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tiff" ContentType="image/tiff"/>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4031" r:id="rId3"/>
    <p:sldMasterId id="2147484657" r:id="rId4"/>
    <p:sldMasterId id="2147484672" r:id="rId5"/>
    <p:sldMasterId id="2147484692" r:id="rId6"/>
    <p:sldMasterId id="2147484702" r:id="rId7"/>
    <p:sldMasterId id="2147484715" r:id="rId8"/>
    <p:sldMasterId id="2147484717" r:id="rId9"/>
  </p:sldMasterIdLst>
  <p:notesMasterIdLst>
    <p:notesMasterId r:id="rId69"/>
  </p:notesMasterIdLst>
  <p:handoutMasterIdLst>
    <p:handoutMasterId r:id="rId70"/>
  </p:handoutMasterIdLst>
  <p:sldIdLst>
    <p:sldId id="671" r:id="rId10"/>
    <p:sldId id="857" r:id="rId11"/>
    <p:sldId id="638" r:id="rId12"/>
    <p:sldId id="792" r:id="rId13"/>
    <p:sldId id="656" r:id="rId14"/>
    <p:sldId id="584" r:id="rId15"/>
    <p:sldId id="793" r:id="rId16"/>
    <p:sldId id="835" r:id="rId17"/>
    <p:sldId id="836" r:id="rId18"/>
    <p:sldId id="502" r:id="rId19"/>
    <p:sldId id="644" r:id="rId20"/>
    <p:sldId id="677" r:id="rId21"/>
    <p:sldId id="858" r:id="rId22"/>
    <p:sldId id="859" r:id="rId23"/>
    <p:sldId id="847" r:id="rId24"/>
    <p:sldId id="796" r:id="rId25"/>
    <p:sldId id="588" r:id="rId26"/>
    <p:sldId id="784" r:id="rId27"/>
    <p:sldId id="809" r:id="rId28"/>
    <p:sldId id="814" r:id="rId29"/>
    <p:sldId id="806" r:id="rId30"/>
    <p:sldId id="808" r:id="rId31"/>
    <p:sldId id="804" r:id="rId32"/>
    <p:sldId id="754" r:id="rId33"/>
    <p:sldId id="739" r:id="rId34"/>
    <p:sldId id="740" r:id="rId35"/>
    <p:sldId id="741" r:id="rId36"/>
    <p:sldId id="742" r:id="rId37"/>
    <p:sldId id="743" r:id="rId38"/>
    <p:sldId id="759" r:id="rId39"/>
    <p:sldId id="673" r:id="rId40"/>
    <p:sldId id="798" r:id="rId41"/>
    <p:sldId id="799" r:id="rId42"/>
    <p:sldId id="719" r:id="rId43"/>
    <p:sldId id="720" r:id="rId44"/>
    <p:sldId id="721" r:id="rId45"/>
    <p:sldId id="851" r:id="rId46"/>
    <p:sldId id="839" r:id="rId47"/>
    <p:sldId id="840" r:id="rId48"/>
    <p:sldId id="852" r:id="rId49"/>
    <p:sldId id="853" r:id="rId50"/>
    <p:sldId id="854" r:id="rId51"/>
    <p:sldId id="855" r:id="rId52"/>
    <p:sldId id="837" r:id="rId53"/>
    <p:sldId id="842" r:id="rId54"/>
    <p:sldId id="843" r:id="rId55"/>
    <p:sldId id="813" r:id="rId56"/>
    <p:sldId id="768" r:id="rId57"/>
    <p:sldId id="767" r:id="rId58"/>
    <p:sldId id="772" r:id="rId59"/>
    <p:sldId id="800" r:id="rId60"/>
    <p:sldId id="801" r:id="rId61"/>
    <p:sldId id="822" r:id="rId62"/>
    <p:sldId id="770" r:id="rId63"/>
    <p:sldId id="780" r:id="rId64"/>
    <p:sldId id="787" r:id="rId65"/>
    <p:sldId id="788" r:id="rId66"/>
    <p:sldId id="761" r:id="rId67"/>
    <p:sldId id="811" r:id="rId68"/>
  </p:sldIdLst>
  <p:sldSz cx="9144000" cy="6858000" type="screen4x3"/>
  <p:notesSz cx="6858000" cy="893127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69"/>
    <a:srgbClr val="FF2020"/>
    <a:srgbClr val="FF2929"/>
    <a:srgbClr val="FFFF00"/>
    <a:srgbClr val="990000"/>
    <a:srgbClr val="FFCC66"/>
    <a:srgbClr val="001C54"/>
    <a:srgbClr val="00256E"/>
    <a:srgbClr val="002F8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8"/>
    <p:restoredTop sz="94497"/>
  </p:normalViewPr>
  <p:slideViewPr>
    <p:cSldViewPr>
      <p:cViewPr varScale="1">
        <p:scale>
          <a:sx n="70" d="100"/>
          <a:sy n="70" d="100"/>
        </p:scale>
        <p:origin x="1362"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50" d="100"/>
        <a:sy n="150" d="100"/>
      </p:scale>
      <p:origin x="0" y="7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var\folders\m5\lh48_8rs3s16l7ykx2q58qhm0000gn\T\com.microsoft.Outlook\Outlook%20Temp\Sleep%20studies%20at%20NPS%20-%20COMBINED%20ALL%20STUDIES%20-%20Last%20update%202016-09-2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ar\folders\m5\lh48_8rs3s16l7ykx2q58qhm0000gn\T\com.microsoft.Outlook\Outlook%20Temp\Sleep%20studies%20at%20NPS%20-%20COMBINED%20ALL%20STUDIES%20-%20Last%20update%202016-09-2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ar\folders\m5\lh48_8rs3s16l7ykx2q58qhm0000gn\T\com.microsoft.Outlook\Outlook%20Temp\Sleep%20studies%20at%20NPS%20-%20COMBINED%20ALL%20STUDIES%20-%20Last%20update%202016-09-25.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PM:Desktop:PROJECTS:%20NIMITZ%20June%202014%20data%20collection%20-%20Reactor's%20Department:2nd%20data%20collection:Data:Within-subject%20comparison%203-9%20vs%205-10:NIMITZ%20WithinSubj%20Result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PM:Desktop:PROJECTS:%20NIMITZ%20June%202014%20data%20collection%20-%20Reactor's%20Department:2nd%20data%20collection:Data:Within-subject%20comparison%203-9%20vs%205-10:NIMITZ%20WithinSubj%20Results.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PM:Desktop:PROJECTS:%20NIMITZ%20June%202014%20data%20collection%20-%20Reactor's%20Department:2nd%20data%20collection:Data:Within-subject%20comparison%203-9%20vs%205-10:NIMITZ%20WithinSubj%20Resul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Sleep - Naval Operations</a:t>
            </a:r>
          </a:p>
        </c:rich>
      </c:tx>
      <c:overlay val="0"/>
    </c:title>
    <c:autoTitleDeleted val="0"/>
    <c:plotArea>
      <c:layout>
        <c:manualLayout>
          <c:layoutTarget val="inner"/>
          <c:xMode val="edge"/>
          <c:yMode val="edge"/>
          <c:x val="6.5078337448748497E-2"/>
          <c:y val="6.08264631106065E-2"/>
          <c:w val="0.88933380448144295"/>
          <c:h val="0.88337910053562996"/>
        </c:manualLayout>
      </c:layout>
      <c:barChart>
        <c:barDir val="bar"/>
        <c:grouping val="clustered"/>
        <c:varyColors val="0"/>
        <c:ser>
          <c:idx val="0"/>
          <c:order val="0"/>
          <c:tx>
            <c:strRef>
              <c:f>'All NPS'!$D$2</c:f>
              <c:strCache>
                <c:ptCount val="1"/>
                <c:pt idx="0">
                  <c:v>Average sleep</c:v>
                </c:pt>
              </c:strCache>
            </c:strRef>
          </c:tx>
          <c:spPr>
            <a:solidFill>
              <a:schemeClr val="bg1">
                <a:lumMod val="50000"/>
              </a:schemeClr>
            </a:solidFill>
            <a:ln>
              <a:solidFill>
                <a:schemeClr val="tx1"/>
              </a:solidFill>
            </a:ln>
          </c:spPr>
          <c:invertIfNegative val="0"/>
          <c:dPt>
            <c:idx val="0"/>
            <c:invertIfNegative val="0"/>
            <c:bubble3D val="0"/>
            <c:spPr>
              <a:solidFill>
                <a:srgbClr val="0070C0"/>
              </a:solidFill>
              <a:ln>
                <a:solidFill>
                  <a:schemeClr val="tx1"/>
                </a:solidFill>
              </a:ln>
            </c:spPr>
          </c:dPt>
          <c:dPt>
            <c:idx val="1"/>
            <c:invertIfNegative val="0"/>
            <c:bubble3D val="0"/>
            <c:spPr>
              <a:solidFill>
                <a:srgbClr val="FFC000"/>
              </a:solidFill>
              <a:ln>
                <a:solidFill>
                  <a:schemeClr val="tx1"/>
                </a:solidFill>
                <a:prstDash val="solid"/>
              </a:ln>
            </c:spPr>
          </c:dPt>
          <c:dPt>
            <c:idx val="2"/>
            <c:invertIfNegative val="0"/>
            <c:bubble3D val="0"/>
            <c:spPr>
              <a:solidFill>
                <a:srgbClr val="0070C0"/>
              </a:solidFill>
              <a:ln>
                <a:solidFill>
                  <a:schemeClr val="tx1"/>
                </a:solidFill>
              </a:ln>
            </c:spPr>
          </c:dPt>
          <c:dPt>
            <c:idx val="3"/>
            <c:invertIfNegative val="0"/>
            <c:bubble3D val="0"/>
            <c:spPr>
              <a:solidFill>
                <a:srgbClr val="0070C0"/>
              </a:solidFill>
              <a:ln>
                <a:solidFill>
                  <a:schemeClr val="tx1"/>
                </a:solidFill>
              </a:ln>
            </c:spPr>
          </c:dPt>
          <c:dPt>
            <c:idx val="4"/>
            <c:invertIfNegative val="0"/>
            <c:bubble3D val="0"/>
            <c:spPr>
              <a:solidFill>
                <a:srgbClr val="0070C0"/>
              </a:solidFill>
              <a:ln>
                <a:solidFill>
                  <a:schemeClr val="tx1"/>
                </a:solidFill>
              </a:ln>
            </c:spPr>
          </c:dPt>
          <c:dPt>
            <c:idx val="5"/>
            <c:invertIfNegative val="0"/>
            <c:bubble3D val="0"/>
            <c:spPr>
              <a:solidFill>
                <a:srgbClr val="0070C0"/>
              </a:solidFill>
              <a:ln>
                <a:solidFill>
                  <a:schemeClr val="tx1"/>
                </a:solidFill>
              </a:ln>
            </c:spPr>
          </c:dPt>
          <c:dPt>
            <c:idx val="6"/>
            <c:invertIfNegative val="0"/>
            <c:bubble3D val="0"/>
            <c:spPr>
              <a:solidFill>
                <a:srgbClr val="0070C0"/>
              </a:solidFill>
              <a:ln>
                <a:solidFill>
                  <a:schemeClr val="tx1"/>
                </a:solidFill>
              </a:ln>
            </c:spPr>
          </c:dPt>
          <c:dPt>
            <c:idx val="7"/>
            <c:invertIfNegative val="0"/>
            <c:bubble3D val="0"/>
            <c:spPr>
              <a:solidFill>
                <a:srgbClr val="0070C0"/>
              </a:solidFill>
              <a:ln>
                <a:solidFill>
                  <a:schemeClr val="tx1"/>
                </a:solidFill>
              </a:ln>
            </c:spPr>
          </c:dPt>
          <c:dPt>
            <c:idx val="8"/>
            <c:invertIfNegative val="0"/>
            <c:bubble3D val="0"/>
            <c:spPr>
              <a:solidFill>
                <a:srgbClr val="FFC000"/>
              </a:solidFill>
              <a:ln>
                <a:solidFill>
                  <a:schemeClr val="tx1"/>
                </a:solidFill>
              </a:ln>
            </c:spPr>
          </c:dPt>
          <c:dPt>
            <c:idx val="9"/>
            <c:invertIfNegative val="0"/>
            <c:bubble3D val="0"/>
            <c:spPr>
              <a:solidFill>
                <a:srgbClr val="0070C0"/>
              </a:solidFill>
              <a:ln>
                <a:solidFill>
                  <a:schemeClr val="tx1"/>
                </a:solidFill>
              </a:ln>
            </c:spPr>
          </c:dPt>
          <c:dPt>
            <c:idx val="10"/>
            <c:invertIfNegative val="0"/>
            <c:bubble3D val="0"/>
            <c:spPr>
              <a:solidFill>
                <a:srgbClr val="0070C0"/>
              </a:solidFill>
              <a:ln>
                <a:solidFill>
                  <a:schemeClr val="tx1"/>
                </a:solidFill>
              </a:ln>
            </c:spPr>
          </c:dPt>
          <c:dPt>
            <c:idx val="11"/>
            <c:invertIfNegative val="0"/>
            <c:bubble3D val="0"/>
            <c:spPr>
              <a:solidFill>
                <a:srgbClr val="0070C0"/>
              </a:solidFill>
              <a:ln>
                <a:solidFill>
                  <a:schemeClr val="tx1"/>
                </a:solidFill>
              </a:ln>
            </c:spPr>
          </c:dPt>
          <c:dPt>
            <c:idx val="12"/>
            <c:invertIfNegative val="0"/>
            <c:bubble3D val="0"/>
            <c:spPr>
              <a:solidFill>
                <a:srgbClr val="0070C0"/>
              </a:solidFill>
              <a:ln>
                <a:solidFill>
                  <a:schemeClr val="tx1"/>
                </a:solidFill>
              </a:ln>
            </c:spPr>
          </c:dPt>
          <c:dPt>
            <c:idx val="13"/>
            <c:invertIfNegative val="0"/>
            <c:bubble3D val="0"/>
            <c:spPr>
              <a:solidFill>
                <a:srgbClr val="0070C0"/>
              </a:solidFill>
              <a:ln>
                <a:solidFill>
                  <a:schemeClr val="tx1"/>
                </a:solidFill>
              </a:ln>
            </c:spPr>
          </c:dPt>
          <c:dPt>
            <c:idx val="14"/>
            <c:invertIfNegative val="0"/>
            <c:bubble3D val="0"/>
            <c:spPr>
              <a:solidFill>
                <a:srgbClr val="0070C0"/>
              </a:solidFill>
              <a:ln>
                <a:solidFill>
                  <a:schemeClr val="tx1"/>
                </a:solidFill>
              </a:ln>
            </c:spPr>
          </c:dPt>
          <c:dPt>
            <c:idx val="15"/>
            <c:invertIfNegative val="0"/>
            <c:bubble3D val="0"/>
            <c:spPr>
              <a:solidFill>
                <a:srgbClr val="0070C0"/>
              </a:solidFill>
              <a:ln>
                <a:solidFill>
                  <a:schemeClr val="tx1"/>
                </a:solidFill>
              </a:ln>
            </c:spPr>
          </c:dPt>
          <c:dPt>
            <c:idx val="16"/>
            <c:invertIfNegative val="0"/>
            <c:bubble3D val="0"/>
            <c:spPr>
              <a:solidFill>
                <a:srgbClr val="0070C0"/>
              </a:solidFill>
              <a:ln>
                <a:solidFill>
                  <a:schemeClr val="tx1"/>
                </a:solidFill>
              </a:ln>
            </c:spPr>
          </c:dPt>
          <c:dPt>
            <c:idx val="17"/>
            <c:invertIfNegative val="0"/>
            <c:bubble3D val="0"/>
            <c:spPr>
              <a:solidFill>
                <a:srgbClr val="0070C0"/>
              </a:solidFill>
              <a:ln>
                <a:solidFill>
                  <a:schemeClr val="tx1"/>
                </a:solidFill>
              </a:ln>
            </c:spPr>
          </c:dPt>
          <c:dPt>
            <c:idx val="18"/>
            <c:invertIfNegative val="0"/>
            <c:bubble3D val="0"/>
            <c:spPr>
              <a:solidFill>
                <a:srgbClr val="FFC000"/>
              </a:solidFill>
              <a:ln>
                <a:solidFill>
                  <a:schemeClr val="tx1"/>
                </a:solidFill>
              </a:ln>
            </c:spPr>
          </c:dPt>
          <c:dLbls>
            <c:dLbl>
              <c:idx val="0"/>
              <c:tx>
                <c:rich>
                  <a:bodyPr/>
                  <a:lstStyle/>
                  <a:p>
                    <a:r>
                      <a:rPr lang="en-US"/>
                      <a:t>n=33</a:t>
                    </a:r>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is-IS"/>
                      <a:t>n=167</a:t>
                    </a:r>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cs-CZ"/>
                      <a:t>n=21</a:t>
                    </a:r>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t>n=19</a:t>
                    </a:r>
                  </a:p>
                </c:rich>
              </c:tx>
              <c:dLblPos val="ctr"/>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is-IS"/>
                      <a:t>n=42</a:t>
                    </a:r>
                  </a:p>
                </c:rich>
              </c:tx>
              <c:dLblPos val="ctr"/>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is-IS"/>
                      <a:t>n=28</a:t>
                    </a:r>
                  </a:p>
                </c:rich>
              </c:tx>
              <c:dLblPos val="ctr"/>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a:t>n=41</a:t>
                    </a:r>
                  </a:p>
                </c:rich>
              </c:tx>
              <c:dLblPos val="ctr"/>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is-IS"/>
                      <a:t>n=20</a:t>
                    </a:r>
                  </a:p>
                </c:rich>
              </c:tx>
              <c:dLblPos val="ctr"/>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is-IS"/>
                      <a:t>n=24</a:t>
                    </a:r>
                  </a:p>
                </c:rich>
              </c:tx>
              <c:dLblPos val="ctr"/>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is-IS"/>
                      <a:t>n=29</a:t>
                    </a:r>
                  </a:p>
                </c:rich>
              </c:tx>
              <c:dLblPos val="ctr"/>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cs-CZ"/>
                      <a:t>n=21</a:t>
                    </a:r>
                  </a:p>
                </c:rich>
              </c:tx>
              <c:dLblPos val="ctr"/>
              <c:showLegendKey val="0"/>
              <c:showVal val="1"/>
              <c:showCatName val="0"/>
              <c:showSerName val="0"/>
              <c:showPercent val="0"/>
              <c:showBubbleSize val="0"/>
              <c:extLst>
                <c:ext xmlns:c15="http://schemas.microsoft.com/office/drawing/2012/chart" uri="{CE6537A1-D6FC-4f65-9D91-7224C49458BB}"/>
              </c:extLst>
            </c:dLbl>
            <c:dLbl>
              <c:idx val="11"/>
              <c:tx>
                <c:rich>
                  <a:bodyPr/>
                  <a:lstStyle/>
                  <a:p>
                    <a:r>
                      <a:rPr lang="is-IS"/>
                      <a:t>n=25</a:t>
                    </a:r>
                  </a:p>
                </c:rich>
              </c:tx>
              <c:dLblPos val="ctr"/>
              <c:showLegendKey val="0"/>
              <c:showVal val="1"/>
              <c:showCatName val="0"/>
              <c:showSerName val="0"/>
              <c:showPercent val="0"/>
              <c:showBubbleSize val="0"/>
              <c:extLst>
                <c:ext xmlns:c15="http://schemas.microsoft.com/office/drawing/2012/chart" uri="{CE6537A1-D6FC-4f65-9D91-7224C49458BB}"/>
              </c:extLst>
            </c:dLbl>
            <c:dLbl>
              <c:idx val="12"/>
              <c:tx>
                <c:rich>
                  <a:bodyPr/>
                  <a:lstStyle/>
                  <a:p>
                    <a:r>
                      <a:rPr lang="en-US"/>
                      <a:t>n=19</a:t>
                    </a:r>
                  </a:p>
                </c:rich>
              </c:tx>
              <c:dLblPos val="ctr"/>
              <c:showLegendKey val="0"/>
              <c:showVal val="1"/>
              <c:showCatName val="0"/>
              <c:showSerName val="0"/>
              <c:showPercent val="0"/>
              <c:showBubbleSize val="0"/>
              <c:extLst>
                <c:ext xmlns:c15="http://schemas.microsoft.com/office/drawing/2012/chart" uri="{CE6537A1-D6FC-4f65-9D91-7224C49458BB}"/>
              </c:extLst>
            </c:dLbl>
            <c:dLbl>
              <c:idx val="13"/>
              <c:tx>
                <c:rich>
                  <a:bodyPr/>
                  <a:lstStyle/>
                  <a:p>
                    <a:r>
                      <a:rPr lang="en-US"/>
                      <a:t>n=19</a:t>
                    </a:r>
                  </a:p>
                </c:rich>
              </c:tx>
              <c:dLblPos val="ctr"/>
              <c:showLegendKey val="0"/>
              <c:showVal val="1"/>
              <c:showCatName val="0"/>
              <c:showSerName val="0"/>
              <c:showPercent val="0"/>
              <c:showBubbleSize val="0"/>
              <c:extLst>
                <c:ext xmlns:c15="http://schemas.microsoft.com/office/drawing/2012/chart" uri="{CE6537A1-D6FC-4f65-9D91-7224C49458BB}"/>
              </c:extLst>
            </c:dLbl>
            <c:dLbl>
              <c:idx val="14"/>
              <c:tx>
                <c:rich>
                  <a:bodyPr/>
                  <a:lstStyle/>
                  <a:p>
                    <a:r>
                      <a:rPr lang="fi-FI"/>
                      <a:t>n=102</a:t>
                    </a:r>
                  </a:p>
                </c:rich>
              </c:tx>
              <c:dLblPos val="ctr"/>
              <c:showLegendKey val="0"/>
              <c:showVal val="1"/>
              <c:showCatName val="0"/>
              <c:showSerName val="0"/>
              <c:showPercent val="0"/>
              <c:showBubbleSize val="0"/>
              <c:extLst>
                <c:ext xmlns:c15="http://schemas.microsoft.com/office/drawing/2012/chart" uri="{CE6537A1-D6FC-4f65-9D91-7224C49458BB}"/>
              </c:extLst>
            </c:dLbl>
            <c:dLbl>
              <c:idx val="15"/>
              <c:tx>
                <c:rich>
                  <a:bodyPr/>
                  <a:lstStyle/>
                  <a:p>
                    <a:r>
                      <a:rPr lang="ru-RU"/>
                      <a:t>n=34</a:t>
                    </a:r>
                  </a:p>
                </c:rich>
              </c:tx>
              <c:dLblPos val="ctr"/>
              <c:showLegendKey val="0"/>
              <c:showVal val="1"/>
              <c:showCatName val="0"/>
              <c:showSerName val="0"/>
              <c:showPercent val="0"/>
              <c:showBubbleSize val="0"/>
              <c:extLst>
                <c:ext xmlns:c15="http://schemas.microsoft.com/office/drawing/2012/chart" uri="{CE6537A1-D6FC-4f65-9D91-7224C49458BB}"/>
              </c:extLst>
            </c:dLbl>
            <c:dLbl>
              <c:idx val="16"/>
              <c:tx>
                <c:rich>
                  <a:bodyPr/>
                  <a:lstStyle/>
                  <a:p>
                    <a:r>
                      <a:rPr lang="is-IS"/>
                      <a:t>n=120</a:t>
                    </a:r>
                  </a:p>
                </c:rich>
              </c:tx>
              <c:dLblPos val="ctr"/>
              <c:showLegendKey val="0"/>
              <c:showVal val="1"/>
              <c:showCatName val="0"/>
              <c:showSerName val="0"/>
              <c:showPercent val="0"/>
              <c:showBubbleSize val="0"/>
              <c:extLst>
                <c:ext xmlns:c15="http://schemas.microsoft.com/office/drawing/2012/chart" uri="{CE6537A1-D6FC-4f65-9D91-7224C49458BB}"/>
              </c:extLst>
            </c:dLbl>
            <c:dLbl>
              <c:idx val="17"/>
              <c:tx>
                <c:rich>
                  <a:bodyPr/>
                  <a:lstStyle/>
                  <a:p>
                    <a:r>
                      <a:rPr lang="is-IS"/>
                      <a:t>n=127</a:t>
                    </a:r>
                  </a:p>
                </c:rich>
              </c:tx>
              <c:dLblPos val="ctr"/>
              <c:showLegendKey val="0"/>
              <c:showVal val="1"/>
              <c:showCatName val="0"/>
              <c:showSerName val="0"/>
              <c:showPercent val="0"/>
              <c:showBubbleSize val="0"/>
              <c:extLst>
                <c:ext xmlns:c15="http://schemas.microsoft.com/office/drawing/2012/chart" uri="{CE6537A1-D6FC-4f65-9D91-7224C49458BB}"/>
              </c:extLst>
            </c:dLbl>
            <c:dLbl>
              <c:idx val="18"/>
              <c:tx>
                <c:rich>
                  <a:bodyPr/>
                  <a:lstStyle/>
                  <a:p>
                    <a:r>
                      <a:rPr lang="is-IS"/>
                      <a:t>n=129</a:t>
                    </a:r>
                  </a:p>
                </c:rich>
              </c:tx>
              <c:dLblPos val="ctr"/>
              <c:showLegendKey val="0"/>
              <c:showVal val="1"/>
              <c:showCatName val="0"/>
              <c:showSerName val="0"/>
              <c:showPercent val="0"/>
              <c:showBubbleSize val="0"/>
              <c:extLst>
                <c:ext xmlns:c15="http://schemas.microsoft.com/office/drawing/2012/chart" uri="{CE6537A1-D6FC-4f65-9D91-7224C49458BB}"/>
              </c:extLst>
            </c:dLbl>
            <c:spPr>
              <a:solidFill>
                <a:schemeClr val="bg1"/>
              </a:solidFill>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'All NPS'!$E$3:$E$21</c:f>
                <c:numCache>
                  <c:formatCode>General</c:formatCode>
                  <c:ptCount val="19"/>
                  <c:pt idx="2">
                    <c:v>1.5</c:v>
                  </c:pt>
                  <c:pt idx="3">
                    <c:v>2.13</c:v>
                  </c:pt>
                  <c:pt idx="4">
                    <c:v>0.91</c:v>
                  </c:pt>
                  <c:pt idx="5">
                    <c:v>1.1299999999999999</c:v>
                  </c:pt>
                  <c:pt idx="6">
                    <c:v>2.56</c:v>
                  </c:pt>
                  <c:pt idx="7">
                    <c:v>1.0940000000000001</c:v>
                  </c:pt>
                  <c:pt idx="9">
                    <c:v>0.55200000000000005</c:v>
                  </c:pt>
                  <c:pt idx="10">
                    <c:v>0.70299999999999996</c:v>
                  </c:pt>
                  <c:pt idx="11">
                    <c:v>1.24</c:v>
                  </c:pt>
                  <c:pt idx="12">
                    <c:v>1.65</c:v>
                  </c:pt>
                  <c:pt idx="13">
                    <c:v>2.9</c:v>
                  </c:pt>
                  <c:pt idx="14">
                    <c:v>0.85</c:v>
                  </c:pt>
                  <c:pt idx="15">
                    <c:v>1.63</c:v>
                  </c:pt>
                  <c:pt idx="16">
                    <c:v>0.9</c:v>
                  </c:pt>
                  <c:pt idx="17">
                    <c:v>0.93</c:v>
                  </c:pt>
                  <c:pt idx="18">
                    <c:v>1.23</c:v>
                  </c:pt>
                </c:numCache>
              </c:numRef>
            </c:plus>
            <c:minus>
              <c:numRef>
                <c:f>'All NPS'!$E$3:$E$21</c:f>
                <c:numCache>
                  <c:formatCode>General</c:formatCode>
                  <c:ptCount val="19"/>
                  <c:pt idx="2">
                    <c:v>1.5</c:v>
                  </c:pt>
                  <c:pt idx="3">
                    <c:v>2.13</c:v>
                  </c:pt>
                  <c:pt idx="4">
                    <c:v>0.91</c:v>
                  </c:pt>
                  <c:pt idx="5">
                    <c:v>1.1299999999999999</c:v>
                  </c:pt>
                  <c:pt idx="6">
                    <c:v>2.56</c:v>
                  </c:pt>
                  <c:pt idx="7">
                    <c:v>1.0940000000000001</c:v>
                  </c:pt>
                  <c:pt idx="9">
                    <c:v>0.55200000000000005</c:v>
                  </c:pt>
                  <c:pt idx="10">
                    <c:v>0.70299999999999996</c:v>
                  </c:pt>
                  <c:pt idx="11">
                    <c:v>1.24</c:v>
                  </c:pt>
                  <c:pt idx="12">
                    <c:v>1.65</c:v>
                  </c:pt>
                  <c:pt idx="13">
                    <c:v>2.9</c:v>
                  </c:pt>
                  <c:pt idx="14">
                    <c:v>0.85</c:v>
                  </c:pt>
                  <c:pt idx="15">
                    <c:v>1.63</c:v>
                  </c:pt>
                  <c:pt idx="16">
                    <c:v>0.9</c:v>
                  </c:pt>
                  <c:pt idx="17">
                    <c:v>0.93</c:v>
                  </c:pt>
                  <c:pt idx="18">
                    <c:v>1.23</c:v>
                  </c:pt>
                </c:numCache>
              </c:numRef>
            </c:minus>
          </c:errBars>
          <c:cat>
            <c:multiLvlStrRef>
              <c:f>'All NPS'!$A$3:$C$21</c:f>
              <c:multiLvlStrCache>
                <c:ptCount val="19"/>
                <c:lvl>
                  <c:pt idx="0">
                    <c:v>Op. Enduring Freedom_x000d_Night Ops</c:v>
                  </c:pt>
                  <c:pt idx="1">
                    <c:v>Various operations</c:v>
                  </c:pt>
                  <c:pt idx="2">
                    <c:v>GOMEX 05-1</c:v>
                  </c:pt>
                  <c:pt idx="3">
                    <c:v>Sea trials</c:v>
                  </c:pt>
                  <c:pt idx="4">
                    <c:v>RIMPAC</c:v>
                  </c:pt>
                  <c:pt idx="5">
                    <c:v>RIMPAC</c:v>
                  </c:pt>
                  <c:pt idx="6">
                    <c:v>Sea trials</c:v>
                  </c:pt>
                  <c:pt idx="7">
                    <c:v>Predeployment Workups_x000d_Underway</c:v>
                  </c:pt>
                  <c:pt idx="8">
                    <c:v>Predeployment Workups_x000d_Underway</c:v>
                  </c:pt>
                  <c:pt idx="9">
                    <c:v>Rough Water Trials - SS&lt;4</c:v>
                  </c:pt>
                  <c:pt idx="10">
                    <c:v>Rough Water Trials - SS≥4</c:v>
                  </c:pt>
                  <c:pt idx="11">
                    <c:v>Calm Water Trials - 2013/05</c:v>
                  </c:pt>
                  <c:pt idx="12">
                    <c:v>Rough Water Trials - SS≤4</c:v>
                  </c:pt>
                  <c:pt idx="13">
                    <c:v>Rough Water Trials - SS 5-6</c:v>
                  </c:pt>
                  <c:pt idx="14">
                    <c:v>Independent steaming_x000d_in Arabian Golf</c:v>
                  </c:pt>
                  <c:pt idx="15">
                    <c:v>Underway Training</c:v>
                  </c:pt>
                  <c:pt idx="16">
                    <c:v>Underway Training - RX Dep</c:v>
                  </c:pt>
                  <c:pt idx="17">
                    <c:v>Underway Training - RX Dep</c:v>
                  </c:pt>
                  <c:pt idx="18">
                    <c:v>During deployment</c:v>
                  </c:pt>
                </c:lvl>
                <c:lvl>
                  <c:pt idx="0">
                    <c:v>2002</c:v>
                  </c:pt>
                  <c:pt idx="1">
                    <c:v>2001</c:v>
                  </c:pt>
                  <c:pt idx="2">
                    <c:v>2005</c:v>
                  </c:pt>
                  <c:pt idx="3">
                    <c:v>2004</c:v>
                  </c:pt>
                  <c:pt idx="4">
                    <c:v>2008</c:v>
                  </c:pt>
                  <c:pt idx="5">
                    <c:v>2008</c:v>
                  </c:pt>
                  <c:pt idx="6">
                    <c:v>2004</c:v>
                  </c:pt>
                  <c:pt idx="7">
                    <c:v>2007</c:v>
                  </c:pt>
                  <c:pt idx="8">
                    <c:v>2009</c:v>
                  </c:pt>
                  <c:pt idx="9">
                    <c:v>2011/01-02</c:v>
                  </c:pt>
                  <c:pt idx="11">
                    <c:v>2013</c:v>
                  </c:pt>
                  <c:pt idx="12">
                    <c:v>2014/01-02</c:v>
                  </c:pt>
                  <c:pt idx="14">
                    <c:v>2012</c:v>
                  </c:pt>
                  <c:pt idx="15">
                    <c:v>2013</c:v>
                  </c:pt>
                  <c:pt idx="16">
                    <c:v>June 2014</c:v>
                  </c:pt>
                  <c:pt idx="17">
                    <c:v>Nov. 2014</c:v>
                  </c:pt>
                  <c:pt idx="18">
                    <c:v>2016</c:v>
                  </c:pt>
                </c:lvl>
                <c:lvl>
                  <c:pt idx="0">
                    <c:v>CVN 74</c:v>
                  </c:pt>
                  <c:pt idx="1">
                    <c:v>SSN/SSBN</c:v>
                  </c:pt>
                  <c:pt idx="2">
                    <c:v>HSV 2 SWIFT</c:v>
                  </c:pt>
                  <c:pt idx="4">
                    <c:v>CG 70</c:v>
                  </c:pt>
                  <c:pt idx="5">
                    <c:v>CG 73</c:v>
                  </c:pt>
                  <c:pt idx="6">
                    <c:v>SSBN 730</c:v>
                  </c:pt>
                  <c:pt idx="7">
                    <c:v>DDG 93</c:v>
                  </c:pt>
                  <c:pt idx="8">
                    <c:v>FFG 46</c:v>
                  </c:pt>
                  <c:pt idx="9">
                    <c:v>LCS 1</c:v>
                  </c:pt>
                  <c:pt idx="11">
                    <c:v>LCS 2</c:v>
                  </c:pt>
                  <c:pt idx="14">
                    <c:v>DDG 109</c:v>
                  </c:pt>
                  <c:pt idx="15">
                    <c:v>DDG 65</c:v>
                  </c:pt>
                  <c:pt idx="16">
                    <c:v>CVN 68</c:v>
                  </c:pt>
                  <c:pt idx="18">
                    <c:v>DDG 106</c:v>
                  </c:pt>
                </c:lvl>
              </c:multiLvlStrCache>
            </c:multiLvlStrRef>
          </c:cat>
          <c:val>
            <c:numRef>
              <c:f>'All NPS'!$D$3:$D$21</c:f>
              <c:numCache>
                <c:formatCode>0.00</c:formatCode>
                <c:ptCount val="19"/>
                <c:pt idx="0">
                  <c:v>6.28</c:v>
                </c:pt>
                <c:pt idx="1">
                  <c:v>6</c:v>
                </c:pt>
                <c:pt idx="2">
                  <c:v>6.78</c:v>
                </c:pt>
                <c:pt idx="3">
                  <c:v>7.5</c:v>
                </c:pt>
                <c:pt idx="4">
                  <c:v>5.64</c:v>
                </c:pt>
                <c:pt idx="5">
                  <c:v>5.59</c:v>
                </c:pt>
                <c:pt idx="6">
                  <c:v>6.67</c:v>
                </c:pt>
                <c:pt idx="7">
                  <c:v>6.1839999999999966</c:v>
                </c:pt>
                <c:pt idx="8">
                  <c:v>6.71</c:v>
                </c:pt>
                <c:pt idx="9">
                  <c:v>6.1099999999999994</c:v>
                </c:pt>
                <c:pt idx="10">
                  <c:v>5.6199999999999957</c:v>
                </c:pt>
                <c:pt idx="11">
                  <c:v>6.97</c:v>
                </c:pt>
                <c:pt idx="12">
                  <c:v>7.23</c:v>
                </c:pt>
                <c:pt idx="13">
                  <c:v>9.0399999999999991</c:v>
                </c:pt>
                <c:pt idx="14">
                  <c:v>6.6</c:v>
                </c:pt>
                <c:pt idx="15">
                  <c:v>5.6499999999999977</c:v>
                </c:pt>
                <c:pt idx="16">
                  <c:v>6.85</c:v>
                </c:pt>
                <c:pt idx="17">
                  <c:v>6.73</c:v>
                </c:pt>
                <c:pt idx="18">
                  <c:v>5.8</c:v>
                </c:pt>
              </c:numCache>
            </c:numRef>
          </c:val>
        </c:ser>
        <c:dLbls>
          <c:showLegendKey val="0"/>
          <c:showVal val="0"/>
          <c:showCatName val="0"/>
          <c:showSerName val="0"/>
          <c:showPercent val="0"/>
          <c:showBubbleSize val="0"/>
        </c:dLbls>
        <c:gapWidth val="100"/>
        <c:axId val="345731600"/>
        <c:axId val="345733168"/>
      </c:barChart>
      <c:catAx>
        <c:axId val="345731600"/>
        <c:scaling>
          <c:orientation val="minMax"/>
        </c:scaling>
        <c:delete val="0"/>
        <c:axPos val="l"/>
        <c:numFmt formatCode="General" sourceLinked="0"/>
        <c:majorTickMark val="out"/>
        <c:minorTickMark val="none"/>
        <c:tickLblPos val="nextTo"/>
        <c:txPr>
          <a:bodyPr/>
          <a:lstStyle/>
          <a:p>
            <a:pPr algn="r">
              <a:defRPr/>
            </a:pPr>
            <a:endParaRPr lang="en-US"/>
          </a:p>
        </c:txPr>
        <c:crossAx val="345733168"/>
        <c:crosses val="autoZero"/>
        <c:auto val="1"/>
        <c:lblAlgn val="ctr"/>
        <c:lblOffset val="100"/>
        <c:noMultiLvlLbl val="0"/>
      </c:catAx>
      <c:valAx>
        <c:axId val="345733168"/>
        <c:scaling>
          <c:orientation val="minMax"/>
          <c:max val="10"/>
        </c:scaling>
        <c:delete val="0"/>
        <c:axPos val="b"/>
        <c:majorGridlines>
          <c:spPr>
            <a:ln>
              <a:solidFill>
                <a:schemeClr val="bg1">
                  <a:lumMod val="75000"/>
                </a:schemeClr>
              </a:solidFill>
              <a:prstDash val="dash"/>
            </a:ln>
          </c:spPr>
        </c:majorGridlines>
        <c:title>
          <c:tx>
            <c:rich>
              <a:bodyPr/>
              <a:lstStyle/>
              <a:p>
                <a:pPr>
                  <a:defRPr/>
                </a:pPr>
                <a:r>
                  <a:rPr lang="en-US"/>
                  <a:t>Daily Sleep [hrs]</a:t>
                </a:r>
              </a:p>
            </c:rich>
          </c:tx>
          <c:overlay val="0"/>
        </c:title>
        <c:numFmt formatCode="0" sourceLinked="0"/>
        <c:majorTickMark val="out"/>
        <c:minorTickMark val="none"/>
        <c:tickLblPos val="nextTo"/>
        <c:crossAx val="345731600"/>
        <c:crosses val="autoZero"/>
        <c:crossBetween val="between"/>
        <c:majorUnit val="2"/>
      </c:valAx>
    </c:plotArea>
    <c:plotVisOnly val="1"/>
    <c:dispBlanksAs val="gap"/>
    <c:showDLblsOverMax val="0"/>
  </c:chart>
  <c:spPr>
    <a:solidFill>
      <a:schemeClr val="bg1"/>
    </a:solidFill>
    <a:ln>
      <a:noFill/>
    </a:ln>
  </c:spPr>
  <c:txPr>
    <a:bodyPr/>
    <a:lstStyle/>
    <a:p>
      <a:pPr>
        <a:defRPr>
          <a:latin typeface="Arial Narrow" charset="0"/>
          <a:ea typeface="Arial Narrow" charset="0"/>
          <a:cs typeface="Arial Narrow"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Sleep during Training and Education</a:t>
            </a:r>
          </a:p>
        </c:rich>
      </c:tx>
      <c:overlay val="0"/>
    </c:title>
    <c:autoTitleDeleted val="0"/>
    <c:plotArea>
      <c:layout>
        <c:manualLayout>
          <c:layoutTarget val="inner"/>
          <c:xMode val="edge"/>
          <c:yMode val="edge"/>
          <c:x val="0.47630546829314702"/>
          <c:y val="0.14243327879414"/>
          <c:w val="0.47810669120905402"/>
          <c:h val="0.70846319102882205"/>
        </c:manualLayout>
      </c:layout>
      <c:barChart>
        <c:barDir val="bar"/>
        <c:grouping val="clustered"/>
        <c:varyColors val="0"/>
        <c:ser>
          <c:idx val="0"/>
          <c:order val="0"/>
          <c:tx>
            <c:strRef>
              <c:f>'All NPS'!$D$2</c:f>
              <c:strCache>
                <c:ptCount val="1"/>
                <c:pt idx="0">
                  <c:v>Average sleep</c:v>
                </c:pt>
              </c:strCache>
            </c:strRef>
          </c:tx>
          <c:spPr>
            <a:solidFill>
              <a:srgbClr val="0070C0"/>
            </a:solidFill>
            <a:ln>
              <a:solidFill>
                <a:schemeClr val="tx1"/>
              </a:solidFill>
            </a:ln>
          </c:spPr>
          <c:invertIfNegative val="0"/>
          <c:dPt>
            <c:idx val="0"/>
            <c:invertIfNegative val="0"/>
            <c:bubble3D val="0"/>
          </c:dPt>
          <c:dPt>
            <c:idx val="1"/>
            <c:invertIfNegative val="0"/>
            <c:bubble3D val="0"/>
            <c:spPr>
              <a:solidFill>
                <a:srgbClr val="0070C0"/>
              </a:solidFill>
              <a:ln>
                <a:solidFill>
                  <a:schemeClr val="tx1"/>
                </a:solidFill>
                <a:prstDash val="solid"/>
              </a:ln>
            </c:spPr>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spPr>
              <a:solidFill>
                <a:srgbClr val="FFC000"/>
              </a:solidFill>
              <a:ln>
                <a:solidFill>
                  <a:schemeClr val="tx1"/>
                </a:solidFill>
              </a:ln>
            </c:spPr>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Lbls>
            <c:dLbl>
              <c:idx val="0"/>
              <c:tx>
                <c:rich>
                  <a:bodyPr/>
                  <a:lstStyle/>
                  <a:p>
                    <a:pPr>
                      <a:defRPr/>
                    </a:pPr>
                    <a:r>
                      <a:rPr lang="en-US"/>
                      <a:t>n=31</a:t>
                    </a:r>
                  </a:p>
                </c:rich>
              </c:tx>
              <c:spPr>
                <a:solidFill>
                  <a:schemeClr val="bg1"/>
                </a:solidFill>
              </c:spPr>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n=80</a:t>
                    </a:r>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is-IS"/>
                      <a:t>n=13</a:t>
                    </a:r>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is-IS"/>
                      <a:t>n=20</a:t>
                    </a:r>
                  </a:p>
                </c:rich>
              </c:tx>
              <c:dLblPos val="ctr"/>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cs-CZ"/>
                      <a:t>n=94</a:t>
                    </a:r>
                  </a:p>
                </c:rich>
              </c:tx>
              <c:dLblPos val="ctr"/>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a:t>n=75</a:t>
                    </a:r>
                  </a:p>
                </c:rich>
              </c:tx>
              <c:dLblPos val="ctr"/>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is-IS"/>
                      <a:t>n=4608</a:t>
                    </a:r>
                  </a:p>
                </c:rich>
              </c:tx>
              <c:dLblPos val="ctr"/>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a:t>n=24</a:t>
                    </a:r>
                  </a:p>
                </c:rich>
              </c:tx>
              <c:dLblPos val="ctr"/>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a:t>n=29</a:t>
                    </a:r>
                  </a:p>
                </c:rich>
              </c:tx>
              <c:dLblPos val="ctr"/>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en-US"/>
                      <a:t>n=61</a:t>
                    </a:r>
                  </a:p>
                </c:rich>
              </c:tx>
              <c:dLblPos val="ctr"/>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en-US"/>
                      <a:t>n=21</a:t>
                    </a:r>
                  </a:p>
                </c:rich>
              </c:tx>
              <c:dLblPos val="ctr"/>
              <c:showLegendKey val="0"/>
              <c:showVal val="1"/>
              <c:showCatName val="0"/>
              <c:showSerName val="0"/>
              <c:showPercent val="0"/>
              <c:showBubbleSize val="0"/>
              <c:extLst>
                <c:ext xmlns:c15="http://schemas.microsoft.com/office/drawing/2012/chart" uri="{CE6537A1-D6FC-4f65-9D91-7224C49458BB}"/>
              </c:extLst>
            </c:dLbl>
            <c:dLbl>
              <c:idx val="11"/>
              <c:tx>
                <c:rich>
                  <a:bodyPr/>
                  <a:lstStyle/>
                  <a:p>
                    <a:r>
                      <a:rPr lang="en-US"/>
                      <a:t>n=35</a:t>
                    </a:r>
                  </a:p>
                </c:rich>
              </c:tx>
              <c:dLblPos val="ctr"/>
              <c:showLegendKey val="0"/>
              <c:showVal val="1"/>
              <c:showCatName val="0"/>
              <c:showSerName val="0"/>
              <c:showPercent val="0"/>
              <c:showBubbleSize val="0"/>
              <c:extLst>
                <c:ext xmlns:c15="http://schemas.microsoft.com/office/drawing/2012/chart" uri="{CE6537A1-D6FC-4f65-9D91-7224C49458BB}"/>
              </c:extLst>
            </c:dLbl>
            <c:dLbl>
              <c:idx val="12"/>
              <c:tx>
                <c:rich>
                  <a:bodyPr/>
                  <a:lstStyle/>
                  <a:p>
                    <a:r>
                      <a:rPr lang="en-US"/>
                      <a:t>n=38</a:t>
                    </a:r>
                  </a:p>
                </c:rich>
              </c:tx>
              <c:dLblPos val="ctr"/>
              <c:showLegendKey val="0"/>
              <c:showVal val="1"/>
              <c:showCatName val="0"/>
              <c:showSerName val="0"/>
              <c:showPercent val="0"/>
              <c:showBubbleSize val="0"/>
              <c:extLst>
                <c:ext xmlns:c15="http://schemas.microsoft.com/office/drawing/2012/chart" uri="{CE6537A1-D6FC-4f65-9D91-7224C49458BB}"/>
              </c:extLst>
            </c:dLbl>
            <c:dLbl>
              <c:idx val="13"/>
              <c:tx>
                <c:rich>
                  <a:bodyPr/>
                  <a:lstStyle/>
                  <a:p>
                    <a:r>
                      <a:rPr lang="en-US"/>
                      <a:t>n=38</a:t>
                    </a:r>
                  </a:p>
                </c:rich>
              </c:tx>
              <c:dLblPos val="ctr"/>
              <c:showLegendKey val="0"/>
              <c:showVal val="1"/>
              <c:showCatName val="0"/>
              <c:showSerName val="0"/>
              <c:showPercent val="0"/>
              <c:showBubbleSize val="0"/>
              <c:extLst>
                <c:ext xmlns:c15="http://schemas.microsoft.com/office/drawing/2012/chart" uri="{CE6537A1-D6FC-4f65-9D91-7224C49458BB}"/>
              </c:extLst>
            </c:dLbl>
            <c:dLbl>
              <c:idx val="14"/>
              <c:tx>
                <c:rich>
                  <a:bodyPr/>
                  <a:lstStyle/>
                  <a:p>
                    <a:r>
                      <a:rPr lang="en-US"/>
                      <a:t>n=37</a:t>
                    </a:r>
                  </a:p>
                </c:rich>
              </c:tx>
              <c:dLblPos val="ctr"/>
              <c:showLegendKey val="0"/>
              <c:showVal val="1"/>
              <c:showCatName val="0"/>
              <c:showSerName val="0"/>
              <c:showPercent val="0"/>
              <c:showBubbleSize val="0"/>
              <c:extLst>
                <c:ext xmlns:c15="http://schemas.microsoft.com/office/drawing/2012/chart" uri="{CE6537A1-D6FC-4f65-9D91-7224C49458BB}"/>
              </c:extLst>
            </c:dLbl>
            <c:dLbl>
              <c:idx val="15"/>
              <c:tx>
                <c:rich>
                  <a:bodyPr/>
                  <a:lstStyle/>
                  <a:p>
                    <a:r>
                      <a:rPr lang="en-US"/>
                      <a:t>n=36</a:t>
                    </a:r>
                  </a:p>
                </c:rich>
              </c:tx>
              <c:dLblPos val="ctr"/>
              <c:showLegendKey val="0"/>
              <c:showVal val="1"/>
              <c:showCatName val="0"/>
              <c:showSerName val="0"/>
              <c:showPercent val="0"/>
              <c:showBubbleSize val="0"/>
              <c:extLst>
                <c:ext xmlns:c15="http://schemas.microsoft.com/office/drawing/2012/chart" uri="{CE6537A1-D6FC-4f65-9D91-7224C49458BB}"/>
              </c:extLst>
            </c:dLbl>
            <c:spPr>
              <a:solidFill>
                <a:schemeClr val="bg1"/>
              </a:solidFill>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'All NPS'!$E$34:$E$43</c:f>
                <c:numCache>
                  <c:formatCode>General</c:formatCode>
                  <c:ptCount val="10"/>
                  <c:pt idx="0">
                    <c:v>1.2</c:v>
                  </c:pt>
                  <c:pt idx="1">
                    <c:v>1.49</c:v>
                  </c:pt>
                  <c:pt idx="3">
                    <c:v>0.74</c:v>
                  </c:pt>
                  <c:pt idx="4">
                    <c:v>1.21</c:v>
                  </c:pt>
                  <c:pt idx="5">
                    <c:v>0.8</c:v>
                  </c:pt>
                  <c:pt idx="6">
                    <c:v>1.2</c:v>
                  </c:pt>
                  <c:pt idx="9">
                    <c:v>0.68500000000000005</c:v>
                  </c:pt>
                </c:numCache>
              </c:numRef>
            </c:plus>
            <c:minus>
              <c:numRef>
                <c:f>'All NPS'!$E$34:$E$43</c:f>
                <c:numCache>
                  <c:formatCode>General</c:formatCode>
                  <c:ptCount val="10"/>
                  <c:pt idx="0">
                    <c:v>1.2</c:v>
                  </c:pt>
                  <c:pt idx="1">
                    <c:v>1.49</c:v>
                  </c:pt>
                  <c:pt idx="3">
                    <c:v>0.74</c:v>
                  </c:pt>
                  <c:pt idx="4">
                    <c:v>1.21</c:v>
                  </c:pt>
                  <c:pt idx="5">
                    <c:v>0.8</c:v>
                  </c:pt>
                  <c:pt idx="6">
                    <c:v>1.2</c:v>
                  </c:pt>
                  <c:pt idx="9">
                    <c:v>0.68500000000000005</c:v>
                  </c:pt>
                </c:numCache>
              </c:numRef>
            </c:minus>
          </c:errBars>
          <c:cat>
            <c:multiLvlStrRef>
              <c:f>'All NPS'!$A$34:$C$43</c:f>
              <c:multiLvlStrCache>
                <c:ptCount val="10"/>
                <c:lvl>
                  <c:pt idx="0">
                    <c:v>USN enlisted training at RTC Great Lakes</c:v>
                  </c:pt>
                  <c:pt idx="1">
                    <c:v>USMA study (West Point)</c:v>
                  </c:pt>
                  <c:pt idx="2">
                    <c:v>Marine Aviation, Weapons and Tactics School_x000d_(MAWTS WTI 2-05)</c:v>
                  </c:pt>
                  <c:pt idx="3">
                    <c:v>Marine Aviation, Weapons and Tactics School_x000d_(MAWTS WTI 1-06)</c:v>
                  </c:pt>
                  <c:pt idx="4">
                    <c:v>FLW Basic combat training</c:v>
                  </c:pt>
                  <c:pt idx="5">
                    <c:v>Marine Corps Embassy Security Guards</c:v>
                  </c:pt>
                  <c:pt idx="6">
                    <c:v>Marine Corps Embassy Security Guards</c:v>
                  </c:pt>
                  <c:pt idx="7">
                    <c:v>Marine Aviation, Weapons and Tactics School_x000d_(MAWTS WTI 1-16)</c:v>
                  </c:pt>
                  <c:pt idx="8">
                    <c:v>Marine Corps Embassy Security Guards</c:v>
                  </c:pt>
                  <c:pt idx="9">
                    <c:v>Amphibious Vehicles Habitability Assessment Test (HAT)</c:v>
                  </c:pt>
                </c:lvl>
                <c:lvl>
                  <c:pt idx="0">
                    <c:v>2002</c:v>
                  </c:pt>
                  <c:pt idx="1">
                    <c:v>2010</c:v>
                  </c:pt>
                  <c:pt idx="2">
                    <c:v>2008</c:v>
                  </c:pt>
                  <c:pt idx="3">
                    <c:v>2008</c:v>
                  </c:pt>
                  <c:pt idx="4">
                    <c:v>2010</c:v>
                  </c:pt>
                  <c:pt idx="5">
                    <c:v>2015</c:v>
                  </c:pt>
                  <c:pt idx="6">
                    <c:v>2012- 2015</c:v>
                  </c:pt>
                  <c:pt idx="7">
                    <c:v>2016</c:v>
                  </c:pt>
                  <c:pt idx="8">
                    <c:v>2016</c:v>
                  </c:pt>
                  <c:pt idx="9">
                    <c:v>2011</c:v>
                  </c:pt>
                </c:lvl>
                <c:lvl>
                  <c:pt idx="0">
                    <c:v>Education and Training</c:v>
                  </c:pt>
                  <c:pt idx="9">
                    <c:v>Other</c:v>
                  </c:pt>
                </c:lvl>
              </c:multiLvlStrCache>
            </c:multiLvlStrRef>
          </c:cat>
          <c:val>
            <c:numRef>
              <c:f>'All NPS'!$D$34:$D$43</c:f>
              <c:numCache>
                <c:formatCode>0.00</c:formatCode>
                <c:ptCount val="10"/>
                <c:pt idx="0">
                  <c:v>6.1</c:v>
                </c:pt>
                <c:pt idx="1">
                  <c:v>5.6</c:v>
                </c:pt>
                <c:pt idx="2">
                  <c:v>5.6199999999999957</c:v>
                </c:pt>
                <c:pt idx="3">
                  <c:v>7.05</c:v>
                </c:pt>
                <c:pt idx="4">
                  <c:v>5.89</c:v>
                </c:pt>
                <c:pt idx="5">
                  <c:v>6.74</c:v>
                </c:pt>
                <c:pt idx="6">
                  <c:v>6.33</c:v>
                </c:pt>
                <c:pt idx="9">
                  <c:v>6.4</c:v>
                </c:pt>
              </c:numCache>
            </c:numRef>
          </c:val>
        </c:ser>
        <c:dLbls>
          <c:showLegendKey val="0"/>
          <c:showVal val="0"/>
          <c:showCatName val="0"/>
          <c:showSerName val="0"/>
          <c:showPercent val="0"/>
          <c:showBubbleSize val="0"/>
        </c:dLbls>
        <c:gapWidth val="100"/>
        <c:axId val="345735520"/>
        <c:axId val="345737872"/>
      </c:barChart>
      <c:catAx>
        <c:axId val="345735520"/>
        <c:scaling>
          <c:orientation val="minMax"/>
        </c:scaling>
        <c:delete val="0"/>
        <c:axPos val="l"/>
        <c:numFmt formatCode="General" sourceLinked="0"/>
        <c:majorTickMark val="out"/>
        <c:minorTickMark val="none"/>
        <c:tickLblPos val="nextTo"/>
        <c:txPr>
          <a:bodyPr/>
          <a:lstStyle/>
          <a:p>
            <a:pPr algn="r">
              <a:defRPr/>
            </a:pPr>
            <a:endParaRPr lang="en-US"/>
          </a:p>
        </c:txPr>
        <c:crossAx val="345737872"/>
        <c:crosses val="autoZero"/>
        <c:auto val="1"/>
        <c:lblAlgn val="ctr"/>
        <c:lblOffset val="100"/>
        <c:noMultiLvlLbl val="0"/>
      </c:catAx>
      <c:valAx>
        <c:axId val="345737872"/>
        <c:scaling>
          <c:orientation val="minMax"/>
          <c:max val="10"/>
        </c:scaling>
        <c:delete val="0"/>
        <c:axPos val="b"/>
        <c:majorGridlines>
          <c:spPr>
            <a:ln>
              <a:solidFill>
                <a:schemeClr val="bg1">
                  <a:lumMod val="75000"/>
                </a:schemeClr>
              </a:solidFill>
              <a:prstDash val="dash"/>
            </a:ln>
          </c:spPr>
        </c:majorGridlines>
        <c:title>
          <c:tx>
            <c:rich>
              <a:bodyPr/>
              <a:lstStyle/>
              <a:p>
                <a:pPr>
                  <a:defRPr/>
                </a:pPr>
                <a:r>
                  <a:rPr lang="en-US"/>
                  <a:t>Daily Sleep [hrs]</a:t>
                </a:r>
              </a:p>
            </c:rich>
          </c:tx>
          <c:overlay val="0"/>
        </c:title>
        <c:numFmt formatCode="0" sourceLinked="0"/>
        <c:majorTickMark val="out"/>
        <c:minorTickMark val="none"/>
        <c:tickLblPos val="nextTo"/>
        <c:crossAx val="345735520"/>
        <c:crosses val="autoZero"/>
        <c:crossBetween val="between"/>
        <c:majorUnit val="2"/>
      </c:valAx>
    </c:plotArea>
    <c:plotVisOnly val="1"/>
    <c:dispBlanksAs val="gap"/>
    <c:showDLblsOverMax val="0"/>
  </c:chart>
  <c:spPr>
    <a:solidFill>
      <a:schemeClr val="bg1"/>
    </a:solidFill>
    <a:ln>
      <a:noFill/>
    </a:ln>
  </c:spPr>
  <c:txPr>
    <a:bodyPr/>
    <a:lstStyle/>
    <a:p>
      <a:pPr>
        <a:defRPr>
          <a:latin typeface="Arial Narrow" charset="0"/>
          <a:ea typeface="Arial Narrow" charset="0"/>
          <a:cs typeface="Arial Narrow"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Sleep - Operations</a:t>
            </a:r>
          </a:p>
        </c:rich>
      </c:tx>
      <c:overlay val="0"/>
    </c:title>
    <c:autoTitleDeleted val="0"/>
    <c:plotArea>
      <c:layout>
        <c:manualLayout>
          <c:layoutTarget val="inner"/>
          <c:xMode val="edge"/>
          <c:yMode val="edge"/>
          <c:x val="0.47630546829314702"/>
          <c:y val="0.14243327879414"/>
          <c:w val="0.47810669120905402"/>
          <c:h val="0.70846319102882205"/>
        </c:manualLayout>
      </c:layout>
      <c:barChart>
        <c:barDir val="bar"/>
        <c:grouping val="clustered"/>
        <c:varyColors val="0"/>
        <c:ser>
          <c:idx val="0"/>
          <c:order val="0"/>
          <c:tx>
            <c:strRef>
              <c:f>'All NPS'!$D$2</c:f>
              <c:strCache>
                <c:ptCount val="1"/>
                <c:pt idx="0">
                  <c:v>Average sleep</c:v>
                </c:pt>
              </c:strCache>
            </c:strRef>
          </c:tx>
          <c:spPr>
            <a:solidFill>
              <a:schemeClr val="bg1">
                <a:lumMod val="50000"/>
              </a:schemeClr>
            </a:solidFill>
            <a:ln>
              <a:solidFill>
                <a:schemeClr val="tx1"/>
              </a:solidFill>
            </a:ln>
          </c:spPr>
          <c:invertIfNegative val="0"/>
          <c:dPt>
            <c:idx val="0"/>
            <c:invertIfNegative val="0"/>
            <c:bubble3D val="0"/>
            <c:spPr>
              <a:solidFill>
                <a:srgbClr val="FFC000"/>
              </a:solidFill>
              <a:ln>
                <a:solidFill>
                  <a:schemeClr val="tx1"/>
                </a:solidFill>
              </a:ln>
            </c:spPr>
          </c:dPt>
          <c:dPt>
            <c:idx val="1"/>
            <c:invertIfNegative val="0"/>
            <c:bubble3D val="0"/>
            <c:spPr>
              <a:solidFill>
                <a:srgbClr val="0070C0"/>
              </a:solidFill>
              <a:ln>
                <a:solidFill>
                  <a:schemeClr val="tx1"/>
                </a:solidFill>
                <a:prstDash val="solid"/>
              </a:ln>
            </c:spPr>
          </c:dPt>
          <c:dPt>
            <c:idx val="2"/>
            <c:invertIfNegative val="0"/>
            <c:bubble3D val="0"/>
            <c:spPr>
              <a:solidFill>
                <a:srgbClr val="0070C0"/>
              </a:solidFill>
              <a:ln>
                <a:solidFill>
                  <a:schemeClr val="tx1"/>
                </a:solidFill>
              </a:ln>
            </c:spPr>
          </c:dPt>
          <c:dPt>
            <c:idx val="3"/>
            <c:invertIfNegative val="0"/>
            <c:bubble3D val="0"/>
            <c:spPr>
              <a:solidFill>
                <a:srgbClr val="FFC000"/>
              </a:solidFill>
              <a:ln>
                <a:solidFill>
                  <a:schemeClr val="tx1"/>
                </a:solidFill>
              </a:ln>
            </c:spPr>
          </c:dPt>
          <c:dPt>
            <c:idx val="4"/>
            <c:invertIfNegative val="0"/>
            <c:bubble3D val="0"/>
            <c:spPr>
              <a:solidFill>
                <a:srgbClr val="FFC000"/>
              </a:solidFill>
              <a:ln>
                <a:solidFill>
                  <a:schemeClr val="tx1"/>
                </a:solidFill>
              </a:ln>
            </c:spPr>
          </c:dPt>
          <c:dPt>
            <c:idx val="5"/>
            <c:invertIfNegative val="0"/>
            <c:bubble3D val="0"/>
            <c:spPr>
              <a:solidFill>
                <a:srgbClr val="0070C0"/>
              </a:solidFill>
              <a:ln>
                <a:solidFill>
                  <a:schemeClr val="tx1"/>
                </a:solidFill>
              </a:ln>
            </c:spPr>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Lbls>
            <c:dLbl>
              <c:idx val="0"/>
              <c:tx>
                <c:rich>
                  <a:bodyPr/>
                  <a:lstStyle/>
                  <a:p>
                    <a:pPr>
                      <a:defRPr/>
                    </a:pPr>
                    <a:r>
                      <a:rPr lang="is-IS"/>
                      <a:t>n=273</a:t>
                    </a:r>
                  </a:p>
                </c:rich>
              </c:tx>
              <c:spPr>
                <a:solidFill>
                  <a:schemeClr val="bg1"/>
                </a:solidFill>
              </c:spPr>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is-IS"/>
                      <a:t>n=20</a:t>
                    </a:r>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is-IS"/>
                      <a:t>n=25</a:t>
                    </a:r>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is-IS"/>
                      <a:t>n=29</a:t>
                    </a:r>
                  </a:p>
                </c:rich>
              </c:tx>
              <c:dLblPos val="ctr"/>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a:t>n=46</a:t>
                    </a:r>
                  </a:p>
                </c:rich>
              </c:tx>
              <c:dLblPos val="ctr"/>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is-IS"/>
                      <a:t>n=12</a:t>
                    </a:r>
                  </a:p>
                </c:rich>
              </c:tx>
              <c:dLblPos val="ctr"/>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a:t>n=27</a:t>
                    </a:r>
                  </a:p>
                </c:rich>
              </c:tx>
              <c:dLblPos val="ctr"/>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a:t>n=24</a:t>
                    </a:r>
                  </a:p>
                </c:rich>
              </c:tx>
              <c:dLblPos val="ctr"/>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a:t>n=29</a:t>
                    </a:r>
                  </a:p>
                </c:rich>
              </c:tx>
              <c:dLblPos val="ctr"/>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en-US"/>
                      <a:t>n=29</a:t>
                    </a:r>
                  </a:p>
                </c:rich>
              </c:tx>
              <c:dLblPos val="ctr"/>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en-US"/>
                      <a:t>n=21</a:t>
                    </a:r>
                  </a:p>
                </c:rich>
              </c:tx>
              <c:dLblPos val="ctr"/>
              <c:showLegendKey val="0"/>
              <c:showVal val="1"/>
              <c:showCatName val="0"/>
              <c:showSerName val="0"/>
              <c:showPercent val="0"/>
              <c:showBubbleSize val="0"/>
              <c:extLst>
                <c:ext xmlns:c15="http://schemas.microsoft.com/office/drawing/2012/chart" uri="{CE6537A1-D6FC-4f65-9D91-7224C49458BB}"/>
              </c:extLst>
            </c:dLbl>
            <c:dLbl>
              <c:idx val="11"/>
              <c:tx>
                <c:rich>
                  <a:bodyPr/>
                  <a:lstStyle/>
                  <a:p>
                    <a:r>
                      <a:rPr lang="en-US"/>
                      <a:t>n=35</a:t>
                    </a:r>
                  </a:p>
                </c:rich>
              </c:tx>
              <c:dLblPos val="ctr"/>
              <c:showLegendKey val="0"/>
              <c:showVal val="1"/>
              <c:showCatName val="0"/>
              <c:showSerName val="0"/>
              <c:showPercent val="0"/>
              <c:showBubbleSize val="0"/>
              <c:extLst>
                <c:ext xmlns:c15="http://schemas.microsoft.com/office/drawing/2012/chart" uri="{CE6537A1-D6FC-4f65-9D91-7224C49458BB}"/>
              </c:extLst>
            </c:dLbl>
            <c:dLbl>
              <c:idx val="12"/>
              <c:tx>
                <c:rich>
                  <a:bodyPr/>
                  <a:lstStyle/>
                  <a:p>
                    <a:r>
                      <a:rPr lang="en-US"/>
                      <a:t>n=38</a:t>
                    </a:r>
                  </a:p>
                </c:rich>
              </c:tx>
              <c:dLblPos val="ctr"/>
              <c:showLegendKey val="0"/>
              <c:showVal val="1"/>
              <c:showCatName val="0"/>
              <c:showSerName val="0"/>
              <c:showPercent val="0"/>
              <c:showBubbleSize val="0"/>
              <c:extLst>
                <c:ext xmlns:c15="http://schemas.microsoft.com/office/drawing/2012/chart" uri="{CE6537A1-D6FC-4f65-9D91-7224C49458BB}"/>
              </c:extLst>
            </c:dLbl>
            <c:dLbl>
              <c:idx val="13"/>
              <c:tx>
                <c:rich>
                  <a:bodyPr/>
                  <a:lstStyle/>
                  <a:p>
                    <a:r>
                      <a:rPr lang="en-US"/>
                      <a:t>n=38</a:t>
                    </a:r>
                  </a:p>
                </c:rich>
              </c:tx>
              <c:dLblPos val="ctr"/>
              <c:showLegendKey val="0"/>
              <c:showVal val="1"/>
              <c:showCatName val="0"/>
              <c:showSerName val="0"/>
              <c:showPercent val="0"/>
              <c:showBubbleSize val="0"/>
              <c:extLst>
                <c:ext xmlns:c15="http://schemas.microsoft.com/office/drawing/2012/chart" uri="{CE6537A1-D6FC-4f65-9D91-7224C49458BB}"/>
              </c:extLst>
            </c:dLbl>
            <c:dLbl>
              <c:idx val="14"/>
              <c:tx>
                <c:rich>
                  <a:bodyPr/>
                  <a:lstStyle/>
                  <a:p>
                    <a:r>
                      <a:rPr lang="en-US"/>
                      <a:t>n=37</a:t>
                    </a:r>
                  </a:p>
                </c:rich>
              </c:tx>
              <c:dLblPos val="ctr"/>
              <c:showLegendKey val="0"/>
              <c:showVal val="1"/>
              <c:showCatName val="0"/>
              <c:showSerName val="0"/>
              <c:showPercent val="0"/>
              <c:showBubbleSize val="0"/>
              <c:extLst>
                <c:ext xmlns:c15="http://schemas.microsoft.com/office/drawing/2012/chart" uri="{CE6537A1-D6FC-4f65-9D91-7224C49458BB}"/>
              </c:extLst>
            </c:dLbl>
            <c:dLbl>
              <c:idx val="15"/>
              <c:tx>
                <c:rich>
                  <a:bodyPr/>
                  <a:lstStyle/>
                  <a:p>
                    <a:r>
                      <a:rPr lang="en-US"/>
                      <a:t>n=36</a:t>
                    </a:r>
                  </a:p>
                </c:rich>
              </c:tx>
              <c:dLblPos val="ctr"/>
              <c:showLegendKey val="0"/>
              <c:showVal val="1"/>
              <c:showCatName val="0"/>
              <c:showSerName val="0"/>
              <c:showPercent val="0"/>
              <c:showBubbleSize val="0"/>
              <c:extLst>
                <c:ext xmlns:c15="http://schemas.microsoft.com/office/drawing/2012/chart" uri="{CE6537A1-D6FC-4f65-9D91-7224C49458BB}"/>
              </c:extLst>
            </c:dLbl>
            <c:spPr>
              <a:solidFill>
                <a:schemeClr val="bg1"/>
              </a:solidFill>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'All NPS'!$E$25:$E$30</c:f>
                <c:numCache>
                  <c:formatCode>General</c:formatCode>
                  <c:ptCount val="6"/>
                  <c:pt idx="1">
                    <c:v>1.66</c:v>
                  </c:pt>
                  <c:pt idx="2">
                    <c:v>1.65</c:v>
                  </c:pt>
                  <c:pt idx="3">
                    <c:v>1.7</c:v>
                  </c:pt>
                  <c:pt idx="4">
                    <c:v>1.1200000000000001</c:v>
                  </c:pt>
                  <c:pt idx="5">
                    <c:v>0.625</c:v>
                  </c:pt>
                </c:numCache>
              </c:numRef>
            </c:plus>
            <c:minus>
              <c:numRef>
                <c:f>'All NPS'!$E$25:$E$30</c:f>
                <c:numCache>
                  <c:formatCode>General</c:formatCode>
                  <c:ptCount val="6"/>
                  <c:pt idx="1">
                    <c:v>1.66</c:v>
                  </c:pt>
                  <c:pt idx="2">
                    <c:v>1.65</c:v>
                  </c:pt>
                  <c:pt idx="3">
                    <c:v>1.7</c:v>
                  </c:pt>
                  <c:pt idx="4">
                    <c:v>1.1200000000000001</c:v>
                  </c:pt>
                  <c:pt idx="5">
                    <c:v>0.625</c:v>
                  </c:pt>
                </c:numCache>
              </c:numRef>
            </c:minus>
          </c:errBars>
          <c:cat>
            <c:multiLvlStrRef>
              <c:f>'All NPS'!$A$25:$C$30</c:f>
              <c:multiLvlStrCache>
                <c:ptCount val="6"/>
                <c:lvl>
                  <c:pt idx="0">
                    <c:v>Operation Iraqi Freedom Phase VI (Warfighters in Iraq and Kuwait)</c:v>
                  </c:pt>
                  <c:pt idx="1">
                    <c:v>Flight operations in Iraq (UH-60 Helicopter Squadron)</c:v>
                  </c:pt>
                  <c:pt idx="2">
                    <c:v>Mine hunting operations (Naval Aviation MH-53 squadron)</c:v>
                  </c:pt>
                  <c:pt idx="3">
                    <c:v>Flight operations in Op.Iraqi Freedom 05-07</c:v>
                  </c:pt>
                  <c:pt idx="4">
                    <c:v>Infantry officers from Iraq/Afghanistan (Fort Benning Survey)</c:v>
                  </c:pt>
                  <c:pt idx="5">
                    <c:v>White House President's Emergency Operations Center (PEOC) </c:v>
                  </c:pt>
                </c:lvl>
                <c:lvl>
                  <c:pt idx="0">
                    <c:v>2004</c:v>
                  </c:pt>
                  <c:pt idx="1">
                    <c:v>2006</c:v>
                  </c:pt>
                  <c:pt idx="2">
                    <c:v>2006</c:v>
                  </c:pt>
                  <c:pt idx="3">
                    <c:v>2006</c:v>
                  </c:pt>
                  <c:pt idx="4">
                    <c:v>2010</c:v>
                  </c:pt>
                  <c:pt idx="5">
                    <c:v>2014</c:v>
                  </c:pt>
                </c:lvl>
                <c:lvl>
                  <c:pt idx="0">
                    <c:v>Combat Operations</c:v>
                  </c:pt>
                  <c:pt idx="5">
                    <c:v>Other Operations</c:v>
                  </c:pt>
                </c:lvl>
              </c:multiLvlStrCache>
            </c:multiLvlStrRef>
          </c:cat>
          <c:val>
            <c:numRef>
              <c:f>'All NPS'!$D$25:$D$30</c:f>
              <c:numCache>
                <c:formatCode>0.00</c:formatCode>
                <c:ptCount val="6"/>
                <c:pt idx="0">
                  <c:v>6.67</c:v>
                </c:pt>
                <c:pt idx="1">
                  <c:v>6.5</c:v>
                </c:pt>
                <c:pt idx="2">
                  <c:v>7.47</c:v>
                </c:pt>
                <c:pt idx="3">
                  <c:v>7.41</c:v>
                </c:pt>
                <c:pt idx="4">
                  <c:v>6</c:v>
                </c:pt>
                <c:pt idx="5">
                  <c:v>7.17</c:v>
                </c:pt>
              </c:numCache>
            </c:numRef>
          </c:val>
        </c:ser>
        <c:dLbls>
          <c:showLegendKey val="0"/>
          <c:showVal val="0"/>
          <c:showCatName val="0"/>
          <c:showSerName val="0"/>
          <c:showPercent val="0"/>
          <c:showBubbleSize val="0"/>
        </c:dLbls>
        <c:gapWidth val="100"/>
        <c:axId val="345735128"/>
        <c:axId val="345738656"/>
      </c:barChart>
      <c:catAx>
        <c:axId val="345735128"/>
        <c:scaling>
          <c:orientation val="minMax"/>
        </c:scaling>
        <c:delete val="0"/>
        <c:axPos val="l"/>
        <c:numFmt formatCode="General" sourceLinked="0"/>
        <c:majorTickMark val="out"/>
        <c:minorTickMark val="none"/>
        <c:tickLblPos val="nextTo"/>
        <c:crossAx val="345738656"/>
        <c:crosses val="autoZero"/>
        <c:auto val="1"/>
        <c:lblAlgn val="ctr"/>
        <c:lblOffset val="100"/>
        <c:noMultiLvlLbl val="0"/>
      </c:catAx>
      <c:valAx>
        <c:axId val="345738656"/>
        <c:scaling>
          <c:orientation val="minMax"/>
          <c:max val="10"/>
        </c:scaling>
        <c:delete val="0"/>
        <c:axPos val="b"/>
        <c:majorGridlines>
          <c:spPr>
            <a:ln>
              <a:solidFill>
                <a:schemeClr val="bg1">
                  <a:lumMod val="75000"/>
                </a:schemeClr>
              </a:solidFill>
              <a:prstDash val="dash"/>
            </a:ln>
          </c:spPr>
        </c:majorGridlines>
        <c:title>
          <c:tx>
            <c:rich>
              <a:bodyPr/>
              <a:lstStyle/>
              <a:p>
                <a:pPr>
                  <a:defRPr/>
                </a:pPr>
                <a:r>
                  <a:rPr lang="en-US"/>
                  <a:t>Daily Sleep [hrs]</a:t>
                </a:r>
              </a:p>
            </c:rich>
          </c:tx>
          <c:overlay val="0"/>
        </c:title>
        <c:numFmt formatCode="0" sourceLinked="0"/>
        <c:majorTickMark val="out"/>
        <c:minorTickMark val="none"/>
        <c:tickLblPos val="nextTo"/>
        <c:crossAx val="345735128"/>
        <c:crosses val="autoZero"/>
        <c:crossBetween val="between"/>
        <c:majorUnit val="2"/>
      </c:valAx>
    </c:plotArea>
    <c:plotVisOnly val="1"/>
    <c:dispBlanksAs val="gap"/>
    <c:showDLblsOverMax val="0"/>
  </c:chart>
  <c:spPr>
    <a:solidFill>
      <a:schemeClr val="bg1"/>
    </a:solidFill>
    <a:ln>
      <a:noFill/>
    </a:ln>
  </c:spPr>
  <c:txPr>
    <a:bodyPr/>
    <a:lstStyle/>
    <a:p>
      <a:pPr>
        <a:defRPr>
          <a:latin typeface="Arial Narrow" charset="0"/>
          <a:ea typeface="Arial Narrow" charset="0"/>
          <a:cs typeface="Arial Narrow"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&lt; 5</c:v>
                </c:pt>
              </c:strCache>
            </c:strRef>
          </c:tx>
          <c:spPr>
            <a:solidFill>
              <a:srgbClr val="FF0000"/>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Mysliwiec et al. (2012)_x000d_725 Army, Navy, Air Force</c:v>
                </c:pt>
                <c:pt idx="1">
                  <c:v>Krueger &amp; Friedman (2009)_x000d_10,441 civilians</c:v>
                </c:pt>
              </c:strCache>
            </c:strRef>
          </c:cat>
          <c:val>
            <c:numRef>
              <c:f>Sheet1!$B$2:$B$3</c:f>
              <c:numCache>
                <c:formatCode>0%</c:formatCode>
                <c:ptCount val="2"/>
                <c:pt idx="0">
                  <c:v>0.42</c:v>
                </c:pt>
                <c:pt idx="1">
                  <c:v>0.08</c:v>
                </c:pt>
              </c:numCache>
            </c:numRef>
          </c:val>
        </c:ser>
        <c:ser>
          <c:idx val="1"/>
          <c:order val="1"/>
          <c:tx>
            <c:strRef>
              <c:f>Sheet1!$C$1</c:f>
              <c:strCache>
                <c:ptCount val="1"/>
                <c:pt idx="0">
                  <c:v>6</c:v>
                </c:pt>
              </c:strCache>
            </c:strRef>
          </c:tx>
          <c:spPr>
            <a:solidFill>
              <a:srgbClr val="FF6600"/>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Mysliwiec et al. (2012)_x000d_725 Army, Navy, Air Force</c:v>
                </c:pt>
                <c:pt idx="1">
                  <c:v>Krueger &amp; Friedman (2009)_x000d_10,441 civilians</c:v>
                </c:pt>
              </c:strCache>
            </c:strRef>
          </c:cat>
          <c:val>
            <c:numRef>
              <c:f>Sheet1!$C$2:$C$3</c:f>
              <c:numCache>
                <c:formatCode>0%</c:formatCode>
                <c:ptCount val="2"/>
                <c:pt idx="0">
                  <c:v>0.27</c:v>
                </c:pt>
                <c:pt idx="1">
                  <c:v>0.21</c:v>
                </c:pt>
              </c:numCache>
            </c:numRef>
          </c:val>
        </c:ser>
        <c:ser>
          <c:idx val="2"/>
          <c:order val="2"/>
          <c:tx>
            <c:strRef>
              <c:f>Sheet1!$D$1</c:f>
              <c:strCache>
                <c:ptCount val="1"/>
                <c:pt idx="0">
                  <c:v>7</c:v>
                </c:pt>
              </c:strCache>
            </c:strRef>
          </c:tx>
          <c:spPr>
            <a:solidFill>
              <a:srgbClr val="FFFF00"/>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Mysliwiec et al. (2012)_x000d_725 Army, Navy, Air Force</c:v>
                </c:pt>
                <c:pt idx="1">
                  <c:v>Krueger &amp; Friedman (2009)_x000d_10,441 civilians</c:v>
                </c:pt>
              </c:strCache>
            </c:strRef>
          </c:cat>
          <c:val>
            <c:numRef>
              <c:f>Sheet1!$D$2:$D$3</c:f>
              <c:numCache>
                <c:formatCode>0%</c:formatCode>
                <c:ptCount val="2"/>
                <c:pt idx="0">
                  <c:v>0.21</c:v>
                </c:pt>
                <c:pt idx="1">
                  <c:v>0.31</c:v>
                </c:pt>
              </c:numCache>
            </c:numRef>
          </c:val>
        </c:ser>
        <c:ser>
          <c:idx val="3"/>
          <c:order val="3"/>
          <c:tx>
            <c:strRef>
              <c:f>Sheet1!$E$1</c:f>
              <c:strCache>
                <c:ptCount val="1"/>
                <c:pt idx="0">
                  <c:v>8</c:v>
                </c:pt>
              </c:strCache>
            </c:strRef>
          </c:tx>
          <c:spPr>
            <a:solidFill>
              <a:srgbClr val="008000"/>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Mysliwiec et al. (2012)_x000d_725 Army, Navy, Air Force</c:v>
                </c:pt>
                <c:pt idx="1">
                  <c:v>Krueger &amp; Friedman (2009)_x000d_10,441 civilians</c:v>
                </c:pt>
              </c:strCache>
            </c:strRef>
          </c:cat>
          <c:val>
            <c:numRef>
              <c:f>Sheet1!$E$2:$E$3</c:f>
              <c:numCache>
                <c:formatCode>0%</c:formatCode>
                <c:ptCount val="2"/>
                <c:pt idx="0">
                  <c:v>0.09</c:v>
                </c:pt>
                <c:pt idx="1">
                  <c:v>0.33</c:v>
                </c:pt>
              </c:numCache>
            </c:numRef>
          </c:val>
        </c:ser>
        <c:ser>
          <c:idx val="4"/>
          <c:order val="4"/>
          <c:tx>
            <c:strRef>
              <c:f>Sheet1!$F$1</c:f>
              <c:strCache>
                <c:ptCount val="1"/>
                <c:pt idx="0">
                  <c:v>&gt; 9</c:v>
                </c:pt>
              </c:strCache>
            </c:strRef>
          </c:tx>
          <c:spPr>
            <a:solidFill>
              <a:schemeClr val="accent3">
                <a:lumMod val="50000"/>
              </a:scheme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Mysliwiec et al. (2012)_x000d_725 Army, Navy, Air Force</c:v>
                </c:pt>
                <c:pt idx="1">
                  <c:v>Krueger &amp; Friedman (2009)_x000d_10,441 civilians</c:v>
                </c:pt>
              </c:strCache>
            </c:strRef>
          </c:cat>
          <c:val>
            <c:numRef>
              <c:f>Sheet1!$F$2:$F$3</c:f>
              <c:numCache>
                <c:formatCode>0%</c:formatCode>
                <c:ptCount val="2"/>
                <c:pt idx="0">
                  <c:v>0.02</c:v>
                </c:pt>
                <c:pt idx="1">
                  <c:v>0.09</c:v>
                </c:pt>
              </c:numCache>
            </c:numRef>
          </c:val>
        </c:ser>
        <c:dLbls>
          <c:showLegendKey val="0"/>
          <c:showVal val="0"/>
          <c:showCatName val="0"/>
          <c:showSerName val="0"/>
          <c:showPercent val="0"/>
          <c:showBubbleSize val="0"/>
        </c:dLbls>
        <c:gapWidth val="150"/>
        <c:axId val="345732384"/>
        <c:axId val="345735912"/>
      </c:barChart>
      <c:catAx>
        <c:axId val="345732384"/>
        <c:scaling>
          <c:orientation val="minMax"/>
        </c:scaling>
        <c:delete val="0"/>
        <c:axPos val="b"/>
        <c:numFmt formatCode="General" sourceLinked="0"/>
        <c:majorTickMark val="out"/>
        <c:minorTickMark val="none"/>
        <c:tickLblPos val="nextTo"/>
        <c:crossAx val="345735912"/>
        <c:crosses val="autoZero"/>
        <c:auto val="1"/>
        <c:lblAlgn val="ctr"/>
        <c:lblOffset val="100"/>
        <c:noMultiLvlLbl val="0"/>
      </c:catAx>
      <c:valAx>
        <c:axId val="345735912"/>
        <c:scaling>
          <c:orientation val="minMax"/>
        </c:scaling>
        <c:delete val="0"/>
        <c:axPos val="l"/>
        <c:numFmt formatCode="0%" sourceLinked="1"/>
        <c:majorTickMark val="out"/>
        <c:minorTickMark val="none"/>
        <c:tickLblPos val="nextTo"/>
        <c:crossAx val="345732384"/>
        <c:crosses val="autoZero"/>
        <c:crossBetween val="between"/>
      </c:valAx>
    </c:plotArea>
    <c:legend>
      <c:legendPos val="r"/>
      <c:layout>
        <c:manualLayout>
          <c:xMode val="edge"/>
          <c:yMode val="edge"/>
          <c:x val="0.87820112763682301"/>
          <c:y val="0.16766638549670301"/>
          <c:w val="0.10945319335083099"/>
          <c:h val="0.50592763754918602"/>
        </c:manualLayout>
      </c:layout>
      <c:overlay val="0"/>
      <c:txPr>
        <a:bodyPr/>
        <a:lstStyle/>
        <a:p>
          <a:pPr>
            <a:defRPr sz="2000"/>
          </a:pPr>
          <a:endParaRPr lang="en-US"/>
        </a:p>
      </c:txPr>
    </c:legend>
    <c:plotVisOnly val="1"/>
    <c:dispBlanksAs val="gap"/>
    <c:showDLblsOverMax val="0"/>
  </c:chart>
  <c:spPr>
    <a:solidFill>
      <a:srgbClr val="FFFFFF"/>
    </a:solidFill>
  </c:spPr>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'Figures PVT'!$A$4</c:f>
              <c:strCache>
                <c:ptCount val="1"/>
                <c:pt idx="0">
                  <c:v>Mean RT, (ms)</c:v>
                </c:pt>
              </c:strCache>
            </c:strRef>
          </c:tx>
          <c:spPr>
            <a:solidFill>
              <a:schemeClr val="tx2">
                <a:lumMod val="20000"/>
                <a:lumOff val="80000"/>
              </a:schemeClr>
            </a:solidFill>
            <a:ln>
              <a:solidFill>
                <a:schemeClr val="tx1"/>
              </a:solidFill>
            </a:ln>
          </c:spPr>
          <c:invertIfNegative val="0"/>
          <c:dPt>
            <c:idx val="0"/>
            <c:invertIfNegative val="0"/>
            <c:bubble3D val="0"/>
            <c:spPr>
              <a:solidFill>
                <a:schemeClr val="accent6">
                  <a:lumMod val="60000"/>
                  <a:lumOff val="40000"/>
                </a:schemeClr>
              </a:solidFill>
              <a:ln>
                <a:solidFill>
                  <a:schemeClr val="tx1"/>
                </a:solidFill>
              </a:ln>
            </c:spPr>
          </c:dPt>
          <c:errBars>
            <c:errBarType val="both"/>
            <c:errValType val="cust"/>
            <c:noEndCap val="0"/>
            <c:plus>
              <c:numRef>
                <c:f>'Figures PVT'!$E$4:$F$4</c:f>
                <c:numCache>
                  <c:formatCode>General</c:formatCode>
                  <c:ptCount val="2"/>
                  <c:pt idx="0">
                    <c:v>83.5</c:v>
                  </c:pt>
                  <c:pt idx="1">
                    <c:v>49.6</c:v>
                  </c:pt>
                </c:numCache>
              </c:numRef>
            </c:plus>
            <c:minus>
              <c:numRef>
                <c:f>'Figures PVT'!$E$4:$F$4</c:f>
                <c:numCache>
                  <c:formatCode>General</c:formatCode>
                  <c:ptCount val="2"/>
                  <c:pt idx="0">
                    <c:v>83.5</c:v>
                  </c:pt>
                  <c:pt idx="1">
                    <c:v>49.6</c:v>
                  </c:pt>
                </c:numCache>
              </c:numRef>
            </c:minus>
          </c:errBars>
          <c:cat>
            <c:strRef>
              <c:f>'Figures PVT'!$B$3:$C$3</c:f>
              <c:strCache>
                <c:ptCount val="2"/>
                <c:pt idx="0">
                  <c:v>RX on the_x000d_5/10</c:v>
                </c:pt>
                <c:pt idx="1">
                  <c:v>RX on the_x000d_3/9</c:v>
                </c:pt>
              </c:strCache>
            </c:strRef>
          </c:cat>
          <c:val>
            <c:numRef>
              <c:f>'Figures PVT'!$B$4:$C$4</c:f>
              <c:numCache>
                <c:formatCode>General</c:formatCode>
                <c:ptCount val="2"/>
                <c:pt idx="0">
                  <c:v>394</c:v>
                </c:pt>
                <c:pt idx="1">
                  <c:v>289</c:v>
                </c:pt>
              </c:numCache>
            </c:numRef>
          </c:val>
        </c:ser>
        <c:ser>
          <c:idx val="1"/>
          <c:order val="1"/>
          <c:tx>
            <c:strRef>
              <c:f>'Figures PVT'!$A$6</c:f>
              <c:strCache>
                <c:ptCount val="1"/>
                <c:pt idx="0">
                  <c:v>Fastest 10% RT, (ms)</c:v>
                </c:pt>
              </c:strCache>
            </c:strRef>
          </c:tx>
          <c:spPr>
            <a:solidFill>
              <a:schemeClr val="tx2">
                <a:lumMod val="60000"/>
                <a:lumOff val="40000"/>
              </a:schemeClr>
            </a:solidFill>
            <a:ln>
              <a:solidFill>
                <a:schemeClr val="tx1"/>
              </a:solidFill>
            </a:ln>
          </c:spPr>
          <c:invertIfNegative val="0"/>
          <c:dPt>
            <c:idx val="0"/>
            <c:invertIfNegative val="0"/>
            <c:bubble3D val="0"/>
            <c:spPr>
              <a:solidFill>
                <a:srgbClr val="BC060C"/>
              </a:solidFill>
              <a:ln>
                <a:solidFill>
                  <a:schemeClr val="tx1"/>
                </a:solidFill>
              </a:ln>
            </c:spPr>
          </c:dPt>
          <c:errBars>
            <c:errBarType val="both"/>
            <c:errValType val="cust"/>
            <c:noEndCap val="0"/>
            <c:plus>
              <c:numRef>
                <c:f>'Figures PVT'!$E$6:$F$6</c:f>
                <c:numCache>
                  <c:formatCode>General</c:formatCode>
                  <c:ptCount val="2"/>
                  <c:pt idx="0">
                    <c:v>42.1</c:v>
                  </c:pt>
                  <c:pt idx="1">
                    <c:v>39.700000000000003</c:v>
                  </c:pt>
                </c:numCache>
              </c:numRef>
            </c:plus>
            <c:minus>
              <c:numRef>
                <c:f>'Figures PVT'!$E$6:$F$6</c:f>
                <c:numCache>
                  <c:formatCode>General</c:formatCode>
                  <c:ptCount val="2"/>
                  <c:pt idx="0">
                    <c:v>42.1</c:v>
                  </c:pt>
                  <c:pt idx="1">
                    <c:v>39.700000000000003</c:v>
                  </c:pt>
                </c:numCache>
              </c:numRef>
            </c:minus>
          </c:errBars>
          <c:cat>
            <c:strRef>
              <c:f>'Figures PVT'!$B$3:$C$3</c:f>
              <c:strCache>
                <c:ptCount val="2"/>
                <c:pt idx="0">
                  <c:v>RX on the_x000d_5/10</c:v>
                </c:pt>
                <c:pt idx="1">
                  <c:v>RX on the_x000d_3/9</c:v>
                </c:pt>
              </c:strCache>
            </c:strRef>
          </c:cat>
          <c:val>
            <c:numRef>
              <c:f>'Figures PVT'!$B$6:$C$6</c:f>
              <c:numCache>
                <c:formatCode>General</c:formatCode>
                <c:ptCount val="2"/>
                <c:pt idx="0">
                  <c:v>253</c:v>
                </c:pt>
                <c:pt idx="1">
                  <c:v>196</c:v>
                </c:pt>
              </c:numCache>
            </c:numRef>
          </c:val>
        </c:ser>
        <c:dLbls>
          <c:showLegendKey val="0"/>
          <c:showVal val="0"/>
          <c:showCatName val="0"/>
          <c:showSerName val="0"/>
          <c:showPercent val="0"/>
          <c:showBubbleSize val="0"/>
        </c:dLbls>
        <c:gapWidth val="150"/>
        <c:axId val="303681024"/>
        <c:axId val="303681416"/>
      </c:barChart>
      <c:catAx>
        <c:axId val="303681024"/>
        <c:scaling>
          <c:orientation val="minMax"/>
        </c:scaling>
        <c:delete val="0"/>
        <c:axPos val="b"/>
        <c:numFmt formatCode="General" sourceLinked="1"/>
        <c:majorTickMark val="out"/>
        <c:minorTickMark val="none"/>
        <c:tickLblPos val="nextTo"/>
        <c:txPr>
          <a:bodyPr/>
          <a:lstStyle/>
          <a:p>
            <a:pPr>
              <a:defRPr sz="1600"/>
            </a:pPr>
            <a:endParaRPr lang="en-US"/>
          </a:p>
        </c:txPr>
        <c:crossAx val="303681416"/>
        <c:crosses val="autoZero"/>
        <c:auto val="1"/>
        <c:lblAlgn val="ctr"/>
        <c:lblOffset val="100"/>
        <c:noMultiLvlLbl val="0"/>
      </c:catAx>
      <c:valAx>
        <c:axId val="303681416"/>
        <c:scaling>
          <c:orientation val="minMax"/>
          <c:max val="520"/>
          <c:min val="100"/>
        </c:scaling>
        <c:delete val="0"/>
        <c:axPos val="l"/>
        <c:majorGridlines/>
        <c:title>
          <c:tx>
            <c:rich>
              <a:bodyPr rot="-5400000" vert="horz"/>
              <a:lstStyle/>
              <a:p>
                <a:pPr>
                  <a:defRPr sz="1600"/>
                </a:pPr>
                <a:r>
                  <a:rPr lang="en-US" sz="1600"/>
                  <a:t>Mean RT (ms)</a:t>
                </a:r>
              </a:p>
            </c:rich>
          </c:tx>
          <c:overlay val="0"/>
        </c:title>
        <c:numFmt formatCode="General" sourceLinked="1"/>
        <c:majorTickMark val="out"/>
        <c:minorTickMark val="none"/>
        <c:tickLblPos val="nextTo"/>
        <c:crossAx val="303681024"/>
        <c:crosses val="autoZero"/>
        <c:crossBetween val="between"/>
        <c:majorUnit val="100"/>
      </c:valAx>
    </c:plotArea>
    <c:legend>
      <c:legendPos val="r"/>
      <c:layout>
        <c:manualLayout>
          <c:xMode val="edge"/>
          <c:yMode val="edge"/>
          <c:x val="0.63011154855643003"/>
          <c:y val="8.4854993867485198E-2"/>
          <c:w val="0.36988845144357002"/>
          <c:h val="0.294253595980419"/>
        </c:manualLayout>
      </c:layout>
      <c:overlay val="1"/>
      <c:spPr>
        <a:solidFill>
          <a:srgbClr val="FFFFFF"/>
        </a:solidFill>
      </c:spPr>
      <c:txPr>
        <a:bodyPr/>
        <a:lstStyle/>
        <a:p>
          <a:pPr>
            <a:defRPr sz="1200"/>
          </a:pPr>
          <a:endParaRPr lang="en-US"/>
        </a:p>
      </c:txPr>
    </c:legend>
    <c:plotVisOnly val="1"/>
    <c:dispBlanksAs val="gap"/>
    <c:showDLblsOverMax val="0"/>
  </c:chart>
  <c:spPr>
    <a:solidFill>
      <a:srgbClr val="FFFFFF"/>
    </a:solidFill>
    <a:ln>
      <a:noFill/>
    </a:ln>
  </c:spPr>
  <c:txPr>
    <a:bodyPr/>
    <a:lstStyle/>
    <a:p>
      <a:pPr>
        <a:defRPr sz="1100">
          <a:latin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1"/>
          <c:order val="0"/>
          <c:tx>
            <c:strRef>
              <c:f>'Figures PVT'!$A$9</c:f>
              <c:strCache>
                <c:ptCount val="1"/>
                <c:pt idx="0">
                  <c:v>Lapses 500ms, %</c:v>
                </c:pt>
              </c:strCache>
            </c:strRef>
          </c:tx>
          <c:spPr>
            <a:solidFill>
              <a:schemeClr val="tx2">
                <a:lumMod val="20000"/>
                <a:lumOff val="80000"/>
              </a:schemeClr>
            </a:solidFill>
            <a:ln>
              <a:solidFill>
                <a:schemeClr val="tx1"/>
              </a:solidFill>
            </a:ln>
          </c:spPr>
          <c:invertIfNegative val="0"/>
          <c:dPt>
            <c:idx val="0"/>
            <c:invertIfNegative val="0"/>
            <c:bubble3D val="0"/>
            <c:spPr>
              <a:solidFill>
                <a:schemeClr val="accent6">
                  <a:lumMod val="20000"/>
                  <a:lumOff val="80000"/>
                </a:schemeClr>
              </a:solidFill>
              <a:ln>
                <a:solidFill>
                  <a:schemeClr val="tx1"/>
                </a:solidFill>
              </a:ln>
            </c:spPr>
          </c:dPt>
          <c:errBars>
            <c:errBarType val="both"/>
            <c:errValType val="cust"/>
            <c:noEndCap val="0"/>
            <c:plus>
              <c:numRef>
                <c:f>'Figures PVT'!$E$13:$F$13</c:f>
                <c:numCache>
                  <c:formatCode>General</c:formatCode>
                  <c:ptCount val="2"/>
                  <c:pt idx="0">
                    <c:v>7</c:v>
                  </c:pt>
                  <c:pt idx="1">
                    <c:v>2.5499999999999998</c:v>
                  </c:pt>
                </c:numCache>
              </c:numRef>
            </c:plus>
            <c:minus>
              <c:numRef>
                <c:f>'Figures PVT'!$E$13:$F$13</c:f>
                <c:numCache>
                  <c:formatCode>General</c:formatCode>
                  <c:ptCount val="2"/>
                  <c:pt idx="0">
                    <c:v>7</c:v>
                  </c:pt>
                  <c:pt idx="1">
                    <c:v>2.5499999999999998</c:v>
                  </c:pt>
                </c:numCache>
              </c:numRef>
            </c:minus>
          </c:errBars>
          <c:cat>
            <c:strRef>
              <c:f>'Figures PVT'!$B$3:$C$3</c:f>
              <c:strCache>
                <c:ptCount val="2"/>
                <c:pt idx="0">
                  <c:v>RX on the_x000d_5/10</c:v>
                </c:pt>
                <c:pt idx="1">
                  <c:v>RX on the_x000d_3/9</c:v>
                </c:pt>
              </c:strCache>
            </c:strRef>
          </c:cat>
          <c:val>
            <c:numRef>
              <c:f>'Figures PVT'!$B$9:$C$9</c:f>
              <c:numCache>
                <c:formatCode>General</c:formatCode>
                <c:ptCount val="2"/>
                <c:pt idx="0">
                  <c:v>12.7</c:v>
                </c:pt>
                <c:pt idx="1">
                  <c:v>5.49</c:v>
                </c:pt>
              </c:numCache>
            </c:numRef>
          </c:val>
        </c:ser>
        <c:ser>
          <c:idx val="2"/>
          <c:order val="1"/>
          <c:tx>
            <c:strRef>
              <c:f>'Figures PVT'!$A$10</c:f>
              <c:strCache>
                <c:ptCount val="1"/>
                <c:pt idx="0">
                  <c:v>Lapses 355ms, %</c:v>
                </c:pt>
              </c:strCache>
            </c:strRef>
          </c:tx>
          <c:spPr>
            <a:solidFill>
              <a:schemeClr val="tx2">
                <a:lumMod val="40000"/>
                <a:lumOff val="60000"/>
              </a:schemeClr>
            </a:solidFill>
            <a:ln>
              <a:solidFill>
                <a:schemeClr val="tx1"/>
              </a:solidFill>
            </a:ln>
          </c:spPr>
          <c:invertIfNegative val="0"/>
          <c:dPt>
            <c:idx val="0"/>
            <c:invertIfNegative val="0"/>
            <c:bubble3D val="0"/>
            <c:spPr>
              <a:solidFill>
                <a:schemeClr val="accent6">
                  <a:lumMod val="40000"/>
                  <a:lumOff val="60000"/>
                </a:schemeClr>
              </a:solidFill>
              <a:ln>
                <a:solidFill>
                  <a:schemeClr val="tx1"/>
                </a:solidFill>
              </a:ln>
            </c:spPr>
          </c:dPt>
          <c:errBars>
            <c:errBarType val="both"/>
            <c:errValType val="cust"/>
            <c:noEndCap val="0"/>
            <c:plus>
              <c:numRef>
                <c:f>'Figures PVT'!$E$14:$F$14</c:f>
                <c:numCache>
                  <c:formatCode>General</c:formatCode>
                  <c:ptCount val="2"/>
                  <c:pt idx="0">
                    <c:v>20.100000000000001</c:v>
                  </c:pt>
                  <c:pt idx="1">
                    <c:v>9.17</c:v>
                  </c:pt>
                </c:numCache>
              </c:numRef>
            </c:plus>
            <c:minus>
              <c:numRef>
                <c:f>'Figures PVT'!$E$14:$F$14</c:f>
                <c:numCache>
                  <c:formatCode>General</c:formatCode>
                  <c:ptCount val="2"/>
                  <c:pt idx="0">
                    <c:v>20.100000000000001</c:v>
                  </c:pt>
                  <c:pt idx="1">
                    <c:v>9.17</c:v>
                  </c:pt>
                </c:numCache>
              </c:numRef>
            </c:minus>
          </c:errBars>
          <c:cat>
            <c:strRef>
              <c:f>'Figures PVT'!$B$3:$C$3</c:f>
              <c:strCache>
                <c:ptCount val="2"/>
                <c:pt idx="0">
                  <c:v>RX on the_x000d_5/10</c:v>
                </c:pt>
                <c:pt idx="1">
                  <c:v>RX on the_x000d_3/9</c:v>
                </c:pt>
              </c:strCache>
            </c:strRef>
          </c:cat>
          <c:val>
            <c:numRef>
              <c:f>'Figures PVT'!$B$10:$C$10</c:f>
              <c:numCache>
                <c:formatCode>General</c:formatCode>
                <c:ptCount val="2"/>
                <c:pt idx="0">
                  <c:v>35.6</c:v>
                </c:pt>
                <c:pt idx="1">
                  <c:v>15.5</c:v>
                </c:pt>
              </c:numCache>
            </c:numRef>
          </c:val>
        </c:ser>
        <c:ser>
          <c:idx val="4"/>
          <c:order val="2"/>
          <c:tx>
            <c:strRef>
              <c:f>'Figures PVT'!$A$13</c:f>
              <c:strCache>
                <c:ptCount val="1"/>
                <c:pt idx="0">
                  <c:v>Lapses 500ms+FS, %</c:v>
                </c:pt>
              </c:strCache>
            </c:strRef>
          </c:tx>
          <c:spPr>
            <a:solidFill>
              <a:schemeClr val="tx2">
                <a:lumMod val="60000"/>
                <a:lumOff val="40000"/>
              </a:schemeClr>
            </a:solidFill>
            <a:ln>
              <a:solidFill>
                <a:schemeClr val="tx1"/>
              </a:solidFill>
            </a:ln>
          </c:spPr>
          <c:invertIfNegative val="0"/>
          <c:dPt>
            <c:idx val="0"/>
            <c:invertIfNegative val="0"/>
            <c:bubble3D val="0"/>
            <c:spPr>
              <a:solidFill>
                <a:schemeClr val="accent6">
                  <a:lumMod val="60000"/>
                  <a:lumOff val="40000"/>
                </a:schemeClr>
              </a:solidFill>
              <a:ln>
                <a:solidFill>
                  <a:schemeClr val="tx1"/>
                </a:solidFill>
              </a:ln>
            </c:spPr>
          </c:dPt>
          <c:errBars>
            <c:errBarType val="both"/>
            <c:errValType val="cust"/>
            <c:noEndCap val="0"/>
            <c:plus>
              <c:numRef>
                <c:f>'Figures PVT'!$E$13:$F$13</c:f>
                <c:numCache>
                  <c:formatCode>General</c:formatCode>
                  <c:ptCount val="2"/>
                  <c:pt idx="0">
                    <c:v>7</c:v>
                  </c:pt>
                  <c:pt idx="1">
                    <c:v>2.5499999999999998</c:v>
                  </c:pt>
                </c:numCache>
              </c:numRef>
            </c:plus>
            <c:minus>
              <c:numRef>
                <c:f>'Figures PVT'!$E$13:$F$13</c:f>
                <c:numCache>
                  <c:formatCode>General</c:formatCode>
                  <c:ptCount val="2"/>
                  <c:pt idx="0">
                    <c:v>7</c:v>
                  </c:pt>
                  <c:pt idx="1">
                    <c:v>2.5499999999999998</c:v>
                  </c:pt>
                </c:numCache>
              </c:numRef>
            </c:minus>
          </c:errBars>
          <c:cat>
            <c:strRef>
              <c:f>'Figures PVT'!$B$3:$C$3</c:f>
              <c:strCache>
                <c:ptCount val="2"/>
                <c:pt idx="0">
                  <c:v>RX on the_x000d_5/10</c:v>
                </c:pt>
                <c:pt idx="1">
                  <c:v>RX on the_x000d_3/9</c:v>
                </c:pt>
              </c:strCache>
            </c:strRef>
          </c:cat>
          <c:val>
            <c:numRef>
              <c:f>'Figures PVT'!$B$13:$C$13</c:f>
              <c:numCache>
                <c:formatCode>General</c:formatCode>
                <c:ptCount val="2"/>
                <c:pt idx="0">
                  <c:v>13.8</c:v>
                </c:pt>
                <c:pt idx="1">
                  <c:v>6.78</c:v>
                </c:pt>
              </c:numCache>
            </c:numRef>
          </c:val>
        </c:ser>
        <c:ser>
          <c:idx val="5"/>
          <c:order val="3"/>
          <c:tx>
            <c:strRef>
              <c:f>'Figures PVT'!$A$14</c:f>
              <c:strCache>
                <c:ptCount val="1"/>
                <c:pt idx="0">
                  <c:v>Lapses 355ms+FS, %</c:v>
                </c:pt>
              </c:strCache>
            </c:strRef>
          </c:tx>
          <c:spPr>
            <a:solidFill>
              <a:schemeClr val="tx2">
                <a:lumMod val="75000"/>
              </a:schemeClr>
            </a:solidFill>
            <a:ln>
              <a:solidFill>
                <a:schemeClr val="tx1"/>
              </a:solidFill>
            </a:ln>
          </c:spPr>
          <c:invertIfNegative val="0"/>
          <c:dPt>
            <c:idx val="0"/>
            <c:invertIfNegative val="0"/>
            <c:bubble3D val="0"/>
            <c:spPr>
              <a:solidFill>
                <a:schemeClr val="accent6">
                  <a:lumMod val="75000"/>
                </a:schemeClr>
              </a:solidFill>
              <a:ln>
                <a:solidFill>
                  <a:schemeClr val="tx1"/>
                </a:solidFill>
              </a:ln>
            </c:spPr>
          </c:dPt>
          <c:errBars>
            <c:errBarType val="both"/>
            <c:errValType val="cust"/>
            <c:noEndCap val="0"/>
            <c:plus>
              <c:numRef>
                <c:f>'Figures PVT'!$E$14:$F$14</c:f>
                <c:numCache>
                  <c:formatCode>General</c:formatCode>
                  <c:ptCount val="2"/>
                  <c:pt idx="0">
                    <c:v>20.100000000000001</c:v>
                  </c:pt>
                  <c:pt idx="1">
                    <c:v>9.17</c:v>
                  </c:pt>
                </c:numCache>
              </c:numRef>
            </c:plus>
            <c:minus>
              <c:numRef>
                <c:f>'Figures PVT'!$E$14:$F$14</c:f>
                <c:numCache>
                  <c:formatCode>General</c:formatCode>
                  <c:ptCount val="2"/>
                  <c:pt idx="0">
                    <c:v>20.100000000000001</c:v>
                  </c:pt>
                  <c:pt idx="1">
                    <c:v>9.17</c:v>
                  </c:pt>
                </c:numCache>
              </c:numRef>
            </c:minus>
          </c:errBars>
          <c:cat>
            <c:strRef>
              <c:f>'Figures PVT'!$B$3:$C$3</c:f>
              <c:strCache>
                <c:ptCount val="2"/>
                <c:pt idx="0">
                  <c:v>RX on the_x000d_5/10</c:v>
                </c:pt>
                <c:pt idx="1">
                  <c:v>RX on the_x000d_3/9</c:v>
                </c:pt>
              </c:strCache>
            </c:strRef>
          </c:cat>
          <c:val>
            <c:numRef>
              <c:f>'Figures PVT'!$B$14:$C$14</c:f>
              <c:numCache>
                <c:formatCode>General</c:formatCode>
                <c:ptCount val="2"/>
                <c:pt idx="0">
                  <c:v>36.6</c:v>
                </c:pt>
                <c:pt idx="1">
                  <c:v>16.8</c:v>
                </c:pt>
              </c:numCache>
            </c:numRef>
          </c:val>
        </c:ser>
        <c:dLbls>
          <c:showLegendKey val="0"/>
          <c:showVal val="0"/>
          <c:showCatName val="0"/>
          <c:showSerName val="0"/>
          <c:showPercent val="0"/>
          <c:showBubbleSize val="0"/>
        </c:dLbls>
        <c:gapWidth val="150"/>
        <c:axId val="303677888"/>
        <c:axId val="303678280"/>
      </c:barChart>
      <c:catAx>
        <c:axId val="303677888"/>
        <c:scaling>
          <c:orientation val="minMax"/>
        </c:scaling>
        <c:delete val="0"/>
        <c:axPos val="b"/>
        <c:numFmt formatCode="General" sourceLinked="1"/>
        <c:majorTickMark val="out"/>
        <c:minorTickMark val="none"/>
        <c:tickLblPos val="nextTo"/>
        <c:txPr>
          <a:bodyPr/>
          <a:lstStyle/>
          <a:p>
            <a:pPr>
              <a:defRPr sz="1600"/>
            </a:pPr>
            <a:endParaRPr lang="en-US"/>
          </a:p>
        </c:txPr>
        <c:crossAx val="303678280"/>
        <c:crosses val="autoZero"/>
        <c:auto val="1"/>
        <c:lblAlgn val="ctr"/>
        <c:lblOffset val="100"/>
        <c:noMultiLvlLbl val="0"/>
      </c:catAx>
      <c:valAx>
        <c:axId val="303678280"/>
        <c:scaling>
          <c:orientation val="minMax"/>
          <c:min val="0"/>
        </c:scaling>
        <c:delete val="0"/>
        <c:axPos val="l"/>
        <c:majorGridlines/>
        <c:title>
          <c:tx>
            <c:rich>
              <a:bodyPr rot="-5400000" vert="horz"/>
              <a:lstStyle/>
              <a:p>
                <a:pPr>
                  <a:defRPr sz="1600"/>
                </a:pPr>
                <a:r>
                  <a:rPr lang="en-US" sz="1600"/>
                  <a:t>Percentage per Trial</a:t>
                </a:r>
              </a:p>
            </c:rich>
          </c:tx>
          <c:overlay val="0"/>
        </c:title>
        <c:numFmt formatCode="General" sourceLinked="1"/>
        <c:majorTickMark val="out"/>
        <c:minorTickMark val="none"/>
        <c:tickLblPos val="nextTo"/>
        <c:crossAx val="303677888"/>
        <c:crosses val="autoZero"/>
        <c:crossBetween val="between"/>
      </c:valAx>
    </c:plotArea>
    <c:legend>
      <c:legendPos val="r"/>
      <c:layout>
        <c:manualLayout>
          <c:xMode val="edge"/>
          <c:yMode val="edge"/>
          <c:x val="0.54806567211000501"/>
          <c:y val="5.0518372703412098E-2"/>
          <c:w val="0.32418983698904003"/>
          <c:h val="0.49887434383202101"/>
        </c:manualLayout>
      </c:layout>
      <c:overlay val="0"/>
      <c:spPr>
        <a:solidFill>
          <a:schemeClr val="bg1"/>
        </a:solidFill>
      </c:spPr>
      <c:txPr>
        <a:bodyPr/>
        <a:lstStyle/>
        <a:p>
          <a:pPr>
            <a:defRPr sz="1200"/>
          </a:pPr>
          <a:endParaRPr lang="en-US"/>
        </a:p>
      </c:txPr>
    </c:legend>
    <c:plotVisOnly val="1"/>
    <c:dispBlanksAs val="gap"/>
    <c:showDLblsOverMax val="0"/>
  </c:chart>
  <c:spPr>
    <a:solidFill>
      <a:srgbClr val="FFFFFF"/>
    </a:solidFill>
    <a:ln>
      <a:noFill/>
    </a:ln>
  </c:spPr>
  <c:txPr>
    <a:bodyPr/>
    <a:lstStyle/>
    <a:p>
      <a:pPr>
        <a:defRPr sz="1100">
          <a:latin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'Figures POMS'!$C$1</c:f>
              <c:strCache>
                <c:ptCount val="1"/>
                <c:pt idx="0">
                  <c:v>Mean</c:v>
                </c:pt>
              </c:strCache>
            </c:strRef>
          </c:tx>
          <c:spPr>
            <a:solidFill>
              <a:schemeClr val="tx1">
                <a:lumMod val="65000"/>
                <a:lumOff val="35000"/>
              </a:schemeClr>
            </a:solidFill>
            <a:ln>
              <a:solidFill>
                <a:schemeClr val="tx1">
                  <a:lumMod val="65000"/>
                  <a:lumOff val="35000"/>
                </a:schemeClr>
              </a:solidFill>
            </a:ln>
          </c:spPr>
          <c:invertIfNegative val="0"/>
          <c:dPt>
            <c:idx val="0"/>
            <c:invertIfNegative val="0"/>
            <c:bubble3D val="0"/>
            <c:spPr>
              <a:solidFill>
                <a:schemeClr val="accent6"/>
              </a:solidFill>
              <a:ln>
                <a:solidFill>
                  <a:schemeClr val="tx1">
                    <a:lumMod val="65000"/>
                    <a:lumOff val="35000"/>
                  </a:schemeClr>
                </a:solidFill>
              </a:ln>
            </c:spPr>
          </c:dPt>
          <c:dPt>
            <c:idx val="1"/>
            <c:invertIfNegative val="0"/>
            <c:bubble3D val="0"/>
            <c:spPr>
              <a:solidFill>
                <a:schemeClr val="tx2">
                  <a:lumMod val="60000"/>
                  <a:lumOff val="40000"/>
                </a:schemeClr>
              </a:solidFill>
              <a:ln>
                <a:solidFill>
                  <a:schemeClr val="tx1">
                    <a:lumMod val="65000"/>
                    <a:lumOff val="35000"/>
                  </a:schemeClr>
                </a:solidFill>
              </a:ln>
            </c:spPr>
          </c:dPt>
          <c:errBars>
            <c:errBarType val="both"/>
            <c:errValType val="cust"/>
            <c:noEndCap val="0"/>
            <c:plus>
              <c:numRef>
                <c:f>'Figures POMS'!$E$2:$E$3</c:f>
                <c:numCache>
                  <c:formatCode>General</c:formatCode>
                  <c:ptCount val="2"/>
                  <c:pt idx="0">
                    <c:v>3.84</c:v>
                  </c:pt>
                  <c:pt idx="1">
                    <c:v>5.04</c:v>
                  </c:pt>
                </c:numCache>
              </c:numRef>
            </c:plus>
            <c:minus>
              <c:numRef>
                <c:f>'Figures POMS'!$E$2:$E$3</c:f>
                <c:numCache>
                  <c:formatCode>General</c:formatCode>
                  <c:ptCount val="2"/>
                  <c:pt idx="0">
                    <c:v>3.84</c:v>
                  </c:pt>
                  <c:pt idx="1">
                    <c:v>5.04</c:v>
                  </c:pt>
                </c:numCache>
              </c:numRef>
            </c:minus>
          </c:errBars>
          <c:cat>
            <c:multiLvlStrRef>
              <c:f>'Figures POMS'!$A$2:$B$3</c:f>
              <c:multiLvlStrCache>
                <c:ptCount val="2"/>
                <c:lvl>
                  <c:pt idx="0">
                    <c:v>5/10</c:v>
                  </c:pt>
                  <c:pt idx="1">
                    <c:v>3/9</c:v>
                  </c:pt>
                </c:lvl>
                <c:lvl>
                  <c:pt idx="0">
                    <c:v>Total Mood Disturbance </c:v>
                  </c:pt>
                </c:lvl>
              </c:multiLvlStrCache>
            </c:multiLvlStrRef>
          </c:cat>
          <c:val>
            <c:numRef>
              <c:f>'Figures POMS'!$C$2:$C$3</c:f>
              <c:numCache>
                <c:formatCode>General</c:formatCode>
                <c:ptCount val="2"/>
                <c:pt idx="0">
                  <c:v>12.791700000000001</c:v>
                </c:pt>
                <c:pt idx="1">
                  <c:v>-1.4167000000000001</c:v>
                </c:pt>
              </c:numCache>
            </c:numRef>
          </c:val>
        </c:ser>
        <c:dLbls>
          <c:showLegendKey val="0"/>
          <c:showVal val="0"/>
          <c:showCatName val="0"/>
          <c:showSerName val="0"/>
          <c:showPercent val="0"/>
          <c:showBubbleSize val="0"/>
        </c:dLbls>
        <c:gapWidth val="150"/>
        <c:axId val="303679064"/>
        <c:axId val="303683768"/>
      </c:barChart>
      <c:catAx>
        <c:axId val="303679064"/>
        <c:scaling>
          <c:orientation val="minMax"/>
        </c:scaling>
        <c:delete val="0"/>
        <c:axPos val="b"/>
        <c:numFmt formatCode="General" sourceLinked="1"/>
        <c:majorTickMark val="out"/>
        <c:minorTickMark val="none"/>
        <c:tickLblPos val="low"/>
        <c:txPr>
          <a:bodyPr/>
          <a:lstStyle/>
          <a:p>
            <a:pPr>
              <a:defRPr sz="1800">
                <a:solidFill>
                  <a:srgbClr val="152C40"/>
                </a:solidFill>
              </a:defRPr>
            </a:pPr>
            <a:endParaRPr lang="en-US"/>
          </a:p>
        </c:txPr>
        <c:crossAx val="303683768"/>
        <c:crosses val="autoZero"/>
        <c:auto val="1"/>
        <c:lblAlgn val="ctr"/>
        <c:lblOffset val="100"/>
        <c:noMultiLvlLbl val="0"/>
      </c:catAx>
      <c:valAx>
        <c:axId val="303683768"/>
        <c:scaling>
          <c:orientation val="minMax"/>
        </c:scaling>
        <c:delete val="0"/>
        <c:axPos val="l"/>
        <c:majorGridlines/>
        <c:title>
          <c:tx>
            <c:rich>
              <a:bodyPr rot="-5400000" vert="horz"/>
              <a:lstStyle/>
              <a:p>
                <a:pPr>
                  <a:defRPr sz="1600">
                    <a:solidFill>
                      <a:srgbClr val="152C40"/>
                    </a:solidFill>
                  </a:defRPr>
                </a:pPr>
                <a:r>
                  <a:rPr lang="en-US" sz="1600">
                    <a:solidFill>
                      <a:srgbClr val="152C40"/>
                    </a:solidFill>
                  </a:rPr>
                  <a:t>Difference in POMS Score (Post - Pre)</a:t>
                </a:r>
              </a:p>
            </c:rich>
          </c:tx>
          <c:overlay val="0"/>
        </c:title>
        <c:numFmt formatCode="General" sourceLinked="1"/>
        <c:majorTickMark val="out"/>
        <c:minorTickMark val="none"/>
        <c:tickLblPos val="nextTo"/>
        <c:txPr>
          <a:bodyPr/>
          <a:lstStyle/>
          <a:p>
            <a:pPr>
              <a:defRPr sz="1400" b="1">
                <a:solidFill>
                  <a:srgbClr val="152C40"/>
                </a:solidFill>
              </a:defRPr>
            </a:pPr>
            <a:endParaRPr lang="en-US"/>
          </a:p>
        </c:txPr>
        <c:crossAx val="303679064"/>
        <c:crosses val="autoZero"/>
        <c:crossBetween val="between"/>
      </c:valAx>
    </c:plotArea>
    <c:plotVisOnly val="1"/>
    <c:dispBlanksAs val="gap"/>
    <c:showDLblsOverMax val="0"/>
  </c:chart>
  <c:spPr>
    <a:solidFill>
      <a:schemeClr val="bg1"/>
    </a:solidFill>
    <a:ln>
      <a:noFill/>
    </a:ln>
  </c:spPr>
  <c:txPr>
    <a:bodyPr/>
    <a:lstStyle/>
    <a:p>
      <a:pPr>
        <a:defRPr sz="1100">
          <a:latin typeface="Arial"/>
          <a:cs typeface="Arial"/>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A9D687-7907-1F4D-BC44-6E21E50F97DA}" type="doc">
      <dgm:prSet loTypeId="urn:microsoft.com/office/officeart/2005/8/layout/orgChart1" loCatId="" qsTypeId="urn:microsoft.com/office/officeart/2005/8/quickstyle/simple4" qsCatId="simple" csTypeId="urn:microsoft.com/office/officeart/2005/8/colors/accent0_1" csCatId="mainScheme" phldr="1"/>
      <dgm:spPr/>
      <dgm:t>
        <a:bodyPr/>
        <a:lstStyle/>
        <a:p>
          <a:endParaRPr lang="en-US"/>
        </a:p>
      </dgm:t>
    </dgm:pt>
    <dgm:pt modelId="{46936DFD-213F-0C44-81FF-2FE68E3F4EF6}">
      <dgm:prSet phldrT="[Text]" custT="1">
        <dgm:style>
          <a:lnRef idx="2">
            <a:schemeClr val="accent3">
              <a:shade val="50000"/>
            </a:schemeClr>
          </a:lnRef>
          <a:fillRef idx="1">
            <a:schemeClr val="accent3"/>
          </a:fillRef>
          <a:effectRef idx="0">
            <a:schemeClr val="accent3"/>
          </a:effectRef>
          <a:fontRef idx="minor">
            <a:schemeClr val="lt1"/>
          </a:fontRef>
        </dgm:style>
      </dgm:prSet>
      <dgm:spPr>
        <a:xfrm>
          <a:off x="1314730" y="669051"/>
          <a:ext cx="1338047" cy="469942"/>
        </a:xfrm>
        <a:solidFill>
          <a:srgbClr val="ADD187"/>
        </a:solidFill>
        <a:ln w="25400" cap="flat" cmpd="sng" algn="ctr">
          <a:solidFill>
            <a:srgbClr val="9BBB59">
              <a:shade val="50000"/>
            </a:srgbClr>
          </a:solidFill>
          <a:prstDash val="solid"/>
        </a:ln>
        <a:effectLst/>
      </dgm:spPr>
      <dgm:t>
        <a:bodyPr/>
        <a:lstStyle/>
        <a:p>
          <a:r>
            <a:rPr lang="en-US" sz="1800" b="1" dirty="0" smtClean="0">
              <a:solidFill>
                <a:sysClr val="windowText" lastClr="000000">
                  <a:hueOff val="0"/>
                  <a:satOff val="0"/>
                  <a:lumOff val="0"/>
                  <a:alphaOff val="0"/>
                </a:sysClr>
              </a:solidFill>
              <a:latin typeface="Arial"/>
              <a:ea typeface="+mn-ea"/>
              <a:cs typeface="Arial"/>
            </a:rPr>
            <a:t>Circadian (24 hour)</a:t>
          </a:r>
          <a:endParaRPr lang="en-US" sz="1800" b="1" dirty="0">
            <a:solidFill>
              <a:sysClr val="windowText" lastClr="000000">
                <a:hueOff val="0"/>
                <a:satOff val="0"/>
                <a:lumOff val="0"/>
                <a:alphaOff val="0"/>
              </a:sysClr>
            </a:solidFill>
            <a:latin typeface="Arial"/>
            <a:ea typeface="+mn-ea"/>
            <a:cs typeface="Arial"/>
          </a:endParaRPr>
        </a:p>
      </dgm:t>
    </dgm:pt>
    <dgm:pt modelId="{C5DF00F8-C88A-9F46-9B88-7B2AC6F0E270}" type="parTrans" cxnId="{00F30650-6C32-FC45-8BFB-C7E5BDD8C664}">
      <dgm:prSet/>
      <dgm:spPr>
        <a:xfrm>
          <a:off x="1983754" y="471676"/>
          <a:ext cx="1427703" cy="197375"/>
        </a:xfrm>
        <a:noFill/>
        <a:ln w="9525" cap="flat" cmpd="sng" algn="ctr">
          <a:solidFill>
            <a:sysClr val="windowText" lastClr="000000">
              <a:shade val="60000"/>
              <a:hueOff val="0"/>
              <a:satOff val="0"/>
              <a:lumOff val="0"/>
              <a:alphaOff val="0"/>
            </a:sysClr>
          </a:solidFill>
          <a:prstDash val="solid"/>
        </a:ln>
        <a:effectLst/>
      </dgm:spPr>
      <dgm:t>
        <a:bodyPr/>
        <a:lstStyle/>
        <a:p>
          <a:endParaRPr lang="en-US" sz="3200">
            <a:latin typeface="Arial"/>
            <a:cs typeface="Arial"/>
          </a:endParaRPr>
        </a:p>
      </dgm:t>
    </dgm:pt>
    <dgm:pt modelId="{F276E9E8-522C-E042-9C33-25ACEB5B04B2}" type="sibTrans" cxnId="{00F30650-6C32-FC45-8BFB-C7E5BDD8C664}">
      <dgm:prSet/>
      <dgm:spPr/>
      <dgm:t>
        <a:bodyPr/>
        <a:lstStyle/>
        <a:p>
          <a:endParaRPr lang="en-US" sz="3200">
            <a:latin typeface="Arial"/>
            <a:cs typeface="Arial"/>
          </a:endParaRPr>
        </a:p>
      </dgm:t>
    </dgm:pt>
    <dgm:pt modelId="{A7D0CFE5-52C9-6F49-BD6F-949590FC612F}">
      <dgm:prSet phldrT="[Text]" custT="1">
        <dgm:style>
          <a:lnRef idx="1">
            <a:schemeClr val="accent3"/>
          </a:lnRef>
          <a:fillRef idx="3">
            <a:schemeClr val="accent3"/>
          </a:fillRef>
          <a:effectRef idx="2">
            <a:schemeClr val="accent3"/>
          </a:effectRef>
          <a:fontRef idx="minor">
            <a:schemeClr val="lt1"/>
          </a:fontRef>
        </dgm:style>
      </dgm:prSet>
      <dgm:spPr>
        <a:xfrm>
          <a:off x="1513811" y="1336369"/>
          <a:ext cx="939884" cy="469942"/>
        </a:xfrm>
        <a:solidFill>
          <a:srgbClr val="ADD187"/>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r>
            <a:rPr lang="en-US" sz="1800" b="1" dirty="0" smtClean="0">
              <a:solidFill>
                <a:sysClr val="windowText" lastClr="000000">
                  <a:hueOff val="0"/>
                  <a:satOff val="0"/>
                  <a:lumOff val="0"/>
                  <a:alphaOff val="0"/>
                </a:sysClr>
              </a:solidFill>
              <a:latin typeface="Arial"/>
              <a:ea typeface="+mn-ea"/>
              <a:cs typeface="Arial"/>
            </a:rPr>
            <a:t>3-section</a:t>
          </a:r>
          <a:endParaRPr lang="en-US" sz="1800" b="1" dirty="0">
            <a:solidFill>
              <a:sysClr val="windowText" lastClr="000000">
                <a:hueOff val="0"/>
                <a:satOff val="0"/>
                <a:lumOff val="0"/>
                <a:alphaOff val="0"/>
              </a:sysClr>
            </a:solidFill>
            <a:latin typeface="Arial"/>
            <a:ea typeface="+mn-ea"/>
            <a:cs typeface="Arial"/>
          </a:endParaRPr>
        </a:p>
      </dgm:t>
    </dgm:pt>
    <dgm:pt modelId="{85E67903-C49F-F841-BE95-804C777EF1A6}" type="parTrans" cxnId="{BFB5413D-B855-8B4C-978A-CA55AB42BC20}">
      <dgm:prSet>
        <dgm:style>
          <a:lnRef idx="1">
            <a:schemeClr val="accent3"/>
          </a:lnRef>
          <a:fillRef idx="3">
            <a:schemeClr val="accent3"/>
          </a:fillRef>
          <a:effectRef idx="2">
            <a:schemeClr val="accent3"/>
          </a:effectRef>
          <a:fontRef idx="minor">
            <a:schemeClr val="lt1"/>
          </a:fontRef>
        </dgm:style>
      </dgm:prSet>
      <dgm:spPr>
        <a:xfrm>
          <a:off x="1938034" y="1138994"/>
          <a:ext cx="91440" cy="197375"/>
        </a:xfrm>
        <a:no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endParaRPr lang="en-US" sz="3200">
            <a:latin typeface="Arial"/>
            <a:cs typeface="Arial"/>
          </a:endParaRPr>
        </a:p>
      </dgm:t>
    </dgm:pt>
    <dgm:pt modelId="{E0E8E4F4-EECA-9E4A-BF27-23EBB08529BE}" type="sibTrans" cxnId="{BFB5413D-B855-8B4C-978A-CA55AB42BC20}">
      <dgm:prSet/>
      <dgm:spPr/>
      <dgm:t>
        <a:bodyPr/>
        <a:lstStyle/>
        <a:p>
          <a:endParaRPr lang="en-US" sz="3200">
            <a:latin typeface="Arial"/>
            <a:cs typeface="Arial"/>
          </a:endParaRPr>
        </a:p>
      </dgm:t>
    </dgm:pt>
    <dgm:pt modelId="{C492701B-008F-8148-A61A-AB5666F54E59}">
      <dgm:prSet phldrT="[Text]" custT="1">
        <dgm:style>
          <a:lnRef idx="1">
            <a:schemeClr val="accent2"/>
          </a:lnRef>
          <a:fillRef idx="3">
            <a:schemeClr val="accent2"/>
          </a:fillRef>
          <a:effectRef idx="2">
            <a:schemeClr val="accent2"/>
          </a:effectRef>
          <a:fontRef idx="minor">
            <a:schemeClr val="lt1"/>
          </a:fontRef>
        </dgm:style>
      </dgm:prSet>
      <dgm:spPr>
        <a:xfrm>
          <a:off x="4145624" y="669051"/>
          <a:ext cx="1362559" cy="469942"/>
        </a:xfrm>
        <a:solidFill>
          <a:srgbClr val="FEC6C8"/>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dgm:spPr>
      <dgm:t>
        <a:bodyPr/>
        <a:lstStyle/>
        <a:p>
          <a:r>
            <a:rPr lang="en-US" sz="1800" b="1" dirty="0" smtClean="0">
              <a:solidFill>
                <a:sysClr val="windowText" lastClr="000000">
                  <a:hueOff val="0"/>
                  <a:satOff val="0"/>
                  <a:lumOff val="0"/>
                  <a:alphaOff val="0"/>
                </a:sysClr>
              </a:solidFill>
              <a:latin typeface="Arial"/>
              <a:ea typeface="+mn-ea"/>
              <a:cs typeface="Arial"/>
            </a:rPr>
            <a:t>Non-Circadian</a:t>
          </a:r>
          <a:endParaRPr lang="en-US" sz="1800" b="1" dirty="0">
            <a:solidFill>
              <a:sysClr val="windowText" lastClr="000000">
                <a:hueOff val="0"/>
                <a:satOff val="0"/>
                <a:lumOff val="0"/>
                <a:alphaOff val="0"/>
              </a:sysClr>
            </a:solidFill>
            <a:latin typeface="Arial"/>
            <a:ea typeface="+mn-ea"/>
            <a:cs typeface="Arial"/>
          </a:endParaRPr>
        </a:p>
      </dgm:t>
    </dgm:pt>
    <dgm:pt modelId="{6B2E0AF7-6487-B14D-AEF0-D19517360528}" type="parTrans" cxnId="{4524AC04-72A9-3D48-846D-3469897002A0}">
      <dgm:prSet/>
      <dgm:spPr>
        <a:xfrm>
          <a:off x="3411457" y="471676"/>
          <a:ext cx="1415447" cy="197375"/>
        </a:xfrm>
        <a:noFill/>
        <a:ln w="9525" cap="flat" cmpd="sng" algn="ctr">
          <a:solidFill>
            <a:sysClr val="windowText" lastClr="000000">
              <a:shade val="60000"/>
              <a:hueOff val="0"/>
              <a:satOff val="0"/>
              <a:lumOff val="0"/>
              <a:alphaOff val="0"/>
            </a:sysClr>
          </a:solidFill>
          <a:prstDash val="solid"/>
        </a:ln>
        <a:effectLst/>
      </dgm:spPr>
      <dgm:t>
        <a:bodyPr/>
        <a:lstStyle/>
        <a:p>
          <a:endParaRPr lang="en-US" sz="3200">
            <a:latin typeface="Arial"/>
            <a:cs typeface="Arial"/>
          </a:endParaRPr>
        </a:p>
      </dgm:t>
    </dgm:pt>
    <dgm:pt modelId="{ABEECA1F-656C-6044-8F6A-2A9BAEDDC8F0}" type="sibTrans" cxnId="{4524AC04-72A9-3D48-846D-3469897002A0}">
      <dgm:prSet/>
      <dgm:spPr/>
      <dgm:t>
        <a:bodyPr/>
        <a:lstStyle/>
        <a:p>
          <a:endParaRPr lang="en-US" sz="3200">
            <a:latin typeface="Arial"/>
            <a:cs typeface="Arial"/>
          </a:endParaRPr>
        </a:p>
      </dgm:t>
    </dgm:pt>
    <dgm:pt modelId="{991DBC5F-9661-9444-ADF5-7B3C95D4426F}">
      <dgm:prSet phldrT="[Text]" custT="1">
        <dgm:style>
          <a:lnRef idx="1">
            <a:schemeClr val="accent2"/>
          </a:lnRef>
          <a:fillRef idx="3">
            <a:schemeClr val="accent2"/>
          </a:fillRef>
          <a:effectRef idx="2">
            <a:schemeClr val="accent2"/>
          </a:effectRef>
          <a:fontRef idx="minor">
            <a:schemeClr val="lt1"/>
          </a:fontRef>
        </dgm:style>
      </dgm:prSet>
      <dgm:spPr>
        <a:xfrm>
          <a:off x="3788332" y="1336369"/>
          <a:ext cx="939884" cy="469942"/>
        </a:xfrm>
        <a:solidFill>
          <a:srgbClr val="FEC6C8"/>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dgm:spPr>
      <dgm:t>
        <a:bodyPr/>
        <a:lstStyle/>
        <a:p>
          <a:r>
            <a:rPr lang="en-US" sz="1800" b="1" dirty="0" smtClean="0">
              <a:solidFill>
                <a:sysClr val="windowText" lastClr="000000">
                  <a:hueOff val="0"/>
                  <a:satOff val="0"/>
                  <a:lumOff val="0"/>
                  <a:alphaOff val="0"/>
                </a:sysClr>
              </a:solidFill>
              <a:latin typeface="Arial"/>
              <a:ea typeface="+mn-ea"/>
              <a:cs typeface="Arial"/>
            </a:rPr>
            <a:t>3-section</a:t>
          </a:r>
          <a:endParaRPr lang="en-US" sz="1800" b="1" dirty="0">
            <a:solidFill>
              <a:sysClr val="windowText" lastClr="000000">
                <a:hueOff val="0"/>
                <a:satOff val="0"/>
                <a:lumOff val="0"/>
                <a:alphaOff val="0"/>
              </a:sysClr>
            </a:solidFill>
            <a:latin typeface="Arial"/>
            <a:ea typeface="+mn-ea"/>
            <a:cs typeface="Arial"/>
          </a:endParaRPr>
        </a:p>
      </dgm:t>
    </dgm:pt>
    <dgm:pt modelId="{14C9F06B-3519-FE44-ABD6-B05BC0DADDEB}" type="parTrans" cxnId="{4C4B8CA4-7429-3447-8F5D-B652364558D9}">
      <dgm:prSet>
        <dgm:style>
          <a:lnRef idx="1">
            <a:schemeClr val="accent2"/>
          </a:lnRef>
          <a:fillRef idx="3">
            <a:schemeClr val="accent2"/>
          </a:fillRef>
          <a:effectRef idx="2">
            <a:schemeClr val="accent2"/>
          </a:effectRef>
          <a:fontRef idx="minor">
            <a:schemeClr val="lt1"/>
          </a:fontRef>
        </dgm:style>
      </dgm:prSet>
      <dgm:spPr>
        <a:xfrm>
          <a:off x="4258274" y="1138994"/>
          <a:ext cx="568630" cy="197375"/>
        </a:xfrm>
        <a:no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dgm:spPr>
      <dgm:t>
        <a:bodyPr/>
        <a:lstStyle/>
        <a:p>
          <a:endParaRPr lang="en-US" sz="3200">
            <a:latin typeface="Arial"/>
            <a:cs typeface="Arial"/>
          </a:endParaRPr>
        </a:p>
      </dgm:t>
    </dgm:pt>
    <dgm:pt modelId="{53BC3344-4901-394F-B380-263E820DF19B}" type="sibTrans" cxnId="{4C4B8CA4-7429-3447-8F5D-B652364558D9}">
      <dgm:prSet/>
      <dgm:spPr/>
      <dgm:t>
        <a:bodyPr/>
        <a:lstStyle/>
        <a:p>
          <a:endParaRPr lang="en-US" sz="3200">
            <a:latin typeface="Arial"/>
            <a:cs typeface="Arial"/>
          </a:endParaRPr>
        </a:p>
      </dgm:t>
    </dgm:pt>
    <dgm:pt modelId="{11AA2B39-B2B1-904B-AB56-5A12EDACB412}">
      <dgm:prSet phldrT="[Text]" custT="1">
        <dgm:style>
          <a:lnRef idx="1">
            <a:schemeClr val="accent3"/>
          </a:lnRef>
          <a:fillRef idx="3">
            <a:schemeClr val="accent3"/>
          </a:fillRef>
          <a:effectRef idx="2">
            <a:schemeClr val="accent3"/>
          </a:effectRef>
          <a:fontRef idx="minor">
            <a:schemeClr val="lt1"/>
          </a:fontRef>
        </dgm:style>
      </dgm:prSet>
      <dgm:spPr>
        <a:xfrm>
          <a:off x="2651072" y="1336369"/>
          <a:ext cx="939884" cy="469942"/>
        </a:xfrm>
        <a:solidFill>
          <a:srgbClr val="ADD187"/>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r>
            <a:rPr lang="en-US" sz="1800" b="1" dirty="0" smtClean="0">
              <a:solidFill>
                <a:sysClr val="windowText" lastClr="000000">
                  <a:hueOff val="0"/>
                  <a:satOff val="0"/>
                  <a:lumOff val="0"/>
                  <a:alphaOff val="0"/>
                </a:sysClr>
              </a:solidFill>
              <a:latin typeface="Arial"/>
              <a:ea typeface="+mn-ea"/>
              <a:cs typeface="Arial"/>
            </a:rPr>
            <a:t>4-section</a:t>
          </a:r>
          <a:endParaRPr lang="en-US" sz="1800" b="1" dirty="0">
            <a:solidFill>
              <a:sysClr val="windowText" lastClr="000000">
                <a:hueOff val="0"/>
                <a:satOff val="0"/>
                <a:lumOff val="0"/>
                <a:alphaOff val="0"/>
              </a:sysClr>
            </a:solidFill>
            <a:latin typeface="Arial"/>
            <a:ea typeface="+mn-ea"/>
            <a:cs typeface="Arial"/>
          </a:endParaRPr>
        </a:p>
      </dgm:t>
    </dgm:pt>
    <dgm:pt modelId="{CA65751F-5DF0-2D45-9EE4-A9A9F372BC60}" type="parTrans" cxnId="{7992E510-8722-FD40-872E-FBCA8426A478}">
      <dgm:prSet>
        <dgm:style>
          <a:lnRef idx="1">
            <a:schemeClr val="accent3"/>
          </a:lnRef>
          <a:fillRef idx="3">
            <a:schemeClr val="accent3"/>
          </a:fillRef>
          <a:effectRef idx="2">
            <a:schemeClr val="accent3"/>
          </a:effectRef>
          <a:fontRef idx="minor">
            <a:schemeClr val="lt1"/>
          </a:fontRef>
        </dgm:style>
      </dgm:prSet>
      <dgm:spPr>
        <a:xfrm>
          <a:off x="1983754" y="1138994"/>
          <a:ext cx="1137260" cy="197375"/>
        </a:xfrm>
        <a:no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endParaRPr lang="en-US" sz="3200">
            <a:latin typeface="Arial"/>
            <a:cs typeface="Arial"/>
          </a:endParaRPr>
        </a:p>
      </dgm:t>
    </dgm:pt>
    <dgm:pt modelId="{AF3E5E56-3877-BD46-9DE8-03828FA7E589}" type="sibTrans" cxnId="{7992E510-8722-FD40-872E-FBCA8426A478}">
      <dgm:prSet/>
      <dgm:spPr/>
      <dgm:t>
        <a:bodyPr/>
        <a:lstStyle/>
        <a:p>
          <a:endParaRPr lang="en-US" sz="3200">
            <a:latin typeface="Arial"/>
            <a:cs typeface="Arial"/>
          </a:endParaRPr>
        </a:p>
      </dgm:t>
    </dgm:pt>
    <dgm:pt modelId="{F2A8676C-0984-5940-B7FF-391F04D85811}">
      <dgm:prSet phldrT="[Text]" custT="1">
        <dgm:style>
          <a:lnRef idx="1">
            <a:schemeClr val="accent3"/>
          </a:lnRef>
          <a:fillRef idx="3">
            <a:schemeClr val="accent3"/>
          </a:fillRef>
          <a:effectRef idx="2">
            <a:schemeClr val="accent3"/>
          </a:effectRef>
          <a:fontRef idx="minor">
            <a:schemeClr val="lt1"/>
          </a:fontRef>
        </dgm:style>
      </dgm:prSet>
      <dgm:spPr>
        <a:xfrm>
          <a:off x="611522" y="2003687"/>
          <a:ext cx="939884" cy="469942"/>
        </a:xfrm>
        <a:solidFill>
          <a:srgbClr val="FFFF0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r>
            <a:rPr lang="en-US" sz="1800" dirty="0" smtClean="0">
              <a:solidFill>
                <a:sysClr val="windowText" lastClr="000000">
                  <a:hueOff val="0"/>
                  <a:satOff val="0"/>
                  <a:lumOff val="0"/>
                  <a:alphaOff val="0"/>
                </a:sysClr>
              </a:solidFill>
              <a:latin typeface="Arial"/>
              <a:ea typeface="+mn-ea"/>
              <a:cs typeface="Arial"/>
            </a:rPr>
            <a:t>6/6</a:t>
          </a:r>
          <a:endParaRPr lang="en-US" sz="1800" dirty="0">
            <a:solidFill>
              <a:sysClr val="windowText" lastClr="000000">
                <a:hueOff val="0"/>
                <a:satOff val="0"/>
                <a:lumOff val="0"/>
                <a:alphaOff val="0"/>
              </a:sysClr>
            </a:solidFill>
            <a:latin typeface="Arial"/>
            <a:ea typeface="+mn-ea"/>
            <a:cs typeface="Arial"/>
          </a:endParaRPr>
        </a:p>
      </dgm:t>
    </dgm:pt>
    <dgm:pt modelId="{1BAD7131-65A2-1B4B-BAE0-9560D24A59C1}" type="parTrans" cxnId="{950B5CCC-8400-7848-A1D5-AF36AE146456}">
      <dgm:prSet>
        <dgm:style>
          <a:lnRef idx="1">
            <a:schemeClr val="accent3"/>
          </a:lnRef>
          <a:fillRef idx="3">
            <a:schemeClr val="accent3"/>
          </a:fillRef>
          <a:effectRef idx="2">
            <a:schemeClr val="accent3"/>
          </a:effectRef>
          <a:fontRef idx="minor">
            <a:schemeClr val="lt1"/>
          </a:fontRef>
        </dgm:style>
      </dgm:prSet>
      <dgm:spPr>
        <a:xfrm>
          <a:off x="470540" y="1806312"/>
          <a:ext cx="140982" cy="432346"/>
        </a:xfrm>
        <a:no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endParaRPr lang="en-US" sz="4000">
            <a:latin typeface="Arial"/>
            <a:cs typeface="Arial"/>
          </a:endParaRPr>
        </a:p>
      </dgm:t>
    </dgm:pt>
    <dgm:pt modelId="{A7E3AF03-F2C4-4E45-9534-C66FFD7F6A2A}" type="sibTrans" cxnId="{950B5CCC-8400-7848-A1D5-AF36AE146456}">
      <dgm:prSet/>
      <dgm:spPr/>
      <dgm:t>
        <a:bodyPr/>
        <a:lstStyle/>
        <a:p>
          <a:endParaRPr lang="en-US" sz="3200">
            <a:latin typeface="Arial"/>
            <a:cs typeface="Arial"/>
          </a:endParaRPr>
        </a:p>
      </dgm:t>
    </dgm:pt>
    <dgm:pt modelId="{9380B01A-D3D6-944F-951B-4AB7EFA2EEE0}">
      <dgm:prSet phldrT="[Text]" custT="1">
        <dgm:style>
          <a:lnRef idx="1">
            <a:schemeClr val="accent3"/>
          </a:lnRef>
          <a:fillRef idx="3">
            <a:schemeClr val="accent3"/>
          </a:fillRef>
          <a:effectRef idx="2">
            <a:schemeClr val="accent3"/>
          </a:effectRef>
          <a:fontRef idx="minor">
            <a:schemeClr val="lt1"/>
          </a:fontRef>
        </dgm:style>
      </dgm:prSet>
      <dgm:spPr>
        <a:xfrm>
          <a:off x="611522" y="2671005"/>
          <a:ext cx="939884" cy="469942"/>
        </a:xfrm>
        <a:solidFill>
          <a:srgbClr val="FFFF0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r>
            <a:rPr lang="en-US" sz="1800" dirty="0" smtClean="0">
              <a:solidFill>
                <a:sysClr val="windowText" lastClr="000000">
                  <a:hueOff val="0"/>
                  <a:satOff val="0"/>
                  <a:lumOff val="0"/>
                  <a:alphaOff val="0"/>
                </a:sysClr>
              </a:solidFill>
              <a:latin typeface="Arial"/>
              <a:ea typeface="+mn-ea"/>
              <a:cs typeface="Arial"/>
            </a:rPr>
            <a:t>12/12</a:t>
          </a:r>
          <a:endParaRPr lang="en-US" sz="1800" dirty="0">
            <a:solidFill>
              <a:sysClr val="windowText" lastClr="000000">
                <a:hueOff val="0"/>
                <a:satOff val="0"/>
                <a:lumOff val="0"/>
                <a:alphaOff val="0"/>
              </a:sysClr>
            </a:solidFill>
            <a:latin typeface="Arial"/>
            <a:ea typeface="+mn-ea"/>
            <a:cs typeface="Arial"/>
          </a:endParaRPr>
        </a:p>
      </dgm:t>
    </dgm:pt>
    <dgm:pt modelId="{479518B7-1075-4140-905B-2D46E15D388B}" type="parTrans" cxnId="{4C86959D-4F3E-C341-B94C-AEF64B084E6A}">
      <dgm:prSet>
        <dgm:style>
          <a:lnRef idx="1">
            <a:schemeClr val="accent3"/>
          </a:lnRef>
          <a:fillRef idx="3">
            <a:schemeClr val="accent3"/>
          </a:fillRef>
          <a:effectRef idx="2">
            <a:schemeClr val="accent3"/>
          </a:effectRef>
          <a:fontRef idx="minor">
            <a:schemeClr val="lt1"/>
          </a:fontRef>
        </dgm:style>
      </dgm:prSet>
      <dgm:spPr>
        <a:xfrm>
          <a:off x="470540" y="1806312"/>
          <a:ext cx="140982" cy="1099664"/>
        </a:xfrm>
        <a:no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endParaRPr lang="en-US" sz="4000">
            <a:latin typeface="Arial"/>
            <a:cs typeface="Arial"/>
          </a:endParaRPr>
        </a:p>
      </dgm:t>
    </dgm:pt>
    <dgm:pt modelId="{A3D8CBEC-71D2-6447-8798-1DCF57972360}" type="sibTrans" cxnId="{4C86959D-4F3E-C341-B94C-AEF64B084E6A}">
      <dgm:prSet/>
      <dgm:spPr/>
      <dgm:t>
        <a:bodyPr/>
        <a:lstStyle/>
        <a:p>
          <a:endParaRPr lang="en-US" sz="3200">
            <a:latin typeface="Arial"/>
            <a:cs typeface="Arial"/>
          </a:endParaRPr>
        </a:p>
      </dgm:t>
    </dgm:pt>
    <dgm:pt modelId="{BFE14F4D-F1CA-C24E-90CB-18A5AF779C8D}">
      <dgm:prSet phldrT="[Text]" custT="1">
        <dgm:style>
          <a:lnRef idx="1">
            <a:schemeClr val="accent3"/>
          </a:lnRef>
          <a:fillRef idx="3">
            <a:schemeClr val="accent3"/>
          </a:fillRef>
          <a:effectRef idx="2">
            <a:schemeClr val="accent3"/>
          </a:effectRef>
          <a:fontRef idx="minor">
            <a:schemeClr val="lt1"/>
          </a:fontRef>
        </dgm:style>
      </dgm:prSet>
      <dgm:spPr>
        <a:xfrm>
          <a:off x="1748783" y="2003687"/>
          <a:ext cx="939884" cy="469942"/>
        </a:xfrm>
        <a:solidFill>
          <a:srgbClr val="ADD187"/>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r>
            <a:rPr lang="en-US" sz="1800" dirty="0" smtClean="0">
              <a:solidFill>
                <a:sysClr val="windowText" lastClr="000000">
                  <a:hueOff val="0"/>
                  <a:satOff val="0"/>
                  <a:lumOff val="0"/>
                  <a:alphaOff val="0"/>
                </a:sysClr>
              </a:solidFill>
              <a:latin typeface="Arial"/>
              <a:ea typeface="+mn-ea"/>
              <a:cs typeface="Arial"/>
            </a:rPr>
            <a:t>4/8 (Fixed)</a:t>
          </a:r>
          <a:endParaRPr lang="en-US" sz="1800" dirty="0">
            <a:solidFill>
              <a:sysClr val="windowText" lastClr="000000">
                <a:hueOff val="0"/>
                <a:satOff val="0"/>
                <a:lumOff val="0"/>
                <a:alphaOff val="0"/>
              </a:sysClr>
            </a:solidFill>
            <a:latin typeface="Arial"/>
            <a:ea typeface="+mn-ea"/>
            <a:cs typeface="Arial"/>
          </a:endParaRPr>
        </a:p>
      </dgm:t>
    </dgm:pt>
    <dgm:pt modelId="{7002DD56-0580-4648-941E-7C1A85D9654B}" type="parTrans" cxnId="{A013B9CA-887C-E840-8A16-67FCE1379BEA}">
      <dgm:prSet>
        <dgm:style>
          <a:lnRef idx="1">
            <a:schemeClr val="accent3"/>
          </a:lnRef>
          <a:fillRef idx="3">
            <a:schemeClr val="accent3"/>
          </a:fillRef>
          <a:effectRef idx="2">
            <a:schemeClr val="accent3"/>
          </a:effectRef>
          <a:fontRef idx="minor">
            <a:schemeClr val="lt1"/>
          </a:fontRef>
        </dgm:style>
      </dgm:prSet>
      <dgm:spPr>
        <a:xfrm>
          <a:off x="1607800" y="1806312"/>
          <a:ext cx="140982" cy="432346"/>
        </a:xfrm>
        <a:no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endParaRPr lang="en-US" sz="4000">
            <a:latin typeface="Arial"/>
            <a:cs typeface="Arial"/>
          </a:endParaRPr>
        </a:p>
      </dgm:t>
    </dgm:pt>
    <dgm:pt modelId="{C31800F2-E079-BA47-B94D-2E0D2DB215E5}" type="sibTrans" cxnId="{A013B9CA-887C-E840-8A16-67FCE1379BEA}">
      <dgm:prSet/>
      <dgm:spPr/>
      <dgm:t>
        <a:bodyPr/>
        <a:lstStyle/>
        <a:p>
          <a:endParaRPr lang="en-US" sz="3200">
            <a:latin typeface="Arial"/>
            <a:cs typeface="Arial"/>
          </a:endParaRPr>
        </a:p>
      </dgm:t>
    </dgm:pt>
    <dgm:pt modelId="{22651E6A-787A-634A-A03C-FB4F1AE9DBC4}">
      <dgm:prSet phldrT="[Text]" custT="1">
        <dgm:style>
          <a:lnRef idx="1">
            <a:schemeClr val="accent3"/>
          </a:lnRef>
          <a:fillRef idx="3">
            <a:schemeClr val="accent3"/>
          </a:fillRef>
          <a:effectRef idx="2">
            <a:schemeClr val="accent3"/>
          </a:effectRef>
          <a:fontRef idx="minor">
            <a:schemeClr val="lt1"/>
          </a:fontRef>
        </dgm:style>
      </dgm:prSet>
      <dgm:spPr>
        <a:xfrm>
          <a:off x="1748783" y="2671005"/>
          <a:ext cx="939884" cy="469942"/>
        </a:xfrm>
        <a:solidFill>
          <a:srgbClr val="ADD187"/>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r>
            <a:rPr lang="en-US" sz="1800" dirty="0" smtClean="0">
              <a:solidFill>
                <a:sysClr val="windowText" lastClr="000000">
                  <a:hueOff val="0"/>
                  <a:satOff val="0"/>
                  <a:lumOff val="0"/>
                  <a:alphaOff val="0"/>
                </a:sysClr>
              </a:solidFill>
              <a:latin typeface="Arial"/>
              <a:ea typeface="+mn-ea"/>
              <a:cs typeface="Arial"/>
            </a:rPr>
            <a:t>8/16</a:t>
          </a:r>
          <a:endParaRPr lang="en-US" sz="1800" dirty="0">
            <a:solidFill>
              <a:sysClr val="windowText" lastClr="000000">
                <a:hueOff val="0"/>
                <a:satOff val="0"/>
                <a:lumOff val="0"/>
                <a:alphaOff val="0"/>
              </a:sysClr>
            </a:solidFill>
            <a:latin typeface="Arial"/>
            <a:ea typeface="+mn-ea"/>
            <a:cs typeface="Arial"/>
          </a:endParaRPr>
        </a:p>
      </dgm:t>
    </dgm:pt>
    <dgm:pt modelId="{F43BEB8E-17D0-3D49-B579-5980AE9A6CAA}" type="parTrans" cxnId="{89B142E0-D021-6441-93AF-CA1F095B7B6E}">
      <dgm:prSet>
        <dgm:style>
          <a:lnRef idx="1">
            <a:schemeClr val="accent3"/>
          </a:lnRef>
          <a:fillRef idx="3">
            <a:schemeClr val="accent3"/>
          </a:fillRef>
          <a:effectRef idx="2">
            <a:schemeClr val="accent3"/>
          </a:effectRef>
          <a:fontRef idx="minor">
            <a:schemeClr val="lt1"/>
          </a:fontRef>
        </dgm:style>
      </dgm:prSet>
      <dgm:spPr>
        <a:xfrm>
          <a:off x="1607800" y="1806312"/>
          <a:ext cx="140982" cy="1099664"/>
        </a:xfrm>
        <a:no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endParaRPr lang="en-US" sz="4000">
            <a:latin typeface="Arial"/>
            <a:cs typeface="Arial"/>
          </a:endParaRPr>
        </a:p>
      </dgm:t>
    </dgm:pt>
    <dgm:pt modelId="{1EA57071-71DA-044A-BAEE-0E22A9239C03}" type="sibTrans" cxnId="{89B142E0-D021-6441-93AF-CA1F095B7B6E}">
      <dgm:prSet/>
      <dgm:spPr/>
      <dgm:t>
        <a:bodyPr/>
        <a:lstStyle/>
        <a:p>
          <a:endParaRPr lang="en-US" sz="3200">
            <a:latin typeface="Arial"/>
            <a:cs typeface="Arial"/>
          </a:endParaRPr>
        </a:p>
      </dgm:t>
    </dgm:pt>
    <dgm:pt modelId="{7D928286-F3EC-D943-88C5-E73C5BFCD2D7}">
      <dgm:prSet phldrT="[Text]" custT="1">
        <dgm:style>
          <a:lnRef idx="1">
            <a:schemeClr val="accent3"/>
          </a:lnRef>
          <a:fillRef idx="3">
            <a:schemeClr val="accent3"/>
          </a:fillRef>
          <a:effectRef idx="2">
            <a:schemeClr val="accent3"/>
          </a:effectRef>
          <a:fontRef idx="minor">
            <a:schemeClr val="lt1"/>
          </a:fontRef>
        </dgm:style>
      </dgm:prSet>
      <dgm:spPr>
        <a:xfrm>
          <a:off x="2886043" y="2003687"/>
          <a:ext cx="939884" cy="469942"/>
        </a:xfrm>
        <a:solidFill>
          <a:srgbClr val="ADD187"/>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r>
            <a:rPr lang="en-US" sz="1800" dirty="0" smtClean="0">
              <a:solidFill>
                <a:sysClr val="windowText" lastClr="000000">
                  <a:hueOff val="0"/>
                  <a:satOff val="0"/>
                  <a:lumOff val="0"/>
                  <a:alphaOff val="0"/>
                </a:sysClr>
              </a:solidFill>
              <a:latin typeface="Arial"/>
              <a:ea typeface="+mn-ea"/>
              <a:cs typeface="Arial"/>
            </a:rPr>
            <a:t>3/9</a:t>
          </a:r>
          <a:endParaRPr lang="en-US" sz="1800" dirty="0">
            <a:solidFill>
              <a:sysClr val="windowText" lastClr="000000">
                <a:hueOff val="0"/>
                <a:satOff val="0"/>
                <a:lumOff val="0"/>
                <a:alphaOff val="0"/>
              </a:sysClr>
            </a:solidFill>
            <a:latin typeface="Arial"/>
            <a:ea typeface="+mn-ea"/>
            <a:cs typeface="Arial"/>
          </a:endParaRPr>
        </a:p>
      </dgm:t>
    </dgm:pt>
    <dgm:pt modelId="{9ECD1059-2C65-714A-B229-C94CC7132865}" type="parTrans" cxnId="{4C5DEA10-6B25-8D44-8651-552E66A6E03C}">
      <dgm:prSet>
        <dgm:style>
          <a:lnRef idx="1">
            <a:schemeClr val="accent3"/>
          </a:lnRef>
          <a:fillRef idx="3">
            <a:schemeClr val="accent3"/>
          </a:fillRef>
          <a:effectRef idx="2">
            <a:schemeClr val="accent3"/>
          </a:effectRef>
          <a:fontRef idx="minor">
            <a:schemeClr val="lt1"/>
          </a:fontRef>
        </dgm:style>
      </dgm:prSet>
      <dgm:spPr>
        <a:xfrm>
          <a:off x="2745060" y="1806312"/>
          <a:ext cx="140982" cy="432346"/>
        </a:xfrm>
        <a:no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endParaRPr lang="en-US" sz="4000">
            <a:latin typeface="Arial"/>
            <a:cs typeface="Arial"/>
          </a:endParaRPr>
        </a:p>
      </dgm:t>
    </dgm:pt>
    <dgm:pt modelId="{1DD1BC1C-39FC-C848-9D4C-86C4402FC7A6}" type="sibTrans" cxnId="{4C5DEA10-6B25-8D44-8651-552E66A6E03C}">
      <dgm:prSet/>
      <dgm:spPr/>
      <dgm:t>
        <a:bodyPr/>
        <a:lstStyle/>
        <a:p>
          <a:endParaRPr lang="en-US" sz="3200">
            <a:latin typeface="Arial"/>
            <a:cs typeface="Arial"/>
          </a:endParaRPr>
        </a:p>
      </dgm:t>
    </dgm:pt>
    <dgm:pt modelId="{F5B9209A-07CC-FF41-8DBB-D9FF3A906913}">
      <dgm:prSet phldrT="[Text]" custT="1">
        <dgm:style>
          <a:lnRef idx="1">
            <a:schemeClr val="accent3"/>
          </a:lnRef>
          <a:fillRef idx="3">
            <a:schemeClr val="accent3"/>
          </a:fillRef>
          <a:effectRef idx="2">
            <a:schemeClr val="accent3"/>
          </a:effectRef>
          <a:fontRef idx="minor">
            <a:schemeClr val="lt1"/>
          </a:fontRef>
        </dgm:style>
      </dgm:prSet>
      <dgm:spPr>
        <a:xfrm>
          <a:off x="2886043" y="2671005"/>
          <a:ext cx="939884" cy="469942"/>
        </a:xfrm>
        <a:solidFill>
          <a:srgbClr val="ADD187"/>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r>
            <a:rPr lang="en-US" sz="1800" dirty="0" smtClean="0">
              <a:solidFill>
                <a:sysClr val="windowText" lastClr="000000">
                  <a:hueOff val="0"/>
                  <a:satOff val="0"/>
                  <a:lumOff val="0"/>
                  <a:alphaOff val="0"/>
                </a:sysClr>
              </a:solidFill>
              <a:latin typeface="Arial"/>
              <a:ea typeface="+mn-ea"/>
              <a:cs typeface="Arial"/>
            </a:rPr>
            <a:t>6/18</a:t>
          </a:r>
          <a:endParaRPr lang="en-US" sz="1800" dirty="0">
            <a:solidFill>
              <a:sysClr val="windowText" lastClr="000000">
                <a:hueOff val="0"/>
                <a:satOff val="0"/>
                <a:lumOff val="0"/>
                <a:alphaOff val="0"/>
              </a:sysClr>
            </a:solidFill>
            <a:latin typeface="Arial"/>
            <a:ea typeface="+mn-ea"/>
            <a:cs typeface="Arial"/>
          </a:endParaRPr>
        </a:p>
      </dgm:t>
    </dgm:pt>
    <dgm:pt modelId="{D6F32498-77A6-5147-B451-9FB12CFD6240}" type="parTrans" cxnId="{A2D36A2D-6D5B-104D-9679-243F1343AF26}">
      <dgm:prSet>
        <dgm:style>
          <a:lnRef idx="1">
            <a:schemeClr val="accent3"/>
          </a:lnRef>
          <a:fillRef idx="3">
            <a:schemeClr val="accent3"/>
          </a:fillRef>
          <a:effectRef idx="2">
            <a:schemeClr val="accent3"/>
          </a:effectRef>
          <a:fontRef idx="minor">
            <a:schemeClr val="lt1"/>
          </a:fontRef>
        </dgm:style>
      </dgm:prSet>
      <dgm:spPr>
        <a:xfrm>
          <a:off x="2745060" y="1806312"/>
          <a:ext cx="140982" cy="1099664"/>
        </a:xfrm>
        <a:no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endParaRPr lang="en-US" sz="4000">
            <a:latin typeface="Arial"/>
            <a:cs typeface="Arial"/>
          </a:endParaRPr>
        </a:p>
      </dgm:t>
    </dgm:pt>
    <dgm:pt modelId="{EDC143DC-1A67-F344-AE22-EEC3C3D30F9F}" type="sibTrans" cxnId="{A2D36A2D-6D5B-104D-9679-243F1343AF26}">
      <dgm:prSet/>
      <dgm:spPr/>
      <dgm:t>
        <a:bodyPr/>
        <a:lstStyle/>
        <a:p>
          <a:endParaRPr lang="en-US" sz="3200">
            <a:latin typeface="Arial"/>
            <a:cs typeface="Arial"/>
          </a:endParaRPr>
        </a:p>
      </dgm:t>
    </dgm:pt>
    <dgm:pt modelId="{E62B7633-0BC3-8F4E-A216-46E5B3F27A03}">
      <dgm:prSet phldrT="[Text]" custT="1">
        <dgm:style>
          <a:lnRef idx="1">
            <a:schemeClr val="accent2"/>
          </a:lnRef>
          <a:fillRef idx="3">
            <a:schemeClr val="accent2"/>
          </a:fillRef>
          <a:effectRef idx="2">
            <a:schemeClr val="accent2"/>
          </a:effectRef>
          <a:fontRef idx="minor">
            <a:schemeClr val="lt1"/>
          </a:fontRef>
        </dgm:style>
      </dgm:prSet>
      <dgm:spPr>
        <a:xfrm>
          <a:off x="4925592" y="1336369"/>
          <a:ext cx="939884" cy="469942"/>
        </a:xfrm>
        <a:solidFill>
          <a:srgbClr val="FEC6C8"/>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dgm:spPr>
      <dgm:t>
        <a:bodyPr/>
        <a:lstStyle/>
        <a:p>
          <a:r>
            <a:rPr lang="en-US" sz="1800" b="1" dirty="0" smtClean="0">
              <a:solidFill>
                <a:sysClr val="windowText" lastClr="000000">
                  <a:hueOff val="0"/>
                  <a:satOff val="0"/>
                  <a:lumOff val="0"/>
                  <a:alphaOff val="0"/>
                </a:sysClr>
              </a:solidFill>
              <a:latin typeface="Arial"/>
              <a:ea typeface="+mn-ea"/>
              <a:cs typeface="Arial"/>
            </a:rPr>
            <a:t>4-section</a:t>
          </a:r>
          <a:endParaRPr lang="en-US" sz="1800" b="1" dirty="0">
            <a:solidFill>
              <a:sysClr val="windowText" lastClr="000000">
                <a:hueOff val="0"/>
                <a:satOff val="0"/>
                <a:lumOff val="0"/>
                <a:alphaOff val="0"/>
              </a:sysClr>
            </a:solidFill>
            <a:latin typeface="Arial"/>
            <a:ea typeface="+mn-ea"/>
            <a:cs typeface="Arial"/>
          </a:endParaRPr>
        </a:p>
      </dgm:t>
    </dgm:pt>
    <dgm:pt modelId="{3D146A82-0282-2B43-9306-0C2B8710A019}" type="parTrans" cxnId="{036B8C14-60A3-1D46-91FA-C5514C1C3243}">
      <dgm:prSet>
        <dgm:style>
          <a:lnRef idx="1">
            <a:schemeClr val="accent2"/>
          </a:lnRef>
          <a:fillRef idx="3">
            <a:schemeClr val="accent2"/>
          </a:fillRef>
          <a:effectRef idx="2">
            <a:schemeClr val="accent2"/>
          </a:effectRef>
          <a:fontRef idx="minor">
            <a:schemeClr val="lt1"/>
          </a:fontRef>
        </dgm:style>
      </dgm:prSet>
      <dgm:spPr>
        <a:xfrm>
          <a:off x="4826904" y="1138994"/>
          <a:ext cx="568630" cy="197375"/>
        </a:xfrm>
        <a:no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dgm:spPr>
      <dgm:t>
        <a:bodyPr/>
        <a:lstStyle/>
        <a:p>
          <a:endParaRPr lang="en-US" sz="3200">
            <a:latin typeface="Arial"/>
            <a:cs typeface="Arial"/>
          </a:endParaRPr>
        </a:p>
      </dgm:t>
    </dgm:pt>
    <dgm:pt modelId="{38A8CB54-16F2-664B-9CD7-BFB59A6D211C}" type="sibTrans" cxnId="{036B8C14-60A3-1D46-91FA-C5514C1C3243}">
      <dgm:prSet/>
      <dgm:spPr/>
      <dgm:t>
        <a:bodyPr/>
        <a:lstStyle/>
        <a:p>
          <a:endParaRPr lang="en-US" sz="3200">
            <a:latin typeface="Arial"/>
            <a:cs typeface="Arial"/>
          </a:endParaRPr>
        </a:p>
      </dgm:t>
    </dgm:pt>
    <dgm:pt modelId="{B1C9C528-6594-384F-AF41-B4BE8F00380B}">
      <dgm:prSet phldrT="[Text]" custT="1">
        <dgm:style>
          <a:lnRef idx="1">
            <a:schemeClr val="accent2"/>
          </a:lnRef>
          <a:fillRef idx="3">
            <a:schemeClr val="accent2"/>
          </a:fillRef>
          <a:effectRef idx="2">
            <a:schemeClr val="accent2"/>
          </a:effectRef>
          <a:fontRef idx="minor">
            <a:schemeClr val="lt1"/>
          </a:fontRef>
        </dgm:style>
      </dgm:prSet>
      <dgm:spPr>
        <a:xfrm>
          <a:off x="4023303" y="2003687"/>
          <a:ext cx="939884" cy="469942"/>
        </a:xfrm>
        <a:solidFill>
          <a:srgbClr val="FEC6C8"/>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dgm:spPr>
      <dgm:t>
        <a:bodyPr/>
        <a:lstStyle/>
        <a:p>
          <a:r>
            <a:rPr lang="en-US" sz="1800" dirty="0" smtClean="0">
              <a:solidFill>
                <a:sysClr val="windowText" lastClr="000000">
                  <a:hueOff val="0"/>
                  <a:satOff val="0"/>
                  <a:lumOff val="0"/>
                  <a:alphaOff val="0"/>
                </a:sysClr>
              </a:solidFill>
              <a:latin typeface="Arial"/>
              <a:ea typeface="+mn-ea"/>
              <a:cs typeface="Arial"/>
            </a:rPr>
            <a:t>5/10</a:t>
          </a:r>
          <a:endParaRPr lang="en-US" sz="1800" dirty="0">
            <a:solidFill>
              <a:sysClr val="windowText" lastClr="000000">
                <a:hueOff val="0"/>
                <a:satOff val="0"/>
                <a:lumOff val="0"/>
                <a:alphaOff val="0"/>
              </a:sysClr>
            </a:solidFill>
            <a:latin typeface="Arial"/>
            <a:ea typeface="+mn-ea"/>
            <a:cs typeface="Arial"/>
          </a:endParaRPr>
        </a:p>
      </dgm:t>
    </dgm:pt>
    <dgm:pt modelId="{58D995CF-BA40-E845-8486-60E382E5C5AA}" type="parTrans" cxnId="{86266891-EBFC-E145-A5F7-D19BCAFFE7D9}">
      <dgm:prSet>
        <dgm:style>
          <a:lnRef idx="1">
            <a:schemeClr val="accent2"/>
          </a:lnRef>
          <a:fillRef idx="3">
            <a:schemeClr val="accent2"/>
          </a:fillRef>
          <a:effectRef idx="2">
            <a:schemeClr val="accent2"/>
          </a:effectRef>
          <a:fontRef idx="minor">
            <a:schemeClr val="lt1"/>
          </a:fontRef>
        </dgm:style>
      </dgm:prSet>
      <dgm:spPr>
        <a:xfrm>
          <a:off x="3882320" y="1806312"/>
          <a:ext cx="140982" cy="432346"/>
        </a:xfrm>
        <a:no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dgm:spPr>
      <dgm:t>
        <a:bodyPr/>
        <a:lstStyle/>
        <a:p>
          <a:endParaRPr lang="en-US" sz="4000">
            <a:latin typeface="Arial"/>
            <a:cs typeface="Arial"/>
          </a:endParaRPr>
        </a:p>
      </dgm:t>
    </dgm:pt>
    <dgm:pt modelId="{B6B1DA54-C225-5D49-BB4F-F5E3DC0F3F50}" type="sibTrans" cxnId="{86266891-EBFC-E145-A5F7-D19BCAFFE7D9}">
      <dgm:prSet/>
      <dgm:spPr/>
      <dgm:t>
        <a:bodyPr/>
        <a:lstStyle/>
        <a:p>
          <a:endParaRPr lang="en-US" sz="3200">
            <a:latin typeface="Arial"/>
            <a:cs typeface="Arial"/>
          </a:endParaRPr>
        </a:p>
      </dgm:t>
    </dgm:pt>
    <dgm:pt modelId="{BC2BF88E-FFF2-244A-A47B-E8476970D9DF}">
      <dgm:prSet phldrT="[Text]" custT="1">
        <dgm:style>
          <a:lnRef idx="1">
            <a:schemeClr val="accent2"/>
          </a:lnRef>
          <a:fillRef idx="3">
            <a:schemeClr val="accent2"/>
          </a:fillRef>
          <a:effectRef idx="2">
            <a:schemeClr val="accent2"/>
          </a:effectRef>
          <a:fontRef idx="minor">
            <a:schemeClr val="lt1"/>
          </a:fontRef>
        </dgm:style>
      </dgm:prSet>
      <dgm:spPr>
        <a:xfrm>
          <a:off x="4023303" y="2671005"/>
          <a:ext cx="939884" cy="469942"/>
        </a:xfrm>
        <a:solidFill>
          <a:srgbClr val="FEC6C8"/>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dgm:spPr>
      <dgm:t>
        <a:bodyPr/>
        <a:lstStyle/>
        <a:p>
          <a:r>
            <a:rPr lang="en-US" sz="1800" dirty="0" smtClean="0">
              <a:solidFill>
                <a:sysClr val="windowText" lastClr="000000">
                  <a:hueOff val="0"/>
                  <a:satOff val="0"/>
                  <a:lumOff val="0"/>
                  <a:alphaOff val="0"/>
                </a:sysClr>
              </a:solidFill>
              <a:latin typeface="Arial"/>
              <a:ea typeface="+mn-ea"/>
              <a:cs typeface="Arial"/>
            </a:rPr>
            <a:t>6/12</a:t>
          </a:r>
          <a:endParaRPr lang="en-US" sz="1800" dirty="0">
            <a:solidFill>
              <a:sysClr val="windowText" lastClr="000000">
                <a:hueOff val="0"/>
                <a:satOff val="0"/>
                <a:lumOff val="0"/>
                <a:alphaOff val="0"/>
              </a:sysClr>
            </a:solidFill>
            <a:latin typeface="Arial"/>
            <a:ea typeface="+mn-ea"/>
            <a:cs typeface="Arial"/>
          </a:endParaRPr>
        </a:p>
      </dgm:t>
    </dgm:pt>
    <dgm:pt modelId="{16CD49D8-D74A-F341-A536-3E4B00A5CB18}" type="parTrans" cxnId="{6F8A8D88-F1AD-F64E-A597-2AFEFCD5A618}">
      <dgm:prSet>
        <dgm:style>
          <a:lnRef idx="1">
            <a:schemeClr val="accent2"/>
          </a:lnRef>
          <a:fillRef idx="3">
            <a:schemeClr val="accent2"/>
          </a:fillRef>
          <a:effectRef idx="2">
            <a:schemeClr val="accent2"/>
          </a:effectRef>
          <a:fontRef idx="minor">
            <a:schemeClr val="lt1"/>
          </a:fontRef>
        </dgm:style>
      </dgm:prSet>
      <dgm:spPr>
        <a:xfrm>
          <a:off x="3882320" y="1806312"/>
          <a:ext cx="140982" cy="1099664"/>
        </a:xfrm>
        <a:no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dgm:spPr>
      <dgm:t>
        <a:bodyPr/>
        <a:lstStyle/>
        <a:p>
          <a:endParaRPr lang="en-US" sz="4000">
            <a:latin typeface="Arial"/>
            <a:cs typeface="Arial"/>
          </a:endParaRPr>
        </a:p>
      </dgm:t>
    </dgm:pt>
    <dgm:pt modelId="{9CF4F2F2-9386-F346-A10E-8B8DB38037DC}" type="sibTrans" cxnId="{6F8A8D88-F1AD-F64E-A597-2AFEFCD5A618}">
      <dgm:prSet/>
      <dgm:spPr/>
      <dgm:t>
        <a:bodyPr/>
        <a:lstStyle/>
        <a:p>
          <a:endParaRPr lang="en-US" sz="3200">
            <a:latin typeface="Arial"/>
            <a:cs typeface="Arial"/>
          </a:endParaRPr>
        </a:p>
      </dgm:t>
    </dgm:pt>
    <dgm:pt modelId="{E5CB1884-D3E6-5340-A83B-ABD20C999B4B}">
      <dgm:prSet phldrT="[Text]" custT="1">
        <dgm:style>
          <a:lnRef idx="1">
            <a:schemeClr val="accent2"/>
          </a:lnRef>
          <a:fillRef idx="3">
            <a:schemeClr val="accent2"/>
          </a:fillRef>
          <a:effectRef idx="2">
            <a:schemeClr val="accent2"/>
          </a:effectRef>
          <a:fontRef idx="minor">
            <a:schemeClr val="lt1"/>
          </a:fontRef>
        </dgm:style>
      </dgm:prSet>
      <dgm:spPr>
        <a:xfrm>
          <a:off x="5160563" y="2003687"/>
          <a:ext cx="939884" cy="469942"/>
        </a:xfrm>
        <a:solidFill>
          <a:srgbClr val="FEC6C8"/>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dgm:spPr>
      <dgm:t>
        <a:bodyPr/>
        <a:lstStyle/>
        <a:p>
          <a:r>
            <a:rPr lang="en-US" sz="1800" dirty="0" smtClean="0">
              <a:solidFill>
                <a:sysClr val="windowText" lastClr="000000">
                  <a:hueOff val="0"/>
                  <a:satOff val="0"/>
                  <a:lumOff val="0"/>
                  <a:alphaOff val="0"/>
                </a:sysClr>
              </a:solidFill>
              <a:latin typeface="Arial"/>
              <a:ea typeface="+mn-ea"/>
              <a:cs typeface="Arial"/>
            </a:rPr>
            <a:t>5/15</a:t>
          </a:r>
          <a:endParaRPr lang="en-US" sz="1800" dirty="0">
            <a:solidFill>
              <a:sysClr val="windowText" lastClr="000000">
                <a:hueOff val="0"/>
                <a:satOff val="0"/>
                <a:lumOff val="0"/>
                <a:alphaOff val="0"/>
              </a:sysClr>
            </a:solidFill>
            <a:latin typeface="Arial"/>
            <a:ea typeface="+mn-ea"/>
            <a:cs typeface="Arial"/>
          </a:endParaRPr>
        </a:p>
      </dgm:t>
    </dgm:pt>
    <dgm:pt modelId="{A2E54A6B-3110-1A47-8832-29619F8E14AC}" type="parTrans" cxnId="{ACBDEAA3-F0FC-2649-9D8A-19FB995D5CA4}">
      <dgm:prSet>
        <dgm:style>
          <a:lnRef idx="1">
            <a:schemeClr val="accent2"/>
          </a:lnRef>
          <a:fillRef idx="3">
            <a:schemeClr val="accent2"/>
          </a:fillRef>
          <a:effectRef idx="2">
            <a:schemeClr val="accent2"/>
          </a:effectRef>
          <a:fontRef idx="minor">
            <a:schemeClr val="lt1"/>
          </a:fontRef>
        </dgm:style>
      </dgm:prSet>
      <dgm:spPr>
        <a:xfrm>
          <a:off x="5019581" y="1806312"/>
          <a:ext cx="140982" cy="432346"/>
        </a:xfrm>
        <a:no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dgm:spPr>
      <dgm:t>
        <a:bodyPr/>
        <a:lstStyle/>
        <a:p>
          <a:endParaRPr lang="en-US" sz="4000">
            <a:latin typeface="Arial"/>
            <a:cs typeface="Arial"/>
          </a:endParaRPr>
        </a:p>
      </dgm:t>
    </dgm:pt>
    <dgm:pt modelId="{8CCB6CC5-74C4-A44A-BF2A-73FB494B6670}" type="sibTrans" cxnId="{ACBDEAA3-F0FC-2649-9D8A-19FB995D5CA4}">
      <dgm:prSet/>
      <dgm:spPr/>
      <dgm:t>
        <a:bodyPr/>
        <a:lstStyle/>
        <a:p>
          <a:endParaRPr lang="en-US" sz="3200">
            <a:latin typeface="Arial"/>
            <a:cs typeface="Arial"/>
          </a:endParaRPr>
        </a:p>
      </dgm:t>
    </dgm:pt>
    <dgm:pt modelId="{8591F24C-E9B8-844A-A1B7-9275DE35FC98}">
      <dgm:prSet phldrT="[Text]" custT="1"/>
      <dgm:spPr>
        <a:xfrm>
          <a:off x="2680119" y="1733"/>
          <a:ext cx="1462676" cy="469942"/>
        </a:xfrm>
        <a:solidFill>
          <a:srgbClr val="8EB4E3"/>
        </a:solidFill>
        <a:ln>
          <a:solidFill>
            <a:schemeClr val="tx1"/>
          </a:solidFill>
        </a:ln>
        <a:effectLst>
          <a:outerShdw blurRad="40000" dist="23000" dir="5400000" rotWithShape="0">
            <a:srgbClr val="000000">
              <a:alpha val="35000"/>
            </a:srgbClr>
          </a:outerShdw>
        </a:effectLst>
      </dgm:spPr>
      <dgm:t>
        <a:bodyPr/>
        <a:lstStyle/>
        <a:p>
          <a:r>
            <a:rPr lang="en-US" sz="2000" b="1" dirty="0" smtClean="0">
              <a:solidFill>
                <a:sysClr val="windowText" lastClr="000000">
                  <a:hueOff val="0"/>
                  <a:satOff val="0"/>
                  <a:lumOff val="0"/>
                  <a:alphaOff val="0"/>
                </a:sysClr>
              </a:solidFill>
              <a:latin typeface="Arial"/>
              <a:ea typeface="+mn-ea"/>
              <a:cs typeface="Arial"/>
            </a:rPr>
            <a:t>Watch schedules</a:t>
          </a:r>
          <a:endParaRPr lang="en-US" sz="2000" b="1" dirty="0">
            <a:solidFill>
              <a:sysClr val="windowText" lastClr="000000">
                <a:hueOff val="0"/>
                <a:satOff val="0"/>
                <a:lumOff val="0"/>
                <a:alphaOff val="0"/>
              </a:sysClr>
            </a:solidFill>
            <a:latin typeface="Arial"/>
            <a:ea typeface="+mn-ea"/>
            <a:cs typeface="Arial"/>
          </a:endParaRPr>
        </a:p>
      </dgm:t>
    </dgm:pt>
    <dgm:pt modelId="{0E9EAD53-45E6-B042-B870-FADE1E558BC1}" type="sibTrans" cxnId="{94FCF632-04F5-BB43-BF5C-298F77DF3EF1}">
      <dgm:prSet/>
      <dgm:spPr/>
      <dgm:t>
        <a:bodyPr/>
        <a:lstStyle/>
        <a:p>
          <a:endParaRPr lang="en-US" sz="3200">
            <a:latin typeface="Arial"/>
            <a:cs typeface="Arial"/>
          </a:endParaRPr>
        </a:p>
      </dgm:t>
    </dgm:pt>
    <dgm:pt modelId="{EF645F07-3D20-8542-96D3-E02FE4A118F5}" type="parTrans" cxnId="{94FCF632-04F5-BB43-BF5C-298F77DF3EF1}">
      <dgm:prSet/>
      <dgm:spPr/>
      <dgm:t>
        <a:bodyPr/>
        <a:lstStyle/>
        <a:p>
          <a:endParaRPr lang="en-US" sz="3200">
            <a:latin typeface="Arial"/>
            <a:cs typeface="Arial"/>
          </a:endParaRPr>
        </a:p>
      </dgm:t>
    </dgm:pt>
    <dgm:pt modelId="{8E9E97F2-5610-B442-8F52-927A606399F1}">
      <dgm:prSet phldrT="[Text]" custT="1">
        <dgm:style>
          <a:lnRef idx="1">
            <a:schemeClr val="accent3"/>
          </a:lnRef>
          <a:fillRef idx="3">
            <a:schemeClr val="accent3"/>
          </a:fillRef>
          <a:effectRef idx="2">
            <a:schemeClr val="accent3"/>
          </a:effectRef>
          <a:fontRef idx="minor">
            <a:schemeClr val="lt1"/>
          </a:fontRef>
        </dgm:style>
      </dgm:prSet>
      <dgm:spPr>
        <a:xfrm>
          <a:off x="376551" y="1336369"/>
          <a:ext cx="939884" cy="469942"/>
        </a:xfrm>
        <a:solidFill>
          <a:srgbClr val="FFFF0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r>
            <a:rPr lang="en-US" sz="1800" b="1" dirty="0" smtClean="0">
              <a:solidFill>
                <a:sysClr val="windowText" lastClr="000000">
                  <a:hueOff val="0"/>
                  <a:satOff val="0"/>
                  <a:lumOff val="0"/>
                  <a:alphaOff val="0"/>
                </a:sysClr>
              </a:solidFill>
              <a:latin typeface="Arial"/>
              <a:ea typeface="+mn-ea"/>
              <a:cs typeface="Arial"/>
            </a:rPr>
            <a:t>2-section</a:t>
          </a:r>
          <a:endParaRPr lang="en-US" sz="1800" b="1" dirty="0">
            <a:solidFill>
              <a:sysClr val="windowText" lastClr="000000">
                <a:hueOff val="0"/>
                <a:satOff val="0"/>
                <a:lumOff val="0"/>
                <a:alphaOff val="0"/>
              </a:sysClr>
            </a:solidFill>
            <a:latin typeface="Arial"/>
            <a:ea typeface="+mn-ea"/>
            <a:cs typeface="Arial"/>
          </a:endParaRPr>
        </a:p>
      </dgm:t>
    </dgm:pt>
    <dgm:pt modelId="{5A92F3B7-1252-544C-A3AA-313A55A424F6}" type="sibTrans" cxnId="{2B97F2F2-84A9-1543-AC06-C8BCB482F84F}">
      <dgm:prSet/>
      <dgm:spPr/>
      <dgm:t>
        <a:bodyPr/>
        <a:lstStyle/>
        <a:p>
          <a:endParaRPr lang="en-US" sz="3200">
            <a:latin typeface="Arial"/>
            <a:cs typeface="Arial"/>
          </a:endParaRPr>
        </a:p>
      </dgm:t>
    </dgm:pt>
    <dgm:pt modelId="{5AA3BCBE-C99C-0D42-B961-38CFB5574793}" type="parTrans" cxnId="{2B97F2F2-84A9-1543-AC06-C8BCB482F84F}">
      <dgm:prSet>
        <dgm:style>
          <a:lnRef idx="1">
            <a:schemeClr val="accent3"/>
          </a:lnRef>
          <a:fillRef idx="3">
            <a:schemeClr val="accent3"/>
          </a:fillRef>
          <a:effectRef idx="2">
            <a:schemeClr val="accent3"/>
          </a:effectRef>
          <a:fontRef idx="minor">
            <a:schemeClr val="lt1"/>
          </a:fontRef>
        </dgm:style>
      </dgm:prSet>
      <dgm:spPr>
        <a:xfrm>
          <a:off x="846493" y="1138994"/>
          <a:ext cx="1137260" cy="197375"/>
        </a:xfrm>
        <a:no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endParaRPr lang="en-US" sz="3200">
            <a:latin typeface="Arial"/>
            <a:cs typeface="Arial"/>
          </a:endParaRPr>
        </a:p>
      </dgm:t>
    </dgm:pt>
    <dgm:pt modelId="{200670B0-BC8E-A040-BFEB-D915947491F4}">
      <dgm:prSet phldrT="[Text]" custT="1">
        <dgm:style>
          <a:lnRef idx="1">
            <a:schemeClr val="accent3"/>
          </a:lnRef>
          <a:fillRef idx="3">
            <a:schemeClr val="accent3"/>
          </a:fillRef>
          <a:effectRef idx="2">
            <a:schemeClr val="accent3"/>
          </a:effectRef>
          <a:fontRef idx="minor">
            <a:schemeClr val="lt1"/>
          </a:fontRef>
        </dgm:style>
      </dgm:prSet>
      <dgm:spPr>
        <a:xfrm>
          <a:off x="1748783" y="2671005"/>
          <a:ext cx="939884" cy="469942"/>
        </a:xfrm>
        <a:solidFill>
          <a:srgbClr val="ADD187"/>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r>
            <a:rPr lang="en-US" sz="1800" dirty="0" smtClean="0">
              <a:solidFill>
                <a:sysClr val="windowText" lastClr="000000">
                  <a:hueOff val="0"/>
                  <a:satOff val="0"/>
                  <a:lumOff val="0"/>
                  <a:alphaOff val="0"/>
                </a:sysClr>
              </a:solidFill>
              <a:latin typeface="Arial"/>
              <a:ea typeface="+mn-ea"/>
              <a:cs typeface="Arial"/>
            </a:rPr>
            <a:t>Day 5 /Night 3</a:t>
          </a:r>
          <a:endParaRPr lang="en-US" sz="1800" dirty="0">
            <a:solidFill>
              <a:sysClr val="windowText" lastClr="000000">
                <a:hueOff val="0"/>
                <a:satOff val="0"/>
                <a:lumOff val="0"/>
                <a:alphaOff val="0"/>
              </a:sysClr>
            </a:solidFill>
            <a:latin typeface="Arial"/>
            <a:ea typeface="+mn-ea"/>
            <a:cs typeface="Arial"/>
          </a:endParaRPr>
        </a:p>
      </dgm:t>
    </dgm:pt>
    <dgm:pt modelId="{2972F656-5EEC-B642-BC4A-0323EE7C5F51}" type="parTrans" cxnId="{6B780526-169B-804B-B47D-865AF2EC9682}">
      <dgm:prSet/>
      <dgm:spPr/>
      <dgm:t>
        <a:bodyPr/>
        <a:lstStyle/>
        <a:p>
          <a:endParaRPr lang="en-US"/>
        </a:p>
      </dgm:t>
    </dgm:pt>
    <dgm:pt modelId="{2D3834EF-7B8F-AB42-8323-AA507D7544F3}" type="sibTrans" cxnId="{6B780526-169B-804B-B47D-865AF2EC9682}">
      <dgm:prSet/>
      <dgm:spPr/>
      <dgm:t>
        <a:bodyPr/>
        <a:lstStyle/>
        <a:p>
          <a:endParaRPr lang="en-US"/>
        </a:p>
      </dgm:t>
    </dgm:pt>
    <dgm:pt modelId="{8B890C4B-016C-0D47-BC7C-794A9EA1E712}" type="pres">
      <dgm:prSet presAssocID="{B1A9D687-7907-1F4D-BC44-6E21E50F97DA}" presName="hierChild1" presStyleCnt="0">
        <dgm:presLayoutVars>
          <dgm:orgChart val="1"/>
          <dgm:chPref val="1"/>
          <dgm:dir/>
          <dgm:animOne val="branch"/>
          <dgm:animLvl val="lvl"/>
          <dgm:resizeHandles/>
        </dgm:presLayoutVars>
      </dgm:prSet>
      <dgm:spPr/>
      <dgm:t>
        <a:bodyPr/>
        <a:lstStyle/>
        <a:p>
          <a:endParaRPr lang="en-US"/>
        </a:p>
      </dgm:t>
    </dgm:pt>
    <dgm:pt modelId="{F309EE77-2FD8-8745-8959-D92E87F60798}" type="pres">
      <dgm:prSet presAssocID="{8591F24C-E9B8-844A-A1B7-9275DE35FC98}" presName="hierRoot1" presStyleCnt="0">
        <dgm:presLayoutVars>
          <dgm:hierBranch val="init"/>
        </dgm:presLayoutVars>
      </dgm:prSet>
      <dgm:spPr/>
      <dgm:t>
        <a:bodyPr/>
        <a:lstStyle/>
        <a:p>
          <a:endParaRPr lang="en-US"/>
        </a:p>
      </dgm:t>
    </dgm:pt>
    <dgm:pt modelId="{E74CEE2D-F387-A648-A54D-60E0A44E1124}" type="pres">
      <dgm:prSet presAssocID="{8591F24C-E9B8-844A-A1B7-9275DE35FC98}" presName="rootComposite1" presStyleCnt="0"/>
      <dgm:spPr/>
      <dgm:t>
        <a:bodyPr/>
        <a:lstStyle/>
        <a:p>
          <a:endParaRPr lang="en-US"/>
        </a:p>
      </dgm:t>
    </dgm:pt>
    <dgm:pt modelId="{291B9D99-1CA0-9240-93C0-2DFAC6807F4A}" type="pres">
      <dgm:prSet presAssocID="{8591F24C-E9B8-844A-A1B7-9275DE35FC98}" presName="rootText1" presStyleLbl="node0" presStyleIdx="0" presStyleCnt="1" custScaleX="155623">
        <dgm:presLayoutVars>
          <dgm:chPref val="3"/>
        </dgm:presLayoutVars>
      </dgm:prSet>
      <dgm:spPr>
        <a:prstGeom prst="rect">
          <a:avLst/>
        </a:prstGeom>
      </dgm:spPr>
      <dgm:t>
        <a:bodyPr/>
        <a:lstStyle/>
        <a:p>
          <a:endParaRPr lang="en-US"/>
        </a:p>
      </dgm:t>
    </dgm:pt>
    <dgm:pt modelId="{0CC4E3A0-8D73-294B-AADB-F7B841942AF4}" type="pres">
      <dgm:prSet presAssocID="{8591F24C-E9B8-844A-A1B7-9275DE35FC98}" presName="rootConnector1" presStyleLbl="node1" presStyleIdx="0" presStyleCnt="0"/>
      <dgm:spPr/>
      <dgm:t>
        <a:bodyPr/>
        <a:lstStyle/>
        <a:p>
          <a:endParaRPr lang="en-US"/>
        </a:p>
      </dgm:t>
    </dgm:pt>
    <dgm:pt modelId="{14F23293-2071-9B44-8F9C-33AED627E569}" type="pres">
      <dgm:prSet presAssocID="{8591F24C-E9B8-844A-A1B7-9275DE35FC98}" presName="hierChild2" presStyleCnt="0"/>
      <dgm:spPr/>
      <dgm:t>
        <a:bodyPr/>
        <a:lstStyle/>
        <a:p>
          <a:endParaRPr lang="en-US"/>
        </a:p>
      </dgm:t>
    </dgm:pt>
    <dgm:pt modelId="{47412666-A16B-2D4E-BE4C-DC8D5FCAA1C1}" type="pres">
      <dgm:prSet presAssocID="{C5DF00F8-C88A-9F46-9B88-7B2AC6F0E270}" presName="Name37" presStyleLbl="parChTrans1D2" presStyleIdx="0" presStyleCnt="2"/>
      <dgm:spPr>
        <a:custGeom>
          <a:avLst/>
          <a:gdLst/>
          <a:ahLst/>
          <a:cxnLst/>
          <a:rect l="0" t="0" r="0" b="0"/>
          <a:pathLst>
            <a:path>
              <a:moveTo>
                <a:pt x="1427703" y="0"/>
              </a:moveTo>
              <a:lnTo>
                <a:pt x="1427703" y="98687"/>
              </a:lnTo>
              <a:lnTo>
                <a:pt x="0" y="98687"/>
              </a:lnTo>
              <a:lnTo>
                <a:pt x="0" y="197375"/>
              </a:lnTo>
            </a:path>
          </a:pathLst>
        </a:custGeom>
      </dgm:spPr>
      <dgm:t>
        <a:bodyPr/>
        <a:lstStyle/>
        <a:p>
          <a:endParaRPr lang="en-US"/>
        </a:p>
      </dgm:t>
    </dgm:pt>
    <dgm:pt modelId="{16D0AAD4-47EC-A24F-9056-CA9D7E97CE1B}" type="pres">
      <dgm:prSet presAssocID="{46936DFD-213F-0C44-81FF-2FE68E3F4EF6}" presName="hierRoot2" presStyleCnt="0">
        <dgm:presLayoutVars>
          <dgm:hierBranch val="init"/>
        </dgm:presLayoutVars>
      </dgm:prSet>
      <dgm:spPr/>
      <dgm:t>
        <a:bodyPr/>
        <a:lstStyle/>
        <a:p>
          <a:endParaRPr lang="en-US"/>
        </a:p>
      </dgm:t>
    </dgm:pt>
    <dgm:pt modelId="{936A0E54-1B21-0149-BDAB-0255D852B28E}" type="pres">
      <dgm:prSet presAssocID="{46936DFD-213F-0C44-81FF-2FE68E3F4EF6}" presName="rootComposite" presStyleCnt="0"/>
      <dgm:spPr/>
      <dgm:t>
        <a:bodyPr/>
        <a:lstStyle/>
        <a:p>
          <a:endParaRPr lang="en-US"/>
        </a:p>
      </dgm:t>
    </dgm:pt>
    <dgm:pt modelId="{FD186F61-9421-6B47-AB7C-C6076424C01D}" type="pres">
      <dgm:prSet presAssocID="{46936DFD-213F-0C44-81FF-2FE68E3F4EF6}" presName="rootText" presStyleLbl="node2" presStyleIdx="0" presStyleCnt="2" custScaleX="142363">
        <dgm:presLayoutVars>
          <dgm:chPref val="3"/>
        </dgm:presLayoutVars>
      </dgm:prSet>
      <dgm:spPr>
        <a:prstGeom prst="rect">
          <a:avLst/>
        </a:prstGeom>
      </dgm:spPr>
      <dgm:t>
        <a:bodyPr/>
        <a:lstStyle/>
        <a:p>
          <a:endParaRPr lang="en-US"/>
        </a:p>
      </dgm:t>
    </dgm:pt>
    <dgm:pt modelId="{76C6E033-B447-7542-9C31-7BD2A0366BF5}" type="pres">
      <dgm:prSet presAssocID="{46936DFD-213F-0C44-81FF-2FE68E3F4EF6}" presName="rootConnector" presStyleLbl="node2" presStyleIdx="0" presStyleCnt="2"/>
      <dgm:spPr/>
      <dgm:t>
        <a:bodyPr/>
        <a:lstStyle/>
        <a:p>
          <a:endParaRPr lang="en-US"/>
        </a:p>
      </dgm:t>
    </dgm:pt>
    <dgm:pt modelId="{C8A25B89-8904-1941-89DB-0B4556BF603A}" type="pres">
      <dgm:prSet presAssocID="{46936DFD-213F-0C44-81FF-2FE68E3F4EF6}" presName="hierChild4" presStyleCnt="0"/>
      <dgm:spPr/>
      <dgm:t>
        <a:bodyPr/>
        <a:lstStyle/>
        <a:p>
          <a:endParaRPr lang="en-US"/>
        </a:p>
      </dgm:t>
    </dgm:pt>
    <dgm:pt modelId="{EBDE6101-A109-3B4F-8EC9-94983832E30E}" type="pres">
      <dgm:prSet presAssocID="{5AA3BCBE-C99C-0D42-B961-38CFB5574793}" presName="Name37" presStyleLbl="parChTrans1D3" presStyleIdx="0" presStyleCnt="5"/>
      <dgm:spPr>
        <a:custGeom>
          <a:avLst/>
          <a:gdLst/>
          <a:ahLst/>
          <a:cxnLst/>
          <a:rect l="0" t="0" r="0" b="0"/>
          <a:pathLst>
            <a:path>
              <a:moveTo>
                <a:pt x="1137260" y="0"/>
              </a:moveTo>
              <a:lnTo>
                <a:pt x="1137260" y="98687"/>
              </a:lnTo>
              <a:lnTo>
                <a:pt x="0" y="98687"/>
              </a:lnTo>
              <a:lnTo>
                <a:pt x="0" y="197375"/>
              </a:lnTo>
            </a:path>
          </a:pathLst>
        </a:custGeom>
      </dgm:spPr>
      <dgm:t>
        <a:bodyPr/>
        <a:lstStyle/>
        <a:p>
          <a:endParaRPr lang="en-US"/>
        </a:p>
      </dgm:t>
    </dgm:pt>
    <dgm:pt modelId="{0B47D4A2-9B5D-404E-9C02-507DF3C58672}" type="pres">
      <dgm:prSet presAssocID="{8E9E97F2-5610-B442-8F52-927A606399F1}" presName="hierRoot2" presStyleCnt="0">
        <dgm:presLayoutVars>
          <dgm:hierBranch val="init"/>
        </dgm:presLayoutVars>
      </dgm:prSet>
      <dgm:spPr/>
      <dgm:t>
        <a:bodyPr/>
        <a:lstStyle/>
        <a:p>
          <a:endParaRPr lang="en-US"/>
        </a:p>
      </dgm:t>
    </dgm:pt>
    <dgm:pt modelId="{7836B3EF-D41A-EE44-842A-BEDDE7EADF9A}" type="pres">
      <dgm:prSet presAssocID="{8E9E97F2-5610-B442-8F52-927A606399F1}" presName="rootComposite" presStyleCnt="0"/>
      <dgm:spPr/>
      <dgm:t>
        <a:bodyPr/>
        <a:lstStyle/>
        <a:p>
          <a:endParaRPr lang="en-US"/>
        </a:p>
      </dgm:t>
    </dgm:pt>
    <dgm:pt modelId="{46F98BC5-075A-4C4C-9BA3-79C4D9896EDE}" type="pres">
      <dgm:prSet presAssocID="{8E9E97F2-5610-B442-8F52-927A606399F1}" presName="rootText" presStyleLbl="node3" presStyleIdx="0" presStyleCnt="5">
        <dgm:presLayoutVars>
          <dgm:chPref val="3"/>
        </dgm:presLayoutVars>
      </dgm:prSet>
      <dgm:spPr>
        <a:prstGeom prst="rect">
          <a:avLst/>
        </a:prstGeom>
      </dgm:spPr>
      <dgm:t>
        <a:bodyPr/>
        <a:lstStyle/>
        <a:p>
          <a:endParaRPr lang="en-US"/>
        </a:p>
      </dgm:t>
    </dgm:pt>
    <dgm:pt modelId="{626D0113-6F3A-6641-9013-6106E35E1FCB}" type="pres">
      <dgm:prSet presAssocID="{8E9E97F2-5610-B442-8F52-927A606399F1}" presName="rootConnector" presStyleLbl="node3" presStyleIdx="0" presStyleCnt="5"/>
      <dgm:spPr/>
      <dgm:t>
        <a:bodyPr/>
        <a:lstStyle/>
        <a:p>
          <a:endParaRPr lang="en-US"/>
        </a:p>
      </dgm:t>
    </dgm:pt>
    <dgm:pt modelId="{18C26F53-F52E-FF46-BBE7-46CC1B1748BD}" type="pres">
      <dgm:prSet presAssocID="{8E9E97F2-5610-B442-8F52-927A606399F1}" presName="hierChild4" presStyleCnt="0"/>
      <dgm:spPr/>
      <dgm:t>
        <a:bodyPr/>
        <a:lstStyle/>
        <a:p>
          <a:endParaRPr lang="en-US"/>
        </a:p>
      </dgm:t>
    </dgm:pt>
    <dgm:pt modelId="{9580C4B5-8007-B24A-9DC5-3D989D1D5605}" type="pres">
      <dgm:prSet presAssocID="{1BAD7131-65A2-1B4B-BAE0-9560D24A59C1}" presName="Name37" presStyleLbl="parChTrans1D4" presStyleIdx="0" presStyleCnt="10"/>
      <dgm:spPr>
        <a:custGeom>
          <a:avLst/>
          <a:gdLst/>
          <a:ahLst/>
          <a:cxnLst/>
          <a:rect l="0" t="0" r="0" b="0"/>
          <a:pathLst>
            <a:path>
              <a:moveTo>
                <a:pt x="0" y="0"/>
              </a:moveTo>
              <a:lnTo>
                <a:pt x="0" y="432346"/>
              </a:lnTo>
              <a:lnTo>
                <a:pt x="140982" y="432346"/>
              </a:lnTo>
            </a:path>
          </a:pathLst>
        </a:custGeom>
      </dgm:spPr>
      <dgm:t>
        <a:bodyPr/>
        <a:lstStyle/>
        <a:p>
          <a:endParaRPr lang="en-US"/>
        </a:p>
      </dgm:t>
    </dgm:pt>
    <dgm:pt modelId="{E086F1BF-5033-2141-91B1-005E3A55DA7B}" type="pres">
      <dgm:prSet presAssocID="{F2A8676C-0984-5940-B7FF-391F04D85811}" presName="hierRoot2" presStyleCnt="0">
        <dgm:presLayoutVars>
          <dgm:hierBranch val="init"/>
        </dgm:presLayoutVars>
      </dgm:prSet>
      <dgm:spPr/>
      <dgm:t>
        <a:bodyPr/>
        <a:lstStyle/>
        <a:p>
          <a:endParaRPr lang="en-US"/>
        </a:p>
      </dgm:t>
    </dgm:pt>
    <dgm:pt modelId="{6CF9A229-9127-D848-B1D9-6EBF35AF3160}" type="pres">
      <dgm:prSet presAssocID="{F2A8676C-0984-5940-B7FF-391F04D85811}" presName="rootComposite" presStyleCnt="0"/>
      <dgm:spPr/>
      <dgm:t>
        <a:bodyPr/>
        <a:lstStyle/>
        <a:p>
          <a:endParaRPr lang="en-US"/>
        </a:p>
      </dgm:t>
    </dgm:pt>
    <dgm:pt modelId="{5D463206-A0A1-EF4C-B4CD-6C21E6D9966E}" type="pres">
      <dgm:prSet presAssocID="{F2A8676C-0984-5940-B7FF-391F04D85811}" presName="rootText" presStyleLbl="node4" presStyleIdx="0" presStyleCnt="10">
        <dgm:presLayoutVars>
          <dgm:chPref val="3"/>
        </dgm:presLayoutVars>
      </dgm:prSet>
      <dgm:spPr>
        <a:prstGeom prst="rect">
          <a:avLst/>
        </a:prstGeom>
      </dgm:spPr>
      <dgm:t>
        <a:bodyPr/>
        <a:lstStyle/>
        <a:p>
          <a:endParaRPr lang="en-US"/>
        </a:p>
      </dgm:t>
    </dgm:pt>
    <dgm:pt modelId="{7687996A-5C20-DB46-A716-D255386BA670}" type="pres">
      <dgm:prSet presAssocID="{F2A8676C-0984-5940-B7FF-391F04D85811}" presName="rootConnector" presStyleLbl="node4" presStyleIdx="0" presStyleCnt="10"/>
      <dgm:spPr/>
      <dgm:t>
        <a:bodyPr/>
        <a:lstStyle/>
        <a:p>
          <a:endParaRPr lang="en-US"/>
        </a:p>
      </dgm:t>
    </dgm:pt>
    <dgm:pt modelId="{558448CC-61BB-974A-AF8D-4BE281768BF6}" type="pres">
      <dgm:prSet presAssocID="{F2A8676C-0984-5940-B7FF-391F04D85811}" presName="hierChild4" presStyleCnt="0"/>
      <dgm:spPr/>
      <dgm:t>
        <a:bodyPr/>
        <a:lstStyle/>
        <a:p>
          <a:endParaRPr lang="en-US"/>
        </a:p>
      </dgm:t>
    </dgm:pt>
    <dgm:pt modelId="{83FF28C3-1F57-D246-BEDD-C1BC5E459C7C}" type="pres">
      <dgm:prSet presAssocID="{F2A8676C-0984-5940-B7FF-391F04D85811}" presName="hierChild5" presStyleCnt="0"/>
      <dgm:spPr/>
      <dgm:t>
        <a:bodyPr/>
        <a:lstStyle/>
        <a:p>
          <a:endParaRPr lang="en-US"/>
        </a:p>
      </dgm:t>
    </dgm:pt>
    <dgm:pt modelId="{6AC71B0A-82CD-FF4D-AD5A-F7332571AC6E}" type="pres">
      <dgm:prSet presAssocID="{479518B7-1075-4140-905B-2D46E15D388B}" presName="Name37" presStyleLbl="parChTrans1D4" presStyleIdx="1" presStyleCnt="10"/>
      <dgm:spPr>
        <a:custGeom>
          <a:avLst/>
          <a:gdLst/>
          <a:ahLst/>
          <a:cxnLst/>
          <a:rect l="0" t="0" r="0" b="0"/>
          <a:pathLst>
            <a:path>
              <a:moveTo>
                <a:pt x="0" y="0"/>
              </a:moveTo>
              <a:lnTo>
                <a:pt x="0" y="1099664"/>
              </a:lnTo>
              <a:lnTo>
                <a:pt x="140982" y="1099664"/>
              </a:lnTo>
            </a:path>
          </a:pathLst>
        </a:custGeom>
      </dgm:spPr>
      <dgm:t>
        <a:bodyPr/>
        <a:lstStyle/>
        <a:p>
          <a:endParaRPr lang="en-US"/>
        </a:p>
      </dgm:t>
    </dgm:pt>
    <dgm:pt modelId="{4B1862BB-4570-2047-89B3-FE25372D1CE4}" type="pres">
      <dgm:prSet presAssocID="{9380B01A-D3D6-944F-951B-4AB7EFA2EEE0}" presName="hierRoot2" presStyleCnt="0">
        <dgm:presLayoutVars>
          <dgm:hierBranch val="init"/>
        </dgm:presLayoutVars>
      </dgm:prSet>
      <dgm:spPr/>
      <dgm:t>
        <a:bodyPr/>
        <a:lstStyle/>
        <a:p>
          <a:endParaRPr lang="en-US"/>
        </a:p>
      </dgm:t>
    </dgm:pt>
    <dgm:pt modelId="{39A84D27-8D9C-C54D-A9E0-6914EC08BE84}" type="pres">
      <dgm:prSet presAssocID="{9380B01A-D3D6-944F-951B-4AB7EFA2EEE0}" presName="rootComposite" presStyleCnt="0"/>
      <dgm:spPr/>
      <dgm:t>
        <a:bodyPr/>
        <a:lstStyle/>
        <a:p>
          <a:endParaRPr lang="en-US"/>
        </a:p>
      </dgm:t>
    </dgm:pt>
    <dgm:pt modelId="{2B649BFC-1114-F641-8CBD-B4CBF086C1F3}" type="pres">
      <dgm:prSet presAssocID="{9380B01A-D3D6-944F-951B-4AB7EFA2EEE0}" presName="rootText" presStyleLbl="node4" presStyleIdx="1" presStyleCnt="10">
        <dgm:presLayoutVars>
          <dgm:chPref val="3"/>
        </dgm:presLayoutVars>
      </dgm:prSet>
      <dgm:spPr>
        <a:prstGeom prst="rect">
          <a:avLst/>
        </a:prstGeom>
      </dgm:spPr>
      <dgm:t>
        <a:bodyPr/>
        <a:lstStyle/>
        <a:p>
          <a:endParaRPr lang="en-US"/>
        </a:p>
      </dgm:t>
    </dgm:pt>
    <dgm:pt modelId="{A545C5F8-28CE-0D4F-84F7-5D0425B00FF4}" type="pres">
      <dgm:prSet presAssocID="{9380B01A-D3D6-944F-951B-4AB7EFA2EEE0}" presName="rootConnector" presStyleLbl="node4" presStyleIdx="1" presStyleCnt="10"/>
      <dgm:spPr/>
      <dgm:t>
        <a:bodyPr/>
        <a:lstStyle/>
        <a:p>
          <a:endParaRPr lang="en-US"/>
        </a:p>
      </dgm:t>
    </dgm:pt>
    <dgm:pt modelId="{443583C0-B25B-2343-95F2-2B8BB15C92DF}" type="pres">
      <dgm:prSet presAssocID="{9380B01A-D3D6-944F-951B-4AB7EFA2EEE0}" presName="hierChild4" presStyleCnt="0"/>
      <dgm:spPr/>
      <dgm:t>
        <a:bodyPr/>
        <a:lstStyle/>
        <a:p>
          <a:endParaRPr lang="en-US"/>
        </a:p>
      </dgm:t>
    </dgm:pt>
    <dgm:pt modelId="{42746A61-74CE-FB41-B090-841743B31C0A}" type="pres">
      <dgm:prSet presAssocID="{9380B01A-D3D6-944F-951B-4AB7EFA2EEE0}" presName="hierChild5" presStyleCnt="0"/>
      <dgm:spPr/>
      <dgm:t>
        <a:bodyPr/>
        <a:lstStyle/>
        <a:p>
          <a:endParaRPr lang="en-US"/>
        </a:p>
      </dgm:t>
    </dgm:pt>
    <dgm:pt modelId="{2B7F84E6-A0B5-234F-997F-B6C52B504A5B}" type="pres">
      <dgm:prSet presAssocID="{8E9E97F2-5610-B442-8F52-927A606399F1}" presName="hierChild5" presStyleCnt="0"/>
      <dgm:spPr/>
      <dgm:t>
        <a:bodyPr/>
        <a:lstStyle/>
        <a:p>
          <a:endParaRPr lang="en-US"/>
        </a:p>
      </dgm:t>
    </dgm:pt>
    <dgm:pt modelId="{6BFE16B0-1043-A147-8526-00CBCE693686}" type="pres">
      <dgm:prSet presAssocID="{85E67903-C49F-F841-BE95-804C777EF1A6}" presName="Name37" presStyleLbl="parChTrans1D3" presStyleIdx="1" presStyleCnt="5"/>
      <dgm:spPr>
        <a:custGeom>
          <a:avLst/>
          <a:gdLst/>
          <a:ahLst/>
          <a:cxnLst/>
          <a:rect l="0" t="0" r="0" b="0"/>
          <a:pathLst>
            <a:path>
              <a:moveTo>
                <a:pt x="45720" y="0"/>
              </a:moveTo>
              <a:lnTo>
                <a:pt x="45720" y="197375"/>
              </a:lnTo>
            </a:path>
          </a:pathLst>
        </a:custGeom>
      </dgm:spPr>
      <dgm:t>
        <a:bodyPr/>
        <a:lstStyle/>
        <a:p>
          <a:endParaRPr lang="en-US"/>
        </a:p>
      </dgm:t>
    </dgm:pt>
    <dgm:pt modelId="{08512375-5BF7-7940-A350-3871A48F1EDE}" type="pres">
      <dgm:prSet presAssocID="{A7D0CFE5-52C9-6F49-BD6F-949590FC612F}" presName="hierRoot2" presStyleCnt="0">
        <dgm:presLayoutVars>
          <dgm:hierBranch val="init"/>
        </dgm:presLayoutVars>
      </dgm:prSet>
      <dgm:spPr/>
      <dgm:t>
        <a:bodyPr/>
        <a:lstStyle/>
        <a:p>
          <a:endParaRPr lang="en-US"/>
        </a:p>
      </dgm:t>
    </dgm:pt>
    <dgm:pt modelId="{68B2015D-46E7-9540-908E-471793DA0167}" type="pres">
      <dgm:prSet presAssocID="{A7D0CFE5-52C9-6F49-BD6F-949590FC612F}" presName="rootComposite" presStyleCnt="0"/>
      <dgm:spPr/>
      <dgm:t>
        <a:bodyPr/>
        <a:lstStyle/>
        <a:p>
          <a:endParaRPr lang="en-US"/>
        </a:p>
      </dgm:t>
    </dgm:pt>
    <dgm:pt modelId="{8A5E1457-0700-A746-BC8F-3F1FD0A50FC8}" type="pres">
      <dgm:prSet presAssocID="{A7D0CFE5-52C9-6F49-BD6F-949590FC612F}" presName="rootText" presStyleLbl="node3" presStyleIdx="1" presStyleCnt="5">
        <dgm:presLayoutVars>
          <dgm:chPref val="3"/>
        </dgm:presLayoutVars>
      </dgm:prSet>
      <dgm:spPr>
        <a:prstGeom prst="rect">
          <a:avLst/>
        </a:prstGeom>
      </dgm:spPr>
      <dgm:t>
        <a:bodyPr/>
        <a:lstStyle/>
        <a:p>
          <a:endParaRPr lang="en-US"/>
        </a:p>
      </dgm:t>
    </dgm:pt>
    <dgm:pt modelId="{889B1C8E-378D-9F44-95FD-02823644DF80}" type="pres">
      <dgm:prSet presAssocID="{A7D0CFE5-52C9-6F49-BD6F-949590FC612F}" presName="rootConnector" presStyleLbl="node3" presStyleIdx="1" presStyleCnt="5"/>
      <dgm:spPr/>
      <dgm:t>
        <a:bodyPr/>
        <a:lstStyle/>
        <a:p>
          <a:endParaRPr lang="en-US"/>
        </a:p>
      </dgm:t>
    </dgm:pt>
    <dgm:pt modelId="{8F63E15C-15E0-424A-BE2F-217111E2969D}" type="pres">
      <dgm:prSet presAssocID="{A7D0CFE5-52C9-6F49-BD6F-949590FC612F}" presName="hierChild4" presStyleCnt="0"/>
      <dgm:spPr/>
      <dgm:t>
        <a:bodyPr/>
        <a:lstStyle/>
        <a:p>
          <a:endParaRPr lang="en-US"/>
        </a:p>
      </dgm:t>
    </dgm:pt>
    <dgm:pt modelId="{856A1749-5741-AF40-B0E4-B39E9A7519B2}" type="pres">
      <dgm:prSet presAssocID="{7002DD56-0580-4648-941E-7C1A85D9654B}" presName="Name37" presStyleLbl="parChTrans1D4" presStyleIdx="2" presStyleCnt="10"/>
      <dgm:spPr>
        <a:custGeom>
          <a:avLst/>
          <a:gdLst/>
          <a:ahLst/>
          <a:cxnLst/>
          <a:rect l="0" t="0" r="0" b="0"/>
          <a:pathLst>
            <a:path>
              <a:moveTo>
                <a:pt x="0" y="0"/>
              </a:moveTo>
              <a:lnTo>
                <a:pt x="0" y="432346"/>
              </a:lnTo>
              <a:lnTo>
                <a:pt x="140982" y="432346"/>
              </a:lnTo>
            </a:path>
          </a:pathLst>
        </a:custGeom>
      </dgm:spPr>
      <dgm:t>
        <a:bodyPr/>
        <a:lstStyle/>
        <a:p>
          <a:endParaRPr lang="en-US"/>
        </a:p>
      </dgm:t>
    </dgm:pt>
    <dgm:pt modelId="{A8E7E053-ABC4-A842-ADA9-3B7F414B58AA}" type="pres">
      <dgm:prSet presAssocID="{BFE14F4D-F1CA-C24E-90CB-18A5AF779C8D}" presName="hierRoot2" presStyleCnt="0">
        <dgm:presLayoutVars>
          <dgm:hierBranch val="init"/>
        </dgm:presLayoutVars>
      </dgm:prSet>
      <dgm:spPr/>
      <dgm:t>
        <a:bodyPr/>
        <a:lstStyle/>
        <a:p>
          <a:endParaRPr lang="en-US"/>
        </a:p>
      </dgm:t>
    </dgm:pt>
    <dgm:pt modelId="{BE20145F-7398-D948-9B87-2279AED87ABE}" type="pres">
      <dgm:prSet presAssocID="{BFE14F4D-F1CA-C24E-90CB-18A5AF779C8D}" presName="rootComposite" presStyleCnt="0"/>
      <dgm:spPr/>
      <dgm:t>
        <a:bodyPr/>
        <a:lstStyle/>
        <a:p>
          <a:endParaRPr lang="en-US"/>
        </a:p>
      </dgm:t>
    </dgm:pt>
    <dgm:pt modelId="{C6DF8DA0-CE09-1243-B05D-6EF61DAA959E}" type="pres">
      <dgm:prSet presAssocID="{BFE14F4D-F1CA-C24E-90CB-18A5AF779C8D}" presName="rootText" presStyleLbl="node4" presStyleIdx="2" presStyleCnt="10">
        <dgm:presLayoutVars>
          <dgm:chPref val="3"/>
        </dgm:presLayoutVars>
      </dgm:prSet>
      <dgm:spPr>
        <a:prstGeom prst="rect">
          <a:avLst/>
        </a:prstGeom>
      </dgm:spPr>
      <dgm:t>
        <a:bodyPr/>
        <a:lstStyle/>
        <a:p>
          <a:endParaRPr lang="en-US"/>
        </a:p>
      </dgm:t>
    </dgm:pt>
    <dgm:pt modelId="{58D23583-966C-7542-AFB9-0478B13F3744}" type="pres">
      <dgm:prSet presAssocID="{BFE14F4D-F1CA-C24E-90CB-18A5AF779C8D}" presName="rootConnector" presStyleLbl="node4" presStyleIdx="2" presStyleCnt="10"/>
      <dgm:spPr/>
      <dgm:t>
        <a:bodyPr/>
        <a:lstStyle/>
        <a:p>
          <a:endParaRPr lang="en-US"/>
        </a:p>
      </dgm:t>
    </dgm:pt>
    <dgm:pt modelId="{396133B5-D12E-F543-8339-95D0502786F2}" type="pres">
      <dgm:prSet presAssocID="{BFE14F4D-F1CA-C24E-90CB-18A5AF779C8D}" presName="hierChild4" presStyleCnt="0"/>
      <dgm:spPr/>
      <dgm:t>
        <a:bodyPr/>
        <a:lstStyle/>
        <a:p>
          <a:endParaRPr lang="en-US"/>
        </a:p>
      </dgm:t>
    </dgm:pt>
    <dgm:pt modelId="{FD537974-5262-9046-9813-D6D71752F689}" type="pres">
      <dgm:prSet presAssocID="{BFE14F4D-F1CA-C24E-90CB-18A5AF779C8D}" presName="hierChild5" presStyleCnt="0"/>
      <dgm:spPr/>
      <dgm:t>
        <a:bodyPr/>
        <a:lstStyle/>
        <a:p>
          <a:endParaRPr lang="en-US"/>
        </a:p>
      </dgm:t>
    </dgm:pt>
    <dgm:pt modelId="{6D6814E6-257A-6D41-A34A-DA804042034B}" type="pres">
      <dgm:prSet presAssocID="{F43BEB8E-17D0-3D49-B579-5980AE9A6CAA}" presName="Name37" presStyleLbl="parChTrans1D4" presStyleIdx="3" presStyleCnt="10"/>
      <dgm:spPr>
        <a:custGeom>
          <a:avLst/>
          <a:gdLst/>
          <a:ahLst/>
          <a:cxnLst/>
          <a:rect l="0" t="0" r="0" b="0"/>
          <a:pathLst>
            <a:path>
              <a:moveTo>
                <a:pt x="0" y="0"/>
              </a:moveTo>
              <a:lnTo>
                <a:pt x="0" y="1099664"/>
              </a:lnTo>
              <a:lnTo>
                <a:pt x="140982" y="1099664"/>
              </a:lnTo>
            </a:path>
          </a:pathLst>
        </a:custGeom>
      </dgm:spPr>
      <dgm:t>
        <a:bodyPr/>
        <a:lstStyle/>
        <a:p>
          <a:endParaRPr lang="en-US"/>
        </a:p>
      </dgm:t>
    </dgm:pt>
    <dgm:pt modelId="{096B9352-0088-7441-9742-CD0DC72FCBFD}" type="pres">
      <dgm:prSet presAssocID="{22651E6A-787A-634A-A03C-FB4F1AE9DBC4}" presName="hierRoot2" presStyleCnt="0">
        <dgm:presLayoutVars>
          <dgm:hierBranch val="init"/>
        </dgm:presLayoutVars>
      </dgm:prSet>
      <dgm:spPr/>
      <dgm:t>
        <a:bodyPr/>
        <a:lstStyle/>
        <a:p>
          <a:endParaRPr lang="en-US"/>
        </a:p>
      </dgm:t>
    </dgm:pt>
    <dgm:pt modelId="{111754A4-654A-BF4B-B6CC-BC9F8B902CD3}" type="pres">
      <dgm:prSet presAssocID="{22651E6A-787A-634A-A03C-FB4F1AE9DBC4}" presName="rootComposite" presStyleCnt="0"/>
      <dgm:spPr/>
      <dgm:t>
        <a:bodyPr/>
        <a:lstStyle/>
        <a:p>
          <a:endParaRPr lang="en-US"/>
        </a:p>
      </dgm:t>
    </dgm:pt>
    <dgm:pt modelId="{3640780F-AFEE-6347-AE32-E0D28B1F43E7}" type="pres">
      <dgm:prSet presAssocID="{22651E6A-787A-634A-A03C-FB4F1AE9DBC4}" presName="rootText" presStyleLbl="node4" presStyleIdx="3" presStyleCnt="10">
        <dgm:presLayoutVars>
          <dgm:chPref val="3"/>
        </dgm:presLayoutVars>
      </dgm:prSet>
      <dgm:spPr>
        <a:prstGeom prst="rect">
          <a:avLst/>
        </a:prstGeom>
      </dgm:spPr>
      <dgm:t>
        <a:bodyPr/>
        <a:lstStyle/>
        <a:p>
          <a:endParaRPr lang="en-US"/>
        </a:p>
      </dgm:t>
    </dgm:pt>
    <dgm:pt modelId="{B2CE9D21-7115-3C49-8281-7FA7C224F7C6}" type="pres">
      <dgm:prSet presAssocID="{22651E6A-787A-634A-A03C-FB4F1AE9DBC4}" presName="rootConnector" presStyleLbl="node4" presStyleIdx="3" presStyleCnt="10"/>
      <dgm:spPr/>
      <dgm:t>
        <a:bodyPr/>
        <a:lstStyle/>
        <a:p>
          <a:endParaRPr lang="en-US"/>
        </a:p>
      </dgm:t>
    </dgm:pt>
    <dgm:pt modelId="{1DD75718-CACE-2B4E-9A4D-8E22CB824235}" type="pres">
      <dgm:prSet presAssocID="{22651E6A-787A-634A-A03C-FB4F1AE9DBC4}" presName="hierChild4" presStyleCnt="0"/>
      <dgm:spPr/>
      <dgm:t>
        <a:bodyPr/>
        <a:lstStyle/>
        <a:p>
          <a:endParaRPr lang="en-US"/>
        </a:p>
      </dgm:t>
    </dgm:pt>
    <dgm:pt modelId="{A136E85B-0180-884E-BD8D-9308483FFC2A}" type="pres">
      <dgm:prSet presAssocID="{22651E6A-787A-634A-A03C-FB4F1AE9DBC4}" presName="hierChild5" presStyleCnt="0"/>
      <dgm:spPr/>
      <dgm:t>
        <a:bodyPr/>
        <a:lstStyle/>
        <a:p>
          <a:endParaRPr lang="en-US"/>
        </a:p>
      </dgm:t>
    </dgm:pt>
    <dgm:pt modelId="{76D2F68E-7C7D-C240-A91F-D4EA1DE2BA38}" type="pres">
      <dgm:prSet presAssocID="{2972F656-5EEC-B642-BC4A-0323EE7C5F51}" presName="Name37" presStyleLbl="parChTrans1D4" presStyleIdx="4" presStyleCnt="10"/>
      <dgm:spPr/>
      <dgm:t>
        <a:bodyPr/>
        <a:lstStyle/>
        <a:p>
          <a:endParaRPr lang="en-US"/>
        </a:p>
      </dgm:t>
    </dgm:pt>
    <dgm:pt modelId="{FB48EBBA-EF31-8A45-9F04-DC4213AFD576}" type="pres">
      <dgm:prSet presAssocID="{200670B0-BC8E-A040-BFEB-D915947491F4}" presName="hierRoot2" presStyleCnt="0">
        <dgm:presLayoutVars>
          <dgm:hierBranch val="init"/>
        </dgm:presLayoutVars>
      </dgm:prSet>
      <dgm:spPr/>
    </dgm:pt>
    <dgm:pt modelId="{1A3C910B-454C-FF47-AA35-1BB83E9982BB}" type="pres">
      <dgm:prSet presAssocID="{200670B0-BC8E-A040-BFEB-D915947491F4}" presName="rootComposite" presStyleCnt="0"/>
      <dgm:spPr/>
    </dgm:pt>
    <dgm:pt modelId="{AE025308-1578-F24F-8916-632535D513DA}" type="pres">
      <dgm:prSet presAssocID="{200670B0-BC8E-A040-BFEB-D915947491F4}" presName="rootText" presStyleLbl="node4" presStyleIdx="4" presStyleCnt="10" custScaleY="87851">
        <dgm:presLayoutVars>
          <dgm:chPref val="3"/>
        </dgm:presLayoutVars>
      </dgm:prSet>
      <dgm:spPr/>
      <dgm:t>
        <a:bodyPr/>
        <a:lstStyle/>
        <a:p>
          <a:endParaRPr lang="en-US"/>
        </a:p>
      </dgm:t>
    </dgm:pt>
    <dgm:pt modelId="{9777D88C-625E-6640-B451-0BC00E259949}" type="pres">
      <dgm:prSet presAssocID="{200670B0-BC8E-A040-BFEB-D915947491F4}" presName="rootConnector" presStyleLbl="node4" presStyleIdx="4" presStyleCnt="10"/>
      <dgm:spPr/>
      <dgm:t>
        <a:bodyPr/>
        <a:lstStyle/>
        <a:p>
          <a:endParaRPr lang="en-US"/>
        </a:p>
      </dgm:t>
    </dgm:pt>
    <dgm:pt modelId="{178DF0A4-0422-6C46-9FF1-FBC804260261}" type="pres">
      <dgm:prSet presAssocID="{200670B0-BC8E-A040-BFEB-D915947491F4}" presName="hierChild4" presStyleCnt="0"/>
      <dgm:spPr/>
    </dgm:pt>
    <dgm:pt modelId="{9E1C2B55-7BFC-B34B-A72B-80D17A439D77}" type="pres">
      <dgm:prSet presAssocID="{200670B0-BC8E-A040-BFEB-D915947491F4}" presName="hierChild5" presStyleCnt="0"/>
      <dgm:spPr/>
    </dgm:pt>
    <dgm:pt modelId="{B6EF09AA-0469-AE45-B3EB-C98A651533D9}" type="pres">
      <dgm:prSet presAssocID="{A7D0CFE5-52C9-6F49-BD6F-949590FC612F}" presName="hierChild5" presStyleCnt="0"/>
      <dgm:spPr/>
      <dgm:t>
        <a:bodyPr/>
        <a:lstStyle/>
        <a:p>
          <a:endParaRPr lang="en-US"/>
        </a:p>
      </dgm:t>
    </dgm:pt>
    <dgm:pt modelId="{B50E3F99-3F6F-6243-A232-7B47C78C0E3C}" type="pres">
      <dgm:prSet presAssocID="{CA65751F-5DF0-2D45-9EE4-A9A9F372BC60}" presName="Name37" presStyleLbl="parChTrans1D3" presStyleIdx="2" presStyleCnt="5"/>
      <dgm:spPr>
        <a:custGeom>
          <a:avLst/>
          <a:gdLst/>
          <a:ahLst/>
          <a:cxnLst/>
          <a:rect l="0" t="0" r="0" b="0"/>
          <a:pathLst>
            <a:path>
              <a:moveTo>
                <a:pt x="0" y="0"/>
              </a:moveTo>
              <a:lnTo>
                <a:pt x="0" y="98687"/>
              </a:lnTo>
              <a:lnTo>
                <a:pt x="1137260" y="98687"/>
              </a:lnTo>
              <a:lnTo>
                <a:pt x="1137260" y="197375"/>
              </a:lnTo>
            </a:path>
          </a:pathLst>
        </a:custGeom>
      </dgm:spPr>
      <dgm:t>
        <a:bodyPr/>
        <a:lstStyle/>
        <a:p>
          <a:endParaRPr lang="en-US"/>
        </a:p>
      </dgm:t>
    </dgm:pt>
    <dgm:pt modelId="{7029411B-C55B-2045-A232-FB4A901BD124}" type="pres">
      <dgm:prSet presAssocID="{11AA2B39-B2B1-904B-AB56-5A12EDACB412}" presName="hierRoot2" presStyleCnt="0">
        <dgm:presLayoutVars>
          <dgm:hierBranch val="init"/>
        </dgm:presLayoutVars>
      </dgm:prSet>
      <dgm:spPr/>
      <dgm:t>
        <a:bodyPr/>
        <a:lstStyle/>
        <a:p>
          <a:endParaRPr lang="en-US"/>
        </a:p>
      </dgm:t>
    </dgm:pt>
    <dgm:pt modelId="{03F36937-AE01-9046-ABA5-D0484466813B}" type="pres">
      <dgm:prSet presAssocID="{11AA2B39-B2B1-904B-AB56-5A12EDACB412}" presName="rootComposite" presStyleCnt="0"/>
      <dgm:spPr/>
      <dgm:t>
        <a:bodyPr/>
        <a:lstStyle/>
        <a:p>
          <a:endParaRPr lang="en-US"/>
        </a:p>
      </dgm:t>
    </dgm:pt>
    <dgm:pt modelId="{353A85B4-1E25-0642-A618-A4478A1BE0E1}" type="pres">
      <dgm:prSet presAssocID="{11AA2B39-B2B1-904B-AB56-5A12EDACB412}" presName="rootText" presStyleLbl="node3" presStyleIdx="2" presStyleCnt="5">
        <dgm:presLayoutVars>
          <dgm:chPref val="3"/>
        </dgm:presLayoutVars>
      </dgm:prSet>
      <dgm:spPr>
        <a:prstGeom prst="rect">
          <a:avLst/>
        </a:prstGeom>
      </dgm:spPr>
      <dgm:t>
        <a:bodyPr/>
        <a:lstStyle/>
        <a:p>
          <a:endParaRPr lang="en-US"/>
        </a:p>
      </dgm:t>
    </dgm:pt>
    <dgm:pt modelId="{0A763613-4596-DD40-93E5-53C8974F206B}" type="pres">
      <dgm:prSet presAssocID="{11AA2B39-B2B1-904B-AB56-5A12EDACB412}" presName="rootConnector" presStyleLbl="node3" presStyleIdx="2" presStyleCnt="5"/>
      <dgm:spPr/>
      <dgm:t>
        <a:bodyPr/>
        <a:lstStyle/>
        <a:p>
          <a:endParaRPr lang="en-US"/>
        </a:p>
      </dgm:t>
    </dgm:pt>
    <dgm:pt modelId="{AC526281-32EA-6A40-BEAB-87BB2A328CFE}" type="pres">
      <dgm:prSet presAssocID="{11AA2B39-B2B1-904B-AB56-5A12EDACB412}" presName="hierChild4" presStyleCnt="0"/>
      <dgm:spPr/>
      <dgm:t>
        <a:bodyPr/>
        <a:lstStyle/>
        <a:p>
          <a:endParaRPr lang="en-US"/>
        </a:p>
      </dgm:t>
    </dgm:pt>
    <dgm:pt modelId="{03575398-9833-7A4F-ACDE-CDFB4A2CAE50}" type="pres">
      <dgm:prSet presAssocID="{9ECD1059-2C65-714A-B229-C94CC7132865}" presName="Name37" presStyleLbl="parChTrans1D4" presStyleIdx="5" presStyleCnt="10"/>
      <dgm:spPr>
        <a:custGeom>
          <a:avLst/>
          <a:gdLst/>
          <a:ahLst/>
          <a:cxnLst/>
          <a:rect l="0" t="0" r="0" b="0"/>
          <a:pathLst>
            <a:path>
              <a:moveTo>
                <a:pt x="0" y="0"/>
              </a:moveTo>
              <a:lnTo>
                <a:pt x="0" y="432346"/>
              </a:lnTo>
              <a:lnTo>
                <a:pt x="140982" y="432346"/>
              </a:lnTo>
            </a:path>
          </a:pathLst>
        </a:custGeom>
      </dgm:spPr>
      <dgm:t>
        <a:bodyPr/>
        <a:lstStyle/>
        <a:p>
          <a:endParaRPr lang="en-US"/>
        </a:p>
      </dgm:t>
    </dgm:pt>
    <dgm:pt modelId="{DC301342-4780-564F-9042-C6662B176373}" type="pres">
      <dgm:prSet presAssocID="{7D928286-F3EC-D943-88C5-E73C5BFCD2D7}" presName="hierRoot2" presStyleCnt="0">
        <dgm:presLayoutVars>
          <dgm:hierBranch val="init"/>
        </dgm:presLayoutVars>
      </dgm:prSet>
      <dgm:spPr/>
      <dgm:t>
        <a:bodyPr/>
        <a:lstStyle/>
        <a:p>
          <a:endParaRPr lang="en-US"/>
        </a:p>
      </dgm:t>
    </dgm:pt>
    <dgm:pt modelId="{28A9D955-FF39-F946-83B5-457911180C20}" type="pres">
      <dgm:prSet presAssocID="{7D928286-F3EC-D943-88C5-E73C5BFCD2D7}" presName="rootComposite" presStyleCnt="0"/>
      <dgm:spPr/>
      <dgm:t>
        <a:bodyPr/>
        <a:lstStyle/>
        <a:p>
          <a:endParaRPr lang="en-US"/>
        </a:p>
      </dgm:t>
    </dgm:pt>
    <dgm:pt modelId="{B36CC7F5-FF61-2548-A098-37D46F24F600}" type="pres">
      <dgm:prSet presAssocID="{7D928286-F3EC-D943-88C5-E73C5BFCD2D7}" presName="rootText" presStyleLbl="node4" presStyleIdx="5" presStyleCnt="10">
        <dgm:presLayoutVars>
          <dgm:chPref val="3"/>
        </dgm:presLayoutVars>
      </dgm:prSet>
      <dgm:spPr>
        <a:prstGeom prst="rect">
          <a:avLst/>
        </a:prstGeom>
      </dgm:spPr>
      <dgm:t>
        <a:bodyPr/>
        <a:lstStyle/>
        <a:p>
          <a:endParaRPr lang="en-US"/>
        </a:p>
      </dgm:t>
    </dgm:pt>
    <dgm:pt modelId="{E33DD4E6-D7BD-8D4D-BBDE-DF3908AD1873}" type="pres">
      <dgm:prSet presAssocID="{7D928286-F3EC-D943-88C5-E73C5BFCD2D7}" presName="rootConnector" presStyleLbl="node4" presStyleIdx="5" presStyleCnt="10"/>
      <dgm:spPr/>
      <dgm:t>
        <a:bodyPr/>
        <a:lstStyle/>
        <a:p>
          <a:endParaRPr lang="en-US"/>
        </a:p>
      </dgm:t>
    </dgm:pt>
    <dgm:pt modelId="{630DED3C-18AB-2449-A9F1-7D9EEF20C64A}" type="pres">
      <dgm:prSet presAssocID="{7D928286-F3EC-D943-88C5-E73C5BFCD2D7}" presName="hierChild4" presStyleCnt="0"/>
      <dgm:spPr/>
      <dgm:t>
        <a:bodyPr/>
        <a:lstStyle/>
        <a:p>
          <a:endParaRPr lang="en-US"/>
        </a:p>
      </dgm:t>
    </dgm:pt>
    <dgm:pt modelId="{D2EBE3DB-6616-054F-82C8-55502CAEA83A}" type="pres">
      <dgm:prSet presAssocID="{7D928286-F3EC-D943-88C5-E73C5BFCD2D7}" presName="hierChild5" presStyleCnt="0"/>
      <dgm:spPr/>
      <dgm:t>
        <a:bodyPr/>
        <a:lstStyle/>
        <a:p>
          <a:endParaRPr lang="en-US"/>
        </a:p>
      </dgm:t>
    </dgm:pt>
    <dgm:pt modelId="{9020803A-9CDE-6A4C-A447-806AB5666D4E}" type="pres">
      <dgm:prSet presAssocID="{D6F32498-77A6-5147-B451-9FB12CFD6240}" presName="Name37" presStyleLbl="parChTrans1D4" presStyleIdx="6" presStyleCnt="10"/>
      <dgm:spPr>
        <a:custGeom>
          <a:avLst/>
          <a:gdLst/>
          <a:ahLst/>
          <a:cxnLst/>
          <a:rect l="0" t="0" r="0" b="0"/>
          <a:pathLst>
            <a:path>
              <a:moveTo>
                <a:pt x="0" y="0"/>
              </a:moveTo>
              <a:lnTo>
                <a:pt x="0" y="1099664"/>
              </a:lnTo>
              <a:lnTo>
                <a:pt x="140982" y="1099664"/>
              </a:lnTo>
            </a:path>
          </a:pathLst>
        </a:custGeom>
      </dgm:spPr>
      <dgm:t>
        <a:bodyPr/>
        <a:lstStyle/>
        <a:p>
          <a:endParaRPr lang="en-US"/>
        </a:p>
      </dgm:t>
    </dgm:pt>
    <dgm:pt modelId="{8F415DEB-3CEA-0642-8211-BF306952F066}" type="pres">
      <dgm:prSet presAssocID="{F5B9209A-07CC-FF41-8DBB-D9FF3A906913}" presName="hierRoot2" presStyleCnt="0">
        <dgm:presLayoutVars>
          <dgm:hierBranch val="init"/>
        </dgm:presLayoutVars>
      </dgm:prSet>
      <dgm:spPr/>
      <dgm:t>
        <a:bodyPr/>
        <a:lstStyle/>
        <a:p>
          <a:endParaRPr lang="en-US"/>
        </a:p>
      </dgm:t>
    </dgm:pt>
    <dgm:pt modelId="{322797B4-1CDC-5843-98C2-A6A9719AA0A3}" type="pres">
      <dgm:prSet presAssocID="{F5B9209A-07CC-FF41-8DBB-D9FF3A906913}" presName="rootComposite" presStyleCnt="0"/>
      <dgm:spPr/>
      <dgm:t>
        <a:bodyPr/>
        <a:lstStyle/>
        <a:p>
          <a:endParaRPr lang="en-US"/>
        </a:p>
      </dgm:t>
    </dgm:pt>
    <dgm:pt modelId="{E0DDF44E-E9F0-F14D-83D3-438E7B32A193}" type="pres">
      <dgm:prSet presAssocID="{F5B9209A-07CC-FF41-8DBB-D9FF3A906913}" presName="rootText" presStyleLbl="node4" presStyleIdx="6" presStyleCnt="10">
        <dgm:presLayoutVars>
          <dgm:chPref val="3"/>
        </dgm:presLayoutVars>
      </dgm:prSet>
      <dgm:spPr>
        <a:prstGeom prst="rect">
          <a:avLst/>
        </a:prstGeom>
      </dgm:spPr>
      <dgm:t>
        <a:bodyPr/>
        <a:lstStyle/>
        <a:p>
          <a:endParaRPr lang="en-US"/>
        </a:p>
      </dgm:t>
    </dgm:pt>
    <dgm:pt modelId="{0C9F980E-F357-7340-AA82-714ABFAA30E6}" type="pres">
      <dgm:prSet presAssocID="{F5B9209A-07CC-FF41-8DBB-D9FF3A906913}" presName="rootConnector" presStyleLbl="node4" presStyleIdx="6" presStyleCnt="10"/>
      <dgm:spPr/>
      <dgm:t>
        <a:bodyPr/>
        <a:lstStyle/>
        <a:p>
          <a:endParaRPr lang="en-US"/>
        </a:p>
      </dgm:t>
    </dgm:pt>
    <dgm:pt modelId="{589DCEF3-2EAD-C148-ADC2-7D2BFD56D26D}" type="pres">
      <dgm:prSet presAssocID="{F5B9209A-07CC-FF41-8DBB-D9FF3A906913}" presName="hierChild4" presStyleCnt="0"/>
      <dgm:spPr/>
      <dgm:t>
        <a:bodyPr/>
        <a:lstStyle/>
        <a:p>
          <a:endParaRPr lang="en-US"/>
        </a:p>
      </dgm:t>
    </dgm:pt>
    <dgm:pt modelId="{A80FDC99-288A-1445-AC01-7C77B9695F8E}" type="pres">
      <dgm:prSet presAssocID="{F5B9209A-07CC-FF41-8DBB-D9FF3A906913}" presName="hierChild5" presStyleCnt="0"/>
      <dgm:spPr/>
      <dgm:t>
        <a:bodyPr/>
        <a:lstStyle/>
        <a:p>
          <a:endParaRPr lang="en-US"/>
        </a:p>
      </dgm:t>
    </dgm:pt>
    <dgm:pt modelId="{E17F957A-0F64-D243-BB2C-0E2CD482582F}" type="pres">
      <dgm:prSet presAssocID="{11AA2B39-B2B1-904B-AB56-5A12EDACB412}" presName="hierChild5" presStyleCnt="0"/>
      <dgm:spPr/>
      <dgm:t>
        <a:bodyPr/>
        <a:lstStyle/>
        <a:p>
          <a:endParaRPr lang="en-US"/>
        </a:p>
      </dgm:t>
    </dgm:pt>
    <dgm:pt modelId="{6EF5AEE1-0B2C-A045-86B2-8D14A4CAA21A}" type="pres">
      <dgm:prSet presAssocID="{46936DFD-213F-0C44-81FF-2FE68E3F4EF6}" presName="hierChild5" presStyleCnt="0"/>
      <dgm:spPr/>
      <dgm:t>
        <a:bodyPr/>
        <a:lstStyle/>
        <a:p>
          <a:endParaRPr lang="en-US"/>
        </a:p>
      </dgm:t>
    </dgm:pt>
    <dgm:pt modelId="{C77AEB89-D0DB-584F-8ACF-4B260851D31C}" type="pres">
      <dgm:prSet presAssocID="{6B2E0AF7-6487-B14D-AEF0-D19517360528}" presName="Name37" presStyleLbl="parChTrans1D2" presStyleIdx="1" presStyleCnt="2"/>
      <dgm:spPr>
        <a:custGeom>
          <a:avLst/>
          <a:gdLst/>
          <a:ahLst/>
          <a:cxnLst/>
          <a:rect l="0" t="0" r="0" b="0"/>
          <a:pathLst>
            <a:path>
              <a:moveTo>
                <a:pt x="0" y="0"/>
              </a:moveTo>
              <a:lnTo>
                <a:pt x="0" y="98687"/>
              </a:lnTo>
              <a:lnTo>
                <a:pt x="1415447" y="98687"/>
              </a:lnTo>
              <a:lnTo>
                <a:pt x="1415447" y="197375"/>
              </a:lnTo>
            </a:path>
          </a:pathLst>
        </a:custGeom>
      </dgm:spPr>
      <dgm:t>
        <a:bodyPr/>
        <a:lstStyle/>
        <a:p>
          <a:endParaRPr lang="en-US"/>
        </a:p>
      </dgm:t>
    </dgm:pt>
    <dgm:pt modelId="{97259F50-A9B4-AE4B-A323-28D61297CB99}" type="pres">
      <dgm:prSet presAssocID="{C492701B-008F-8148-A61A-AB5666F54E59}" presName="hierRoot2" presStyleCnt="0">
        <dgm:presLayoutVars>
          <dgm:hierBranch val="init"/>
        </dgm:presLayoutVars>
      </dgm:prSet>
      <dgm:spPr/>
      <dgm:t>
        <a:bodyPr/>
        <a:lstStyle/>
        <a:p>
          <a:endParaRPr lang="en-US"/>
        </a:p>
      </dgm:t>
    </dgm:pt>
    <dgm:pt modelId="{D37F497F-FAF4-D841-A247-F3A8FCAB2C99}" type="pres">
      <dgm:prSet presAssocID="{C492701B-008F-8148-A61A-AB5666F54E59}" presName="rootComposite" presStyleCnt="0"/>
      <dgm:spPr/>
      <dgm:t>
        <a:bodyPr/>
        <a:lstStyle/>
        <a:p>
          <a:endParaRPr lang="en-US"/>
        </a:p>
      </dgm:t>
    </dgm:pt>
    <dgm:pt modelId="{3A5ADE83-26FF-F44B-986B-AE2558A47466}" type="pres">
      <dgm:prSet presAssocID="{C492701B-008F-8148-A61A-AB5666F54E59}" presName="rootText" presStyleLbl="node2" presStyleIdx="1" presStyleCnt="2" custScaleX="144971">
        <dgm:presLayoutVars>
          <dgm:chPref val="3"/>
        </dgm:presLayoutVars>
      </dgm:prSet>
      <dgm:spPr>
        <a:prstGeom prst="rect">
          <a:avLst/>
        </a:prstGeom>
      </dgm:spPr>
      <dgm:t>
        <a:bodyPr/>
        <a:lstStyle/>
        <a:p>
          <a:endParaRPr lang="en-US"/>
        </a:p>
      </dgm:t>
    </dgm:pt>
    <dgm:pt modelId="{07423386-3969-594F-B4E4-AC0CAE1AE7E5}" type="pres">
      <dgm:prSet presAssocID="{C492701B-008F-8148-A61A-AB5666F54E59}" presName="rootConnector" presStyleLbl="node2" presStyleIdx="1" presStyleCnt="2"/>
      <dgm:spPr/>
      <dgm:t>
        <a:bodyPr/>
        <a:lstStyle/>
        <a:p>
          <a:endParaRPr lang="en-US"/>
        </a:p>
      </dgm:t>
    </dgm:pt>
    <dgm:pt modelId="{61A06B12-FCFA-2B4B-856A-B44704CE95E2}" type="pres">
      <dgm:prSet presAssocID="{C492701B-008F-8148-A61A-AB5666F54E59}" presName="hierChild4" presStyleCnt="0"/>
      <dgm:spPr/>
      <dgm:t>
        <a:bodyPr/>
        <a:lstStyle/>
        <a:p>
          <a:endParaRPr lang="en-US"/>
        </a:p>
      </dgm:t>
    </dgm:pt>
    <dgm:pt modelId="{C385EB53-92FF-C84B-BA36-09EE761BF479}" type="pres">
      <dgm:prSet presAssocID="{14C9F06B-3519-FE44-ABD6-B05BC0DADDEB}" presName="Name37" presStyleLbl="parChTrans1D3" presStyleIdx="3" presStyleCnt="5"/>
      <dgm:spPr>
        <a:custGeom>
          <a:avLst/>
          <a:gdLst/>
          <a:ahLst/>
          <a:cxnLst/>
          <a:rect l="0" t="0" r="0" b="0"/>
          <a:pathLst>
            <a:path>
              <a:moveTo>
                <a:pt x="568630" y="0"/>
              </a:moveTo>
              <a:lnTo>
                <a:pt x="568630" y="98687"/>
              </a:lnTo>
              <a:lnTo>
                <a:pt x="0" y="98687"/>
              </a:lnTo>
              <a:lnTo>
                <a:pt x="0" y="197375"/>
              </a:lnTo>
            </a:path>
          </a:pathLst>
        </a:custGeom>
      </dgm:spPr>
      <dgm:t>
        <a:bodyPr/>
        <a:lstStyle/>
        <a:p>
          <a:endParaRPr lang="en-US"/>
        </a:p>
      </dgm:t>
    </dgm:pt>
    <dgm:pt modelId="{3F0A2D71-41A4-AA47-9274-64A73FA8719A}" type="pres">
      <dgm:prSet presAssocID="{991DBC5F-9661-9444-ADF5-7B3C95D4426F}" presName="hierRoot2" presStyleCnt="0">
        <dgm:presLayoutVars>
          <dgm:hierBranch val="init"/>
        </dgm:presLayoutVars>
      </dgm:prSet>
      <dgm:spPr/>
      <dgm:t>
        <a:bodyPr/>
        <a:lstStyle/>
        <a:p>
          <a:endParaRPr lang="en-US"/>
        </a:p>
      </dgm:t>
    </dgm:pt>
    <dgm:pt modelId="{2802591A-C004-1143-A440-0ECBEB009A00}" type="pres">
      <dgm:prSet presAssocID="{991DBC5F-9661-9444-ADF5-7B3C95D4426F}" presName="rootComposite" presStyleCnt="0"/>
      <dgm:spPr/>
      <dgm:t>
        <a:bodyPr/>
        <a:lstStyle/>
        <a:p>
          <a:endParaRPr lang="en-US"/>
        </a:p>
      </dgm:t>
    </dgm:pt>
    <dgm:pt modelId="{0BD005BE-B631-B24B-B25E-6FB8C1650622}" type="pres">
      <dgm:prSet presAssocID="{991DBC5F-9661-9444-ADF5-7B3C95D4426F}" presName="rootText" presStyleLbl="node3" presStyleIdx="3" presStyleCnt="5">
        <dgm:presLayoutVars>
          <dgm:chPref val="3"/>
        </dgm:presLayoutVars>
      </dgm:prSet>
      <dgm:spPr>
        <a:prstGeom prst="rect">
          <a:avLst/>
        </a:prstGeom>
      </dgm:spPr>
      <dgm:t>
        <a:bodyPr/>
        <a:lstStyle/>
        <a:p>
          <a:endParaRPr lang="en-US"/>
        </a:p>
      </dgm:t>
    </dgm:pt>
    <dgm:pt modelId="{F0C9A218-4429-BF48-8842-1C2A856514B2}" type="pres">
      <dgm:prSet presAssocID="{991DBC5F-9661-9444-ADF5-7B3C95D4426F}" presName="rootConnector" presStyleLbl="node3" presStyleIdx="3" presStyleCnt="5"/>
      <dgm:spPr/>
      <dgm:t>
        <a:bodyPr/>
        <a:lstStyle/>
        <a:p>
          <a:endParaRPr lang="en-US"/>
        </a:p>
      </dgm:t>
    </dgm:pt>
    <dgm:pt modelId="{D8E4AA2D-5583-1343-B8AD-5687D563746E}" type="pres">
      <dgm:prSet presAssocID="{991DBC5F-9661-9444-ADF5-7B3C95D4426F}" presName="hierChild4" presStyleCnt="0"/>
      <dgm:spPr/>
      <dgm:t>
        <a:bodyPr/>
        <a:lstStyle/>
        <a:p>
          <a:endParaRPr lang="en-US"/>
        </a:p>
      </dgm:t>
    </dgm:pt>
    <dgm:pt modelId="{223341CE-128E-D94A-A6AA-D2B941E7BE48}" type="pres">
      <dgm:prSet presAssocID="{58D995CF-BA40-E845-8486-60E382E5C5AA}" presName="Name37" presStyleLbl="parChTrans1D4" presStyleIdx="7" presStyleCnt="10"/>
      <dgm:spPr>
        <a:custGeom>
          <a:avLst/>
          <a:gdLst/>
          <a:ahLst/>
          <a:cxnLst/>
          <a:rect l="0" t="0" r="0" b="0"/>
          <a:pathLst>
            <a:path>
              <a:moveTo>
                <a:pt x="0" y="0"/>
              </a:moveTo>
              <a:lnTo>
                <a:pt x="0" y="432346"/>
              </a:lnTo>
              <a:lnTo>
                <a:pt x="140982" y="432346"/>
              </a:lnTo>
            </a:path>
          </a:pathLst>
        </a:custGeom>
      </dgm:spPr>
      <dgm:t>
        <a:bodyPr/>
        <a:lstStyle/>
        <a:p>
          <a:endParaRPr lang="en-US"/>
        </a:p>
      </dgm:t>
    </dgm:pt>
    <dgm:pt modelId="{CE4770FF-2611-6B41-AA10-D990A1903CA9}" type="pres">
      <dgm:prSet presAssocID="{B1C9C528-6594-384F-AF41-B4BE8F00380B}" presName="hierRoot2" presStyleCnt="0">
        <dgm:presLayoutVars>
          <dgm:hierBranch val="init"/>
        </dgm:presLayoutVars>
      </dgm:prSet>
      <dgm:spPr/>
      <dgm:t>
        <a:bodyPr/>
        <a:lstStyle/>
        <a:p>
          <a:endParaRPr lang="en-US"/>
        </a:p>
      </dgm:t>
    </dgm:pt>
    <dgm:pt modelId="{2EE5EBE0-0625-C443-BAEB-9F59A98EB98A}" type="pres">
      <dgm:prSet presAssocID="{B1C9C528-6594-384F-AF41-B4BE8F00380B}" presName="rootComposite" presStyleCnt="0"/>
      <dgm:spPr/>
      <dgm:t>
        <a:bodyPr/>
        <a:lstStyle/>
        <a:p>
          <a:endParaRPr lang="en-US"/>
        </a:p>
      </dgm:t>
    </dgm:pt>
    <dgm:pt modelId="{B3BC3AE5-F9A4-AB46-859A-466D2B799552}" type="pres">
      <dgm:prSet presAssocID="{B1C9C528-6594-384F-AF41-B4BE8F00380B}" presName="rootText" presStyleLbl="node4" presStyleIdx="7" presStyleCnt="10">
        <dgm:presLayoutVars>
          <dgm:chPref val="3"/>
        </dgm:presLayoutVars>
      </dgm:prSet>
      <dgm:spPr>
        <a:prstGeom prst="rect">
          <a:avLst/>
        </a:prstGeom>
      </dgm:spPr>
      <dgm:t>
        <a:bodyPr/>
        <a:lstStyle/>
        <a:p>
          <a:endParaRPr lang="en-US"/>
        </a:p>
      </dgm:t>
    </dgm:pt>
    <dgm:pt modelId="{67D2CB21-6C8C-DA41-9C62-4470328FA30B}" type="pres">
      <dgm:prSet presAssocID="{B1C9C528-6594-384F-AF41-B4BE8F00380B}" presName="rootConnector" presStyleLbl="node4" presStyleIdx="7" presStyleCnt="10"/>
      <dgm:spPr/>
      <dgm:t>
        <a:bodyPr/>
        <a:lstStyle/>
        <a:p>
          <a:endParaRPr lang="en-US"/>
        </a:p>
      </dgm:t>
    </dgm:pt>
    <dgm:pt modelId="{FF94E7DD-833E-CB4B-B067-1E04C7139D6E}" type="pres">
      <dgm:prSet presAssocID="{B1C9C528-6594-384F-AF41-B4BE8F00380B}" presName="hierChild4" presStyleCnt="0"/>
      <dgm:spPr/>
      <dgm:t>
        <a:bodyPr/>
        <a:lstStyle/>
        <a:p>
          <a:endParaRPr lang="en-US"/>
        </a:p>
      </dgm:t>
    </dgm:pt>
    <dgm:pt modelId="{74DB30CE-072C-234A-8B21-742A745E51C1}" type="pres">
      <dgm:prSet presAssocID="{B1C9C528-6594-384F-AF41-B4BE8F00380B}" presName="hierChild5" presStyleCnt="0"/>
      <dgm:spPr/>
      <dgm:t>
        <a:bodyPr/>
        <a:lstStyle/>
        <a:p>
          <a:endParaRPr lang="en-US"/>
        </a:p>
      </dgm:t>
    </dgm:pt>
    <dgm:pt modelId="{BE88BC0E-68F1-6E42-B012-9B94961EF880}" type="pres">
      <dgm:prSet presAssocID="{16CD49D8-D74A-F341-A536-3E4B00A5CB18}" presName="Name37" presStyleLbl="parChTrans1D4" presStyleIdx="8" presStyleCnt="10"/>
      <dgm:spPr>
        <a:custGeom>
          <a:avLst/>
          <a:gdLst/>
          <a:ahLst/>
          <a:cxnLst/>
          <a:rect l="0" t="0" r="0" b="0"/>
          <a:pathLst>
            <a:path>
              <a:moveTo>
                <a:pt x="0" y="0"/>
              </a:moveTo>
              <a:lnTo>
                <a:pt x="0" y="1099664"/>
              </a:lnTo>
              <a:lnTo>
                <a:pt x="140982" y="1099664"/>
              </a:lnTo>
            </a:path>
          </a:pathLst>
        </a:custGeom>
      </dgm:spPr>
      <dgm:t>
        <a:bodyPr/>
        <a:lstStyle/>
        <a:p>
          <a:endParaRPr lang="en-US"/>
        </a:p>
      </dgm:t>
    </dgm:pt>
    <dgm:pt modelId="{65CDEFEB-D6CD-C84E-AAEA-69A8FE57BACD}" type="pres">
      <dgm:prSet presAssocID="{BC2BF88E-FFF2-244A-A47B-E8476970D9DF}" presName="hierRoot2" presStyleCnt="0">
        <dgm:presLayoutVars>
          <dgm:hierBranch val="init"/>
        </dgm:presLayoutVars>
      </dgm:prSet>
      <dgm:spPr/>
      <dgm:t>
        <a:bodyPr/>
        <a:lstStyle/>
        <a:p>
          <a:endParaRPr lang="en-US"/>
        </a:p>
      </dgm:t>
    </dgm:pt>
    <dgm:pt modelId="{8C51989A-91EC-3B44-AE47-087C102BCECF}" type="pres">
      <dgm:prSet presAssocID="{BC2BF88E-FFF2-244A-A47B-E8476970D9DF}" presName="rootComposite" presStyleCnt="0"/>
      <dgm:spPr/>
      <dgm:t>
        <a:bodyPr/>
        <a:lstStyle/>
        <a:p>
          <a:endParaRPr lang="en-US"/>
        </a:p>
      </dgm:t>
    </dgm:pt>
    <dgm:pt modelId="{D801E259-17D3-2843-82BD-E387577DB6B4}" type="pres">
      <dgm:prSet presAssocID="{BC2BF88E-FFF2-244A-A47B-E8476970D9DF}" presName="rootText" presStyleLbl="node4" presStyleIdx="8" presStyleCnt="10">
        <dgm:presLayoutVars>
          <dgm:chPref val="3"/>
        </dgm:presLayoutVars>
      </dgm:prSet>
      <dgm:spPr>
        <a:prstGeom prst="rect">
          <a:avLst/>
        </a:prstGeom>
      </dgm:spPr>
      <dgm:t>
        <a:bodyPr/>
        <a:lstStyle/>
        <a:p>
          <a:endParaRPr lang="en-US"/>
        </a:p>
      </dgm:t>
    </dgm:pt>
    <dgm:pt modelId="{9A05AC44-E561-C540-98D7-F0A828FC9203}" type="pres">
      <dgm:prSet presAssocID="{BC2BF88E-FFF2-244A-A47B-E8476970D9DF}" presName="rootConnector" presStyleLbl="node4" presStyleIdx="8" presStyleCnt="10"/>
      <dgm:spPr/>
      <dgm:t>
        <a:bodyPr/>
        <a:lstStyle/>
        <a:p>
          <a:endParaRPr lang="en-US"/>
        </a:p>
      </dgm:t>
    </dgm:pt>
    <dgm:pt modelId="{4E3625A4-C72B-6E44-8D12-B9A56EC1EE3D}" type="pres">
      <dgm:prSet presAssocID="{BC2BF88E-FFF2-244A-A47B-E8476970D9DF}" presName="hierChild4" presStyleCnt="0"/>
      <dgm:spPr/>
      <dgm:t>
        <a:bodyPr/>
        <a:lstStyle/>
        <a:p>
          <a:endParaRPr lang="en-US"/>
        </a:p>
      </dgm:t>
    </dgm:pt>
    <dgm:pt modelId="{1D7E5DB6-9770-9A40-9E56-0673ADE6579C}" type="pres">
      <dgm:prSet presAssocID="{BC2BF88E-FFF2-244A-A47B-E8476970D9DF}" presName="hierChild5" presStyleCnt="0"/>
      <dgm:spPr/>
      <dgm:t>
        <a:bodyPr/>
        <a:lstStyle/>
        <a:p>
          <a:endParaRPr lang="en-US"/>
        </a:p>
      </dgm:t>
    </dgm:pt>
    <dgm:pt modelId="{61ADEEE4-355B-2F41-BD44-976F705FAD7C}" type="pres">
      <dgm:prSet presAssocID="{991DBC5F-9661-9444-ADF5-7B3C95D4426F}" presName="hierChild5" presStyleCnt="0"/>
      <dgm:spPr/>
      <dgm:t>
        <a:bodyPr/>
        <a:lstStyle/>
        <a:p>
          <a:endParaRPr lang="en-US"/>
        </a:p>
      </dgm:t>
    </dgm:pt>
    <dgm:pt modelId="{4126713B-7C88-4A4F-86E9-4BCF8BCA99A5}" type="pres">
      <dgm:prSet presAssocID="{3D146A82-0282-2B43-9306-0C2B8710A019}" presName="Name37" presStyleLbl="parChTrans1D3" presStyleIdx="4" presStyleCnt="5"/>
      <dgm:spPr>
        <a:custGeom>
          <a:avLst/>
          <a:gdLst/>
          <a:ahLst/>
          <a:cxnLst/>
          <a:rect l="0" t="0" r="0" b="0"/>
          <a:pathLst>
            <a:path>
              <a:moveTo>
                <a:pt x="0" y="0"/>
              </a:moveTo>
              <a:lnTo>
                <a:pt x="0" y="98687"/>
              </a:lnTo>
              <a:lnTo>
                <a:pt x="568630" y="98687"/>
              </a:lnTo>
              <a:lnTo>
                <a:pt x="568630" y="197375"/>
              </a:lnTo>
            </a:path>
          </a:pathLst>
        </a:custGeom>
      </dgm:spPr>
      <dgm:t>
        <a:bodyPr/>
        <a:lstStyle/>
        <a:p>
          <a:endParaRPr lang="en-US"/>
        </a:p>
      </dgm:t>
    </dgm:pt>
    <dgm:pt modelId="{902ADEC1-686E-A44B-8DEF-843CB0A46E66}" type="pres">
      <dgm:prSet presAssocID="{E62B7633-0BC3-8F4E-A216-46E5B3F27A03}" presName="hierRoot2" presStyleCnt="0">
        <dgm:presLayoutVars>
          <dgm:hierBranch val="init"/>
        </dgm:presLayoutVars>
      </dgm:prSet>
      <dgm:spPr/>
      <dgm:t>
        <a:bodyPr/>
        <a:lstStyle/>
        <a:p>
          <a:endParaRPr lang="en-US"/>
        </a:p>
      </dgm:t>
    </dgm:pt>
    <dgm:pt modelId="{A912AF7A-FF2A-9C48-A252-9C9900244B67}" type="pres">
      <dgm:prSet presAssocID="{E62B7633-0BC3-8F4E-A216-46E5B3F27A03}" presName="rootComposite" presStyleCnt="0"/>
      <dgm:spPr/>
      <dgm:t>
        <a:bodyPr/>
        <a:lstStyle/>
        <a:p>
          <a:endParaRPr lang="en-US"/>
        </a:p>
      </dgm:t>
    </dgm:pt>
    <dgm:pt modelId="{7FE124B7-8BD0-FD44-B47D-7A5887749574}" type="pres">
      <dgm:prSet presAssocID="{E62B7633-0BC3-8F4E-A216-46E5B3F27A03}" presName="rootText" presStyleLbl="node3" presStyleIdx="4" presStyleCnt="5">
        <dgm:presLayoutVars>
          <dgm:chPref val="3"/>
        </dgm:presLayoutVars>
      </dgm:prSet>
      <dgm:spPr>
        <a:prstGeom prst="rect">
          <a:avLst/>
        </a:prstGeom>
      </dgm:spPr>
      <dgm:t>
        <a:bodyPr/>
        <a:lstStyle/>
        <a:p>
          <a:endParaRPr lang="en-US"/>
        </a:p>
      </dgm:t>
    </dgm:pt>
    <dgm:pt modelId="{AB258225-856C-584E-BC4A-D7FEBEA21961}" type="pres">
      <dgm:prSet presAssocID="{E62B7633-0BC3-8F4E-A216-46E5B3F27A03}" presName="rootConnector" presStyleLbl="node3" presStyleIdx="4" presStyleCnt="5"/>
      <dgm:spPr/>
      <dgm:t>
        <a:bodyPr/>
        <a:lstStyle/>
        <a:p>
          <a:endParaRPr lang="en-US"/>
        </a:p>
      </dgm:t>
    </dgm:pt>
    <dgm:pt modelId="{855C1B69-ACA5-4E4C-A3A8-6ACD617995A0}" type="pres">
      <dgm:prSet presAssocID="{E62B7633-0BC3-8F4E-A216-46E5B3F27A03}" presName="hierChild4" presStyleCnt="0"/>
      <dgm:spPr/>
      <dgm:t>
        <a:bodyPr/>
        <a:lstStyle/>
        <a:p>
          <a:endParaRPr lang="en-US"/>
        </a:p>
      </dgm:t>
    </dgm:pt>
    <dgm:pt modelId="{14946FD3-E865-2649-B8DF-BA369BD82259}" type="pres">
      <dgm:prSet presAssocID="{A2E54A6B-3110-1A47-8832-29619F8E14AC}" presName="Name37" presStyleLbl="parChTrans1D4" presStyleIdx="9" presStyleCnt="10"/>
      <dgm:spPr>
        <a:custGeom>
          <a:avLst/>
          <a:gdLst/>
          <a:ahLst/>
          <a:cxnLst/>
          <a:rect l="0" t="0" r="0" b="0"/>
          <a:pathLst>
            <a:path>
              <a:moveTo>
                <a:pt x="0" y="0"/>
              </a:moveTo>
              <a:lnTo>
                <a:pt x="0" y="432346"/>
              </a:lnTo>
              <a:lnTo>
                <a:pt x="140982" y="432346"/>
              </a:lnTo>
            </a:path>
          </a:pathLst>
        </a:custGeom>
      </dgm:spPr>
      <dgm:t>
        <a:bodyPr/>
        <a:lstStyle/>
        <a:p>
          <a:endParaRPr lang="en-US"/>
        </a:p>
      </dgm:t>
    </dgm:pt>
    <dgm:pt modelId="{B7D0771A-7019-124A-A902-B735C1061A81}" type="pres">
      <dgm:prSet presAssocID="{E5CB1884-D3E6-5340-A83B-ABD20C999B4B}" presName="hierRoot2" presStyleCnt="0">
        <dgm:presLayoutVars>
          <dgm:hierBranch val="init"/>
        </dgm:presLayoutVars>
      </dgm:prSet>
      <dgm:spPr/>
      <dgm:t>
        <a:bodyPr/>
        <a:lstStyle/>
        <a:p>
          <a:endParaRPr lang="en-US"/>
        </a:p>
      </dgm:t>
    </dgm:pt>
    <dgm:pt modelId="{337AAA16-109B-3E40-8ADD-4CCFB88A28B1}" type="pres">
      <dgm:prSet presAssocID="{E5CB1884-D3E6-5340-A83B-ABD20C999B4B}" presName="rootComposite" presStyleCnt="0"/>
      <dgm:spPr/>
      <dgm:t>
        <a:bodyPr/>
        <a:lstStyle/>
        <a:p>
          <a:endParaRPr lang="en-US"/>
        </a:p>
      </dgm:t>
    </dgm:pt>
    <dgm:pt modelId="{64577D6E-6D3A-A145-BD9C-6C4F8A895E30}" type="pres">
      <dgm:prSet presAssocID="{E5CB1884-D3E6-5340-A83B-ABD20C999B4B}" presName="rootText" presStyleLbl="node4" presStyleIdx="9" presStyleCnt="10">
        <dgm:presLayoutVars>
          <dgm:chPref val="3"/>
        </dgm:presLayoutVars>
      </dgm:prSet>
      <dgm:spPr>
        <a:prstGeom prst="rect">
          <a:avLst/>
        </a:prstGeom>
      </dgm:spPr>
      <dgm:t>
        <a:bodyPr/>
        <a:lstStyle/>
        <a:p>
          <a:endParaRPr lang="en-US"/>
        </a:p>
      </dgm:t>
    </dgm:pt>
    <dgm:pt modelId="{4E43B039-EAE3-1C4E-8A4E-96E48AD75FB5}" type="pres">
      <dgm:prSet presAssocID="{E5CB1884-D3E6-5340-A83B-ABD20C999B4B}" presName="rootConnector" presStyleLbl="node4" presStyleIdx="9" presStyleCnt="10"/>
      <dgm:spPr/>
      <dgm:t>
        <a:bodyPr/>
        <a:lstStyle/>
        <a:p>
          <a:endParaRPr lang="en-US"/>
        </a:p>
      </dgm:t>
    </dgm:pt>
    <dgm:pt modelId="{7438845D-B5C2-BF4B-9CA7-3903C4D1C77C}" type="pres">
      <dgm:prSet presAssocID="{E5CB1884-D3E6-5340-A83B-ABD20C999B4B}" presName="hierChild4" presStyleCnt="0"/>
      <dgm:spPr/>
      <dgm:t>
        <a:bodyPr/>
        <a:lstStyle/>
        <a:p>
          <a:endParaRPr lang="en-US"/>
        </a:p>
      </dgm:t>
    </dgm:pt>
    <dgm:pt modelId="{FD57F402-9127-874D-990C-6E1BA0D24E13}" type="pres">
      <dgm:prSet presAssocID="{E5CB1884-D3E6-5340-A83B-ABD20C999B4B}" presName="hierChild5" presStyleCnt="0"/>
      <dgm:spPr/>
      <dgm:t>
        <a:bodyPr/>
        <a:lstStyle/>
        <a:p>
          <a:endParaRPr lang="en-US"/>
        </a:p>
      </dgm:t>
    </dgm:pt>
    <dgm:pt modelId="{A9D5E2C6-DD65-DD4B-A9F7-1077CE10F98B}" type="pres">
      <dgm:prSet presAssocID="{E62B7633-0BC3-8F4E-A216-46E5B3F27A03}" presName="hierChild5" presStyleCnt="0"/>
      <dgm:spPr/>
      <dgm:t>
        <a:bodyPr/>
        <a:lstStyle/>
        <a:p>
          <a:endParaRPr lang="en-US"/>
        </a:p>
      </dgm:t>
    </dgm:pt>
    <dgm:pt modelId="{C19B4C01-8940-294F-8F56-D852D84ECFF4}" type="pres">
      <dgm:prSet presAssocID="{C492701B-008F-8148-A61A-AB5666F54E59}" presName="hierChild5" presStyleCnt="0"/>
      <dgm:spPr/>
      <dgm:t>
        <a:bodyPr/>
        <a:lstStyle/>
        <a:p>
          <a:endParaRPr lang="en-US"/>
        </a:p>
      </dgm:t>
    </dgm:pt>
    <dgm:pt modelId="{21517EAA-A6B1-0448-A7BE-9A3822B76805}" type="pres">
      <dgm:prSet presAssocID="{8591F24C-E9B8-844A-A1B7-9275DE35FC98}" presName="hierChild3" presStyleCnt="0"/>
      <dgm:spPr/>
      <dgm:t>
        <a:bodyPr/>
        <a:lstStyle/>
        <a:p>
          <a:endParaRPr lang="en-US"/>
        </a:p>
      </dgm:t>
    </dgm:pt>
  </dgm:ptLst>
  <dgm:cxnLst>
    <dgm:cxn modelId="{894E6D63-1F35-E645-8A6A-BD3963887F1C}" type="presOf" srcId="{200670B0-BC8E-A040-BFEB-D915947491F4}" destId="{AE025308-1578-F24F-8916-632535D513DA}" srcOrd="0" destOrd="0" presId="urn:microsoft.com/office/officeart/2005/8/layout/orgChart1"/>
    <dgm:cxn modelId="{E0A8BDE8-1181-344A-B1CD-56FDF16975FB}" type="presOf" srcId="{22651E6A-787A-634A-A03C-FB4F1AE9DBC4}" destId="{B2CE9D21-7115-3C49-8281-7FA7C224F7C6}" srcOrd="1" destOrd="0" presId="urn:microsoft.com/office/officeart/2005/8/layout/orgChart1"/>
    <dgm:cxn modelId="{4C4B8CA4-7429-3447-8F5D-B652364558D9}" srcId="{C492701B-008F-8148-A61A-AB5666F54E59}" destId="{991DBC5F-9661-9444-ADF5-7B3C95D4426F}" srcOrd="0" destOrd="0" parTransId="{14C9F06B-3519-FE44-ABD6-B05BC0DADDEB}" sibTransId="{53BC3344-4901-394F-B380-263E820DF19B}"/>
    <dgm:cxn modelId="{00F30650-6C32-FC45-8BFB-C7E5BDD8C664}" srcId="{8591F24C-E9B8-844A-A1B7-9275DE35FC98}" destId="{46936DFD-213F-0C44-81FF-2FE68E3F4EF6}" srcOrd="0" destOrd="0" parTransId="{C5DF00F8-C88A-9F46-9B88-7B2AC6F0E270}" sibTransId="{F276E9E8-522C-E042-9C33-25ACEB5B04B2}"/>
    <dgm:cxn modelId="{D5F84187-0FF0-6747-91A3-12C575990829}" type="presOf" srcId="{E5CB1884-D3E6-5340-A83B-ABD20C999B4B}" destId="{64577D6E-6D3A-A145-BD9C-6C4F8A895E30}" srcOrd="0" destOrd="0" presId="urn:microsoft.com/office/officeart/2005/8/layout/orgChart1"/>
    <dgm:cxn modelId="{1D098F24-E61B-8F45-8D16-C85C2B105BE5}" type="presOf" srcId="{2972F656-5EEC-B642-BC4A-0323EE7C5F51}" destId="{76D2F68E-7C7D-C240-A91F-D4EA1DE2BA38}" srcOrd="0" destOrd="0" presId="urn:microsoft.com/office/officeart/2005/8/layout/orgChart1"/>
    <dgm:cxn modelId="{036B8C14-60A3-1D46-91FA-C5514C1C3243}" srcId="{C492701B-008F-8148-A61A-AB5666F54E59}" destId="{E62B7633-0BC3-8F4E-A216-46E5B3F27A03}" srcOrd="1" destOrd="0" parTransId="{3D146A82-0282-2B43-9306-0C2B8710A019}" sibTransId="{38A8CB54-16F2-664B-9CD7-BFB59A6D211C}"/>
    <dgm:cxn modelId="{E5ED3185-77F6-E84E-95C0-DBB73AE20184}" type="presOf" srcId="{B1C9C528-6594-384F-AF41-B4BE8F00380B}" destId="{B3BC3AE5-F9A4-AB46-859A-466D2B799552}" srcOrd="0" destOrd="0" presId="urn:microsoft.com/office/officeart/2005/8/layout/orgChart1"/>
    <dgm:cxn modelId="{BFB5413D-B855-8B4C-978A-CA55AB42BC20}" srcId="{46936DFD-213F-0C44-81FF-2FE68E3F4EF6}" destId="{A7D0CFE5-52C9-6F49-BD6F-949590FC612F}" srcOrd="1" destOrd="0" parTransId="{85E67903-C49F-F841-BE95-804C777EF1A6}" sibTransId="{E0E8E4F4-EECA-9E4A-BF27-23EBB08529BE}"/>
    <dgm:cxn modelId="{2B97F2F2-84A9-1543-AC06-C8BCB482F84F}" srcId="{46936DFD-213F-0C44-81FF-2FE68E3F4EF6}" destId="{8E9E97F2-5610-B442-8F52-927A606399F1}" srcOrd="0" destOrd="0" parTransId="{5AA3BCBE-C99C-0D42-B961-38CFB5574793}" sibTransId="{5A92F3B7-1252-544C-A3AA-313A55A424F6}"/>
    <dgm:cxn modelId="{89F9CDC2-74D6-7D4E-B355-BE7C8FEE2A21}" type="presOf" srcId="{CA65751F-5DF0-2D45-9EE4-A9A9F372BC60}" destId="{B50E3F99-3F6F-6243-A232-7B47C78C0E3C}" srcOrd="0" destOrd="0" presId="urn:microsoft.com/office/officeart/2005/8/layout/orgChart1"/>
    <dgm:cxn modelId="{4CCE6EF8-06B1-B144-A270-56DA3DA62C14}" type="presOf" srcId="{C5DF00F8-C88A-9F46-9B88-7B2AC6F0E270}" destId="{47412666-A16B-2D4E-BE4C-DC8D5FCAA1C1}" srcOrd="0" destOrd="0" presId="urn:microsoft.com/office/officeart/2005/8/layout/orgChart1"/>
    <dgm:cxn modelId="{D135FA0A-0138-7B46-97E5-D1096B75E589}" type="presOf" srcId="{A2E54A6B-3110-1A47-8832-29619F8E14AC}" destId="{14946FD3-E865-2649-B8DF-BA369BD82259}" srcOrd="0" destOrd="0" presId="urn:microsoft.com/office/officeart/2005/8/layout/orgChart1"/>
    <dgm:cxn modelId="{11133F2B-91C6-2643-B843-7ABEA134B2FF}" type="presOf" srcId="{C492701B-008F-8148-A61A-AB5666F54E59}" destId="{07423386-3969-594F-B4E4-AC0CAE1AE7E5}" srcOrd="1" destOrd="0" presId="urn:microsoft.com/office/officeart/2005/8/layout/orgChart1"/>
    <dgm:cxn modelId="{00EB51C1-6E13-9C40-A4BA-51D6ABA46634}" type="presOf" srcId="{BC2BF88E-FFF2-244A-A47B-E8476970D9DF}" destId="{D801E259-17D3-2843-82BD-E387577DB6B4}" srcOrd="0" destOrd="0" presId="urn:microsoft.com/office/officeart/2005/8/layout/orgChart1"/>
    <dgm:cxn modelId="{D6504E34-D3E0-734A-9543-EB85FF6478AC}" type="presOf" srcId="{7002DD56-0580-4648-941E-7C1A85D9654B}" destId="{856A1749-5741-AF40-B0E4-B39E9A7519B2}" srcOrd="0" destOrd="0" presId="urn:microsoft.com/office/officeart/2005/8/layout/orgChart1"/>
    <dgm:cxn modelId="{F15D474B-F71B-8C43-B6FD-1B52D73BE1BC}" type="presOf" srcId="{F2A8676C-0984-5940-B7FF-391F04D85811}" destId="{5D463206-A0A1-EF4C-B4CD-6C21E6D9966E}" srcOrd="0" destOrd="0" presId="urn:microsoft.com/office/officeart/2005/8/layout/orgChart1"/>
    <dgm:cxn modelId="{58F5F3B1-8BF6-D141-802B-A3624560044E}" type="presOf" srcId="{991DBC5F-9661-9444-ADF5-7B3C95D4426F}" destId="{F0C9A218-4429-BF48-8842-1C2A856514B2}" srcOrd="1" destOrd="0" presId="urn:microsoft.com/office/officeart/2005/8/layout/orgChart1"/>
    <dgm:cxn modelId="{71481CEF-D9C8-C346-80DF-4BD9FFCC1C87}" type="presOf" srcId="{85E67903-C49F-F841-BE95-804C777EF1A6}" destId="{6BFE16B0-1043-A147-8526-00CBCE693686}" srcOrd="0" destOrd="0" presId="urn:microsoft.com/office/officeart/2005/8/layout/orgChart1"/>
    <dgm:cxn modelId="{33A9DEE3-5145-884B-BC83-BC1E606A8EA3}" type="presOf" srcId="{8E9E97F2-5610-B442-8F52-927A606399F1}" destId="{46F98BC5-075A-4C4C-9BA3-79C4D9896EDE}" srcOrd="0" destOrd="0" presId="urn:microsoft.com/office/officeart/2005/8/layout/orgChart1"/>
    <dgm:cxn modelId="{65F93EF1-8208-4440-ABCE-F75ED8D22A7C}" type="presOf" srcId="{F2A8676C-0984-5940-B7FF-391F04D85811}" destId="{7687996A-5C20-DB46-A716-D255386BA670}" srcOrd="1" destOrd="0" presId="urn:microsoft.com/office/officeart/2005/8/layout/orgChart1"/>
    <dgm:cxn modelId="{3EC2F24E-6A86-D84A-A5E1-95470423C660}" type="presOf" srcId="{46936DFD-213F-0C44-81FF-2FE68E3F4EF6}" destId="{FD186F61-9421-6B47-AB7C-C6076424C01D}" srcOrd="0" destOrd="0" presId="urn:microsoft.com/office/officeart/2005/8/layout/orgChart1"/>
    <dgm:cxn modelId="{2D95C80C-BB0C-3340-84B5-6EA7D32A7C48}" type="presOf" srcId="{D6F32498-77A6-5147-B451-9FB12CFD6240}" destId="{9020803A-9CDE-6A4C-A447-806AB5666D4E}" srcOrd="0" destOrd="0" presId="urn:microsoft.com/office/officeart/2005/8/layout/orgChart1"/>
    <dgm:cxn modelId="{7FD1A8B7-CCF0-9443-A60A-EB10F772BBAB}" type="presOf" srcId="{F5B9209A-07CC-FF41-8DBB-D9FF3A906913}" destId="{0C9F980E-F357-7340-AA82-714ABFAA30E6}" srcOrd="1" destOrd="0" presId="urn:microsoft.com/office/officeart/2005/8/layout/orgChart1"/>
    <dgm:cxn modelId="{ACC4B140-0D99-D94F-AB8B-82366586D5F3}" type="presOf" srcId="{BFE14F4D-F1CA-C24E-90CB-18A5AF779C8D}" destId="{C6DF8DA0-CE09-1243-B05D-6EF61DAA959E}" srcOrd="0" destOrd="0" presId="urn:microsoft.com/office/officeart/2005/8/layout/orgChart1"/>
    <dgm:cxn modelId="{3CD70ACF-C219-7845-81E3-8B1CE5C00A5B}" type="presOf" srcId="{22651E6A-787A-634A-A03C-FB4F1AE9DBC4}" destId="{3640780F-AFEE-6347-AE32-E0D28B1F43E7}" srcOrd="0" destOrd="0" presId="urn:microsoft.com/office/officeart/2005/8/layout/orgChart1"/>
    <dgm:cxn modelId="{85753BA5-E641-8246-90B6-DDD6F845B555}" type="presOf" srcId="{200670B0-BC8E-A040-BFEB-D915947491F4}" destId="{9777D88C-625E-6640-B451-0BC00E259949}" srcOrd="1" destOrd="0" presId="urn:microsoft.com/office/officeart/2005/8/layout/orgChart1"/>
    <dgm:cxn modelId="{94FCF632-04F5-BB43-BF5C-298F77DF3EF1}" srcId="{B1A9D687-7907-1F4D-BC44-6E21E50F97DA}" destId="{8591F24C-E9B8-844A-A1B7-9275DE35FC98}" srcOrd="0" destOrd="0" parTransId="{EF645F07-3D20-8542-96D3-E02FE4A118F5}" sibTransId="{0E9EAD53-45E6-B042-B870-FADE1E558BC1}"/>
    <dgm:cxn modelId="{8843F2FF-4BC6-1040-AB96-CD69266AD208}" type="presOf" srcId="{9ECD1059-2C65-714A-B229-C94CC7132865}" destId="{03575398-9833-7A4F-ACDE-CDFB4A2CAE50}" srcOrd="0" destOrd="0" presId="urn:microsoft.com/office/officeart/2005/8/layout/orgChart1"/>
    <dgm:cxn modelId="{89B142E0-D021-6441-93AF-CA1F095B7B6E}" srcId="{A7D0CFE5-52C9-6F49-BD6F-949590FC612F}" destId="{22651E6A-787A-634A-A03C-FB4F1AE9DBC4}" srcOrd="1" destOrd="0" parTransId="{F43BEB8E-17D0-3D49-B579-5980AE9A6CAA}" sibTransId="{1EA57071-71DA-044A-BAEE-0E22A9239C03}"/>
    <dgm:cxn modelId="{7992E510-8722-FD40-872E-FBCA8426A478}" srcId="{46936DFD-213F-0C44-81FF-2FE68E3F4EF6}" destId="{11AA2B39-B2B1-904B-AB56-5A12EDACB412}" srcOrd="2" destOrd="0" parTransId="{CA65751F-5DF0-2D45-9EE4-A9A9F372BC60}" sibTransId="{AF3E5E56-3877-BD46-9DE8-03828FA7E589}"/>
    <dgm:cxn modelId="{AD9F401F-8717-9940-929D-2ECCA6C1087B}" type="presOf" srcId="{A7D0CFE5-52C9-6F49-BD6F-949590FC612F}" destId="{889B1C8E-378D-9F44-95FD-02823644DF80}" srcOrd="1" destOrd="0" presId="urn:microsoft.com/office/officeart/2005/8/layout/orgChart1"/>
    <dgm:cxn modelId="{88CFA28D-CBE0-CF44-A2DA-FB46EDEBE690}" type="presOf" srcId="{8E9E97F2-5610-B442-8F52-927A606399F1}" destId="{626D0113-6F3A-6641-9013-6106E35E1FCB}" srcOrd="1" destOrd="0" presId="urn:microsoft.com/office/officeart/2005/8/layout/orgChart1"/>
    <dgm:cxn modelId="{86266891-EBFC-E145-A5F7-D19BCAFFE7D9}" srcId="{991DBC5F-9661-9444-ADF5-7B3C95D4426F}" destId="{B1C9C528-6594-384F-AF41-B4BE8F00380B}" srcOrd="0" destOrd="0" parTransId="{58D995CF-BA40-E845-8486-60E382E5C5AA}" sibTransId="{B6B1DA54-C225-5D49-BB4F-F5E3DC0F3F50}"/>
    <dgm:cxn modelId="{4C86959D-4F3E-C341-B94C-AEF64B084E6A}" srcId="{8E9E97F2-5610-B442-8F52-927A606399F1}" destId="{9380B01A-D3D6-944F-951B-4AB7EFA2EEE0}" srcOrd="1" destOrd="0" parTransId="{479518B7-1075-4140-905B-2D46E15D388B}" sibTransId="{A3D8CBEC-71D2-6447-8798-1DCF57972360}"/>
    <dgm:cxn modelId="{4524AC04-72A9-3D48-846D-3469897002A0}" srcId="{8591F24C-E9B8-844A-A1B7-9275DE35FC98}" destId="{C492701B-008F-8148-A61A-AB5666F54E59}" srcOrd="1" destOrd="0" parTransId="{6B2E0AF7-6487-B14D-AEF0-D19517360528}" sibTransId="{ABEECA1F-656C-6044-8F6A-2A9BAEDDC8F0}"/>
    <dgm:cxn modelId="{3DA48577-FBE1-094B-9255-8483335DB080}" type="presOf" srcId="{58D995CF-BA40-E845-8486-60E382E5C5AA}" destId="{223341CE-128E-D94A-A6AA-D2B941E7BE48}" srcOrd="0" destOrd="0" presId="urn:microsoft.com/office/officeart/2005/8/layout/orgChart1"/>
    <dgm:cxn modelId="{0418AE62-DB28-854B-BE69-064E4D717800}" type="presOf" srcId="{E5CB1884-D3E6-5340-A83B-ABD20C999B4B}" destId="{4E43B039-EAE3-1C4E-8A4E-96E48AD75FB5}" srcOrd="1" destOrd="0" presId="urn:microsoft.com/office/officeart/2005/8/layout/orgChart1"/>
    <dgm:cxn modelId="{4C5DEA10-6B25-8D44-8651-552E66A6E03C}" srcId="{11AA2B39-B2B1-904B-AB56-5A12EDACB412}" destId="{7D928286-F3EC-D943-88C5-E73C5BFCD2D7}" srcOrd="0" destOrd="0" parTransId="{9ECD1059-2C65-714A-B229-C94CC7132865}" sibTransId="{1DD1BC1C-39FC-C848-9D4C-86C4402FC7A6}"/>
    <dgm:cxn modelId="{61D9F2CD-7191-C546-B0E5-D8BC9BD45E41}" type="presOf" srcId="{11AA2B39-B2B1-904B-AB56-5A12EDACB412}" destId="{0A763613-4596-DD40-93E5-53C8974F206B}" srcOrd="1" destOrd="0" presId="urn:microsoft.com/office/officeart/2005/8/layout/orgChart1"/>
    <dgm:cxn modelId="{6F8A8D88-F1AD-F64E-A597-2AFEFCD5A618}" srcId="{991DBC5F-9661-9444-ADF5-7B3C95D4426F}" destId="{BC2BF88E-FFF2-244A-A47B-E8476970D9DF}" srcOrd="1" destOrd="0" parTransId="{16CD49D8-D74A-F341-A536-3E4B00A5CB18}" sibTransId="{9CF4F2F2-9386-F346-A10E-8B8DB38037DC}"/>
    <dgm:cxn modelId="{7DA991D9-5FD5-0344-8E72-A8672C9ABF3D}" type="presOf" srcId="{F43BEB8E-17D0-3D49-B579-5980AE9A6CAA}" destId="{6D6814E6-257A-6D41-A34A-DA804042034B}" srcOrd="0" destOrd="0" presId="urn:microsoft.com/office/officeart/2005/8/layout/orgChart1"/>
    <dgm:cxn modelId="{5EC82CB3-1255-D447-A4EC-C62678B24169}" type="presOf" srcId="{46936DFD-213F-0C44-81FF-2FE68E3F4EF6}" destId="{76C6E033-B447-7542-9C31-7BD2A0366BF5}" srcOrd="1" destOrd="0" presId="urn:microsoft.com/office/officeart/2005/8/layout/orgChart1"/>
    <dgm:cxn modelId="{950B5CCC-8400-7848-A1D5-AF36AE146456}" srcId="{8E9E97F2-5610-B442-8F52-927A606399F1}" destId="{F2A8676C-0984-5940-B7FF-391F04D85811}" srcOrd="0" destOrd="0" parTransId="{1BAD7131-65A2-1B4B-BAE0-9560D24A59C1}" sibTransId="{A7E3AF03-F2C4-4E45-9534-C66FFD7F6A2A}"/>
    <dgm:cxn modelId="{12B32BD0-0605-4247-878E-8C78EBC06AA2}" type="presOf" srcId="{6B2E0AF7-6487-B14D-AEF0-D19517360528}" destId="{C77AEB89-D0DB-584F-8ACF-4B260851D31C}" srcOrd="0" destOrd="0" presId="urn:microsoft.com/office/officeart/2005/8/layout/orgChart1"/>
    <dgm:cxn modelId="{B6814173-C5A6-1F46-92F8-E0DC31F86ADD}" type="presOf" srcId="{A7D0CFE5-52C9-6F49-BD6F-949590FC612F}" destId="{8A5E1457-0700-A746-BC8F-3F1FD0A50FC8}" srcOrd="0" destOrd="0" presId="urn:microsoft.com/office/officeart/2005/8/layout/orgChart1"/>
    <dgm:cxn modelId="{40807C58-3A2D-CF40-A1A9-E5EBFED7A8F2}" type="presOf" srcId="{7D928286-F3EC-D943-88C5-E73C5BFCD2D7}" destId="{B36CC7F5-FF61-2548-A098-37D46F24F600}" srcOrd="0" destOrd="0" presId="urn:microsoft.com/office/officeart/2005/8/layout/orgChart1"/>
    <dgm:cxn modelId="{EB724D2A-650D-DF4A-91E9-159A875458B8}" type="presOf" srcId="{1BAD7131-65A2-1B4B-BAE0-9560D24A59C1}" destId="{9580C4B5-8007-B24A-9DC5-3D989D1D5605}" srcOrd="0" destOrd="0" presId="urn:microsoft.com/office/officeart/2005/8/layout/orgChart1"/>
    <dgm:cxn modelId="{6B780526-169B-804B-B47D-865AF2EC9682}" srcId="{A7D0CFE5-52C9-6F49-BD6F-949590FC612F}" destId="{200670B0-BC8E-A040-BFEB-D915947491F4}" srcOrd="2" destOrd="0" parTransId="{2972F656-5EEC-B642-BC4A-0323EE7C5F51}" sibTransId="{2D3834EF-7B8F-AB42-8323-AA507D7544F3}"/>
    <dgm:cxn modelId="{59DB40BA-368C-8144-AAF7-0EBB9DFD4DC7}" type="presOf" srcId="{E62B7633-0BC3-8F4E-A216-46E5B3F27A03}" destId="{7FE124B7-8BD0-FD44-B47D-7A5887749574}" srcOrd="0" destOrd="0" presId="urn:microsoft.com/office/officeart/2005/8/layout/orgChart1"/>
    <dgm:cxn modelId="{62CF8809-BBAA-3A4B-BF36-30D87C4E8EFB}" type="presOf" srcId="{B1A9D687-7907-1F4D-BC44-6E21E50F97DA}" destId="{8B890C4B-016C-0D47-BC7C-794A9EA1E712}" srcOrd="0" destOrd="0" presId="urn:microsoft.com/office/officeart/2005/8/layout/orgChart1"/>
    <dgm:cxn modelId="{EBE7FD3C-887E-D142-A1EE-EEFF0722D59F}" type="presOf" srcId="{C492701B-008F-8148-A61A-AB5666F54E59}" destId="{3A5ADE83-26FF-F44B-986B-AE2558A47466}" srcOrd="0" destOrd="0" presId="urn:microsoft.com/office/officeart/2005/8/layout/orgChart1"/>
    <dgm:cxn modelId="{FF8C9112-8B09-B240-AF03-8C241CB220E9}" type="presOf" srcId="{14C9F06B-3519-FE44-ABD6-B05BC0DADDEB}" destId="{C385EB53-92FF-C84B-BA36-09EE761BF479}" srcOrd="0" destOrd="0" presId="urn:microsoft.com/office/officeart/2005/8/layout/orgChart1"/>
    <dgm:cxn modelId="{C3888239-12CC-5E4E-AF88-C93B9BC5FA98}" type="presOf" srcId="{479518B7-1075-4140-905B-2D46E15D388B}" destId="{6AC71B0A-82CD-FF4D-AD5A-F7332571AC6E}" srcOrd="0" destOrd="0" presId="urn:microsoft.com/office/officeart/2005/8/layout/orgChart1"/>
    <dgm:cxn modelId="{409D688A-2621-D64C-9525-09FFA8DC6B27}" type="presOf" srcId="{F5B9209A-07CC-FF41-8DBB-D9FF3A906913}" destId="{E0DDF44E-E9F0-F14D-83D3-438E7B32A193}" srcOrd="0" destOrd="0" presId="urn:microsoft.com/office/officeart/2005/8/layout/orgChart1"/>
    <dgm:cxn modelId="{9B23BD4C-2078-E649-87AE-4A72C0EF4C4E}" type="presOf" srcId="{B1C9C528-6594-384F-AF41-B4BE8F00380B}" destId="{67D2CB21-6C8C-DA41-9C62-4470328FA30B}" srcOrd="1" destOrd="0" presId="urn:microsoft.com/office/officeart/2005/8/layout/orgChart1"/>
    <dgm:cxn modelId="{AB20346E-0722-1343-87BB-7535F496CECD}" type="presOf" srcId="{7D928286-F3EC-D943-88C5-E73C5BFCD2D7}" destId="{E33DD4E6-D7BD-8D4D-BBDE-DF3908AD1873}" srcOrd="1" destOrd="0" presId="urn:microsoft.com/office/officeart/2005/8/layout/orgChart1"/>
    <dgm:cxn modelId="{ACBDEAA3-F0FC-2649-9D8A-19FB995D5CA4}" srcId="{E62B7633-0BC3-8F4E-A216-46E5B3F27A03}" destId="{E5CB1884-D3E6-5340-A83B-ABD20C999B4B}" srcOrd="0" destOrd="0" parTransId="{A2E54A6B-3110-1A47-8832-29619F8E14AC}" sibTransId="{8CCB6CC5-74C4-A44A-BF2A-73FB494B6670}"/>
    <dgm:cxn modelId="{859AD668-AE7A-CA46-B1DB-56AFA792B460}" type="presOf" srcId="{9380B01A-D3D6-944F-951B-4AB7EFA2EEE0}" destId="{A545C5F8-28CE-0D4F-84F7-5D0425B00FF4}" srcOrd="1" destOrd="0" presId="urn:microsoft.com/office/officeart/2005/8/layout/orgChart1"/>
    <dgm:cxn modelId="{A013B9CA-887C-E840-8A16-67FCE1379BEA}" srcId="{A7D0CFE5-52C9-6F49-BD6F-949590FC612F}" destId="{BFE14F4D-F1CA-C24E-90CB-18A5AF779C8D}" srcOrd="0" destOrd="0" parTransId="{7002DD56-0580-4648-941E-7C1A85D9654B}" sibTransId="{C31800F2-E079-BA47-B94D-2E0D2DB215E5}"/>
    <dgm:cxn modelId="{B822265E-F1D3-BA47-B709-CCCD385AEA12}" type="presOf" srcId="{3D146A82-0282-2B43-9306-0C2B8710A019}" destId="{4126713B-7C88-4A4F-86E9-4BCF8BCA99A5}" srcOrd="0" destOrd="0" presId="urn:microsoft.com/office/officeart/2005/8/layout/orgChart1"/>
    <dgm:cxn modelId="{0F5177D7-C167-A448-8001-82B3DA17076C}" type="presOf" srcId="{E62B7633-0BC3-8F4E-A216-46E5B3F27A03}" destId="{AB258225-856C-584E-BC4A-D7FEBEA21961}" srcOrd="1" destOrd="0" presId="urn:microsoft.com/office/officeart/2005/8/layout/orgChart1"/>
    <dgm:cxn modelId="{042BF823-405B-EE4F-9533-C8427342A113}" type="presOf" srcId="{9380B01A-D3D6-944F-951B-4AB7EFA2EEE0}" destId="{2B649BFC-1114-F641-8CBD-B4CBF086C1F3}" srcOrd="0" destOrd="0" presId="urn:microsoft.com/office/officeart/2005/8/layout/orgChart1"/>
    <dgm:cxn modelId="{D083AD12-7EE1-F04B-AEE7-751F6196A7DC}" type="presOf" srcId="{BC2BF88E-FFF2-244A-A47B-E8476970D9DF}" destId="{9A05AC44-E561-C540-98D7-F0A828FC9203}" srcOrd="1" destOrd="0" presId="urn:microsoft.com/office/officeart/2005/8/layout/orgChart1"/>
    <dgm:cxn modelId="{085C0C30-841A-1546-A087-4582D218053B}" type="presOf" srcId="{BFE14F4D-F1CA-C24E-90CB-18A5AF779C8D}" destId="{58D23583-966C-7542-AFB9-0478B13F3744}" srcOrd="1" destOrd="0" presId="urn:microsoft.com/office/officeart/2005/8/layout/orgChart1"/>
    <dgm:cxn modelId="{D1219595-2292-284F-BF8A-896D621CE466}" type="presOf" srcId="{16CD49D8-D74A-F341-A536-3E4B00A5CB18}" destId="{BE88BC0E-68F1-6E42-B012-9B94961EF880}" srcOrd="0" destOrd="0" presId="urn:microsoft.com/office/officeart/2005/8/layout/orgChart1"/>
    <dgm:cxn modelId="{A1606940-0119-934F-973D-CB2F4E0619E2}" type="presOf" srcId="{11AA2B39-B2B1-904B-AB56-5A12EDACB412}" destId="{353A85B4-1E25-0642-A618-A4478A1BE0E1}" srcOrd="0" destOrd="0" presId="urn:microsoft.com/office/officeart/2005/8/layout/orgChart1"/>
    <dgm:cxn modelId="{A2D36A2D-6D5B-104D-9679-243F1343AF26}" srcId="{11AA2B39-B2B1-904B-AB56-5A12EDACB412}" destId="{F5B9209A-07CC-FF41-8DBB-D9FF3A906913}" srcOrd="1" destOrd="0" parTransId="{D6F32498-77A6-5147-B451-9FB12CFD6240}" sibTransId="{EDC143DC-1A67-F344-AE22-EEC3C3D30F9F}"/>
    <dgm:cxn modelId="{46D0B3B8-756B-E54A-8C0E-C2ED7EF6A6A4}" type="presOf" srcId="{5AA3BCBE-C99C-0D42-B961-38CFB5574793}" destId="{EBDE6101-A109-3B4F-8EC9-94983832E30E}" srcOrd="0" destOrd="0" presId="urn:microsoft.com/office/officeart/2005/8/layout/orgChart1"/>
    <dgm:cxn modelId="{2385FD4C-8EA8-EB4E-BDD4-9336DD08BCE5}" type="presOf" srcId="{8591F24C-E9B8-844A-A1B7-9275DE35FC98}" destId="{0CC4E3A0-8D73-294B-AADB-F7B841942AF4}" srcOrd="1" destOrd="0" presId="urn:microsoft.com/office/officeart/2005/8/layout/orgChart1"/>
    <dgm:cxn modelId="{B67E042E-9FCE-7C4F-BCB5-93CEB1EADFB2}" type="presOf" srcId="{991DBC5F-9661-9444-ADF5-7B3C95D4426F}" destId="{0BD005BE-B631-B24B-B25E-6FB8C1650622}" srcOrd="0" destOrd="0" presId="urn:microsoft.com/office/officeart/2005/8/layout/orgChart1"/>
    <dgm:cxn modelId="{B821C562-3E81-1844-8F51-13692DE89984}" type="presOf" srcId="{8591F24C-E9B8-844A-A1B7-9275DE35FC98}" destId="{291B9D99-1CA0-9240-93C0-2DFAC6807F4A}" srcOrd="0" destOrd="0" presId="urn:microsoft.com/office/officeart/2005/8/layout/orgChart1"/>
    <dgm:cxn modelId="{5C9CA8FE-7C38-6549-847D-9489E7FF36CE}" type="presParOf" srcId="{8B890C4B-016C-0D47-BC7C-794A9EA1E712}" destId="{F309EE77-2FD8-8745-8959-D92E87F60798}" srcOrd="0" destOrd="0" presId="urn:microsoft.com/office/officeart/2005/8/layout/orgChart1"/>
    <dgm:cxn modelId="{B6C11E22-EB8B-3940-AE78-FBEC975F42D7}" type="presParOf" srcId="{F309EE77-2FD8-8745-8959-D92E87F60798}" destId="{E74CEE2D-F387-A648-A54D-60E0A44E1124}" srcOrd="0" destOrd="0" presId="urn:microsoft.com/office/officeart/2005/8/layout/orgChart1"/>
    <dgm:cxn modelId="{52C21187-CEF4-9A4D-8555-0E74770E5ACC}" type="presParOf" srcId="{E74CEE2D-F387-A648-A54D-60E0A44E1124}" destId="{291B9D99-1CA0-9240-93C0-2DFAC6807F4A}" srcOrd="0" destOrd="0" presId="urn:microsoft.com/office/officeart/2005/8/layout/orgChart1"/>
    <dgm:cxn modelId="{540B2737-9B04-204D-8739-6ECC73D0AE5A}" type="presParOf" srcId="{E74CEE2D-F387-A648-A54D-60E0A44E1124}" destId="{0CC4E3A0-8D73-294B-AADB-F7B841942AF4}" srcOrd="1" destOrd="0" presId="urn:microsoft.com/office/officeart/2005/8/layout/orgChart1"/>
    <dgm:cxn modelId="{17A8CBC5-4815-1648-8651-14D23EC9BFB8}" type="presParOf" srcId="{F309EE77-2FD8-8745-8959-D92E87F60798}" destId="{14F23293-2071-9B44-8F9C-33AED627E569}" srcOrd="1" destOrd="0" presId="urn:microsoft.com/office/officeart/2005/8/layout/orgChart1"/>
    <dgm:cxn modelId="{3FC36C33-64C1-C340-80A3-57408D884912}" type="presParOf" srcId="{14F23293-2071-9B44-8F9C-33AED627E569}" destId="{47412666-A16B-2D4E-BE4C-DC8D5FCAA1C1}" srcOrd="0" destOrd="0" presId="urn:microsoft.com/office/officeart/2005/8/layout/orgChart1"/>
    <dgm:cxn modelId="{F033EB08-D629-D84A-98D6-D6B177016A36}" type="presParOf" srcId="{14F23293-2071-9B44-8F9C-33AED627E569}" destId="{16D0AAD4-47EC-A24F-9056-CA9D7E97CE1B}" srcOrd="1" destOrd="0" presId="urn:microsoft.com/office/officeart/2005/8/layout/orgChart1"/>
    <dgm:cxn modelId="{2345D746-579E-CD4C-9137-CE13F277FBEB}" type="presParOf" srcId="{16D0AAD4-47EC-A24F-9056-CA9D7E97CE1B}" destId="{936A0E54-1B21-0149-BDAB-0255D852B28E}" srcOrd="0" destOrd="0" presId="urn:microsoft.com/office/officeart/2005/8/layout/orgChart1"/>
    <dgm:cxn modelId="{35F78C9F-CD06-E443-B9B5-917854356381}" type="presParOf" srcId="{936A0E54-1B21-0149-BDAB-0255D852B28E}" destId="{FD186F61-9421-6B47-AB7C-C6076424C01D}" srcOrd="0" destOrd="0" presId="urn:microsoft.com/office/officeart/2005/8/layout/orgChart1"/>
    <dgm:cxn modelId="{6EAD6493-69D3-284C-BA36-EED02AAAE8CA}" type="presParOf" srcId="{936A0E54-1B21-0149-BDAB-0255D852B28E}" destId="{76C6E033-B447-7542-9C31-7BD2A0366BF5}" srcOrd="1" destOrd="0" presId="urn:microsoft.com/office/officeart/2005/8/layout/orgChart1"/>
    <dgm:cxn modelId="{0A1F0025-7083-C646-A464-1E5D704C540E}" type="presParOf" srcId="{16D0AAD4-47EC-A24F-9056-CA9D7E97CE1B}" destId="{C8A25B89-8904-1941-89DB-0B4556BF603A}" srcOrd="1" destOrd="0" presId="urn:microsoft.com/office/officeart/2005/8/layout/orgChart1"/>
    <dgm:cxn modelId="{96BB2189-B43A-7A48-A54D-34C31CF503F2}" type="presParOf" srcId="{C8A25B89-8904-1941-89DB-0B4556BF603A}" destId="{EBDE6101-A109-3B4F-8EC9-94983832E30E}" srcOrd="0" destOrd="0" presId="urn:microsoft.com/office/officeart/2005/8/layout/orgChart1"/>
    <dgm:cxn modelId="{E54DFCB9-8A6B-AE4A-99B9-EE234086894D}" type="presParOf" srcId="{C8A25B89-8904-1941-89DB-0B4556BF603A}" destId="{0B47D4A2-9B5D-404E-9C02-507DF3C58672}" srcOrd="1" destOrd="0" presId="urn:microsoft.com/office/officeart/2005/8/layout/orgChart1"/>
    <dgm:cxn modelId="{90FDDAF3-053D-0141-90E8-C5470BE81F93}" type="presParOf" srcId="{0B47D4A2-9B5D-404E-9C02-507DF3C58672}" destId="{7836B3EF-D41A-EE44-842A-BEDDE7EADF9A}" srcOrd="0" destOrd="0" presId="urn:microsoft.com/office/officeart/2005/8/layout/orgChart1"/>
    <dgm:cxn modelId="{7F2E1CB0-17E6-6540-83C2-7DAD6704250D}" type="presParOf" srcId="{7836B3EF-D41A-EE44-842A-BEDDE7EADF9A}" destId="{46F98BC5-075A-4C4C-9BA3-79C4D9896EDE}" srcOrd="0" destOrd="0" presId="urn:microsoft.com/office/officeart/2005/8/layout/orgChart1"/>
    <dgm:cxn modelId="{2F3576B3-52C8-6C45-8F0D-6DDD9968716B}" type="presParOf" srcId="{7836B3EF-D41A-EE44-842A-BEDDE7EADF9A}" destId="{626D0113-6F3A-6641-9013-6106E35E1FCB}" srcOrd="1" destOrd="0" presId="urn:microsoft.com/office/officeart/2005/8/layout/orgChart1"/>
    <dgm:cxn modelId="{8BCBE164-95C3-ED47-81DB-207903C8D13B}" type="presParOf" srcId="{0B47D4A2-9B5D-404E-9C02-507DF3C58672}" destId="{18C26F53-F52E-FF46-BBE7-46CC1B1748BD}" srcOrd="1" destOrd="0" presId="urn:microsoft.com/office/officeart/2005/8/layout/orgChart1"/>
    <dgm:cxn modelId="{3EB2FA31-D7CB-224A-866B-270AC88D49C2}" type="presParOf" srcId="{18C26F53-F52E-FF46-BBE7-46CC1B1748BD}" destId="{9580C4B5-8007-B24A-9DC5-3D989D1D5605}" srcOrd="0" destOrd="0" presId="urn:microsoft.com/office/officeart/2005/8/layout/orgChart1"/>
    <dgm:cxn modelId="{4DC9EE8E-997F-054A-8E65-BB8FC0781093}" type="presParOf" srcId="{18C26F53-F52E-FF46-BBE7-46CC1B1748BD}" destId="{E086F1BF-5033-2141-91B1-005E3A55DA7B}" srcOrd="1" destOrd="0" presId="urn:microsoft.com/office/officeart/2005/8/layout/orgChart1"/>
    <dgm:cxn modelId="{183B204D-2538-5640-83D4-0BA6E9AE67F5}" type="presParOf" srcId="{E086F1BF-5033-2141-91B1-005E3A55DA7B}" destId="{6CF9A229-9127-D848-B1D9-6EBF35AF3160}" srcOrd="0" destOrd="0" presId="urn:microsoft.com/office/officeart/2005/8/layout/orgChart1"/>
    <dgm:cxn modelId="{701D8171-B72B-0349-AE9D-B185CB9081E6}" type="presParOf" srcId="{6CF9A229-9127-D848-B1D9-6EBF35AF3160}" destId="{5D463206-A0A1-EF4C-B4CD-6C21E6D9966E}" srcOrd="0" destOrd="0" presId="urn:microsoft.com/office/officeart/2005/8/layout/orgChart1"/>
    <dgm:cxn modelId="{C9F51BE2-7D0C-C74C-BAD3-E0AB07FCF917}" type="presParOf" srcId="{6CF9A229-9127-D848-B1D9-6EBF35AF3160}" destId="{7687996A-5C20-DB46-A716-D255386BA670}" srcOrd="1" destOrd="0" presId="urn:microsoft.com/office/officeart/2005/8/layout/orgChart1"/>
    <dgm:cxn modelId="{4D07E270-0259-8C4F-9611-17A4DF0D22BF}" type="presParOf" srcId="{E086F1BF-5033-2141-91B1-005E3A55DA7B}" destId="{558448CC-61BB-974A-AF8D-4BE281768BF6}" srcOrd="1" destOrd="0" presId="urn:microsoft.com/office/officeart/2005/8/layout/orgChart1"/>
    <dgm:cxn modelId="{7FD10E45-BD6F-1E4C-A5E3-9848DFA3B338}" type="presParOf" srcId="{E086F1BF-5033-2141-91B1-005E3A55DA7B}" destId="{83FF28C3-1F57-D246-BEDD-C1BC5E459C7C}" srcOrd="2" destOrd="0" presId="urn:microsoft.com/office/officeart/2005/8/layout/orgChart1"/>
    <dgm:cxn modelId="{36645354-3006-734F-A729-D42D0F36BC57}" type="presParOf" srcId="{18C26F53-F52E-FF46-BBE7-46CC1B1748BD}" destId="{6AC71B0A-82CD-FF4D-AD5A-F7332571AC6E}" srcOrd="2" destOrd="0" presId="urn:microsoft.com/office/officeart/2005/8/layout/orgChart1"/>
    <dgm:cxn modelId="{7F65FFAD-D643-8C48-A3C5-642D98F4F755}" type="presParOf" srcId="{18C26F53-F52E-FF46-BBE7-46CC1B1748BD}" destId="{4B1862BB-4570-2047-89B3-FE25372D1CE4}" srcOrd="3" destOrd="0" presId="urn:microsoft.com/office/officeart/2005/8/layout/orgChart1"/>
    <dgm:cxn modelId="{4741F01A-0DCC-8E47-AEA9-8DD9CE26CDA6}" type="presParOf" srcId="{4B1862BB-4570-2047-89B3-FE25372D1CE4}" destId="{39A84D27-8D9C-C54D-A9E0-6914EC08BE84}" srcOrd="0" destOrd="0" presId="urn:microsoft.com/office/officeart/2005/8/layout/orgChart1"/>
    <dgm:cxn modelId="{FC3D1604-F6A9-E144-82C9-A21BE275628E}" type="presParOf" srcId="{39A84D27-8D9C-C54D-A9E0-6914EC08BE84}" destId="{2B649BFC-1114-F641-8CBD-B4CBF086C1F3}" srcOrd="0" destOrd="0" presId="urn:microsoft.com/office/officeart/2005/8/layout/orgChart1"/>
    <dgm:cxn modelId="{AAC451A4-A664-FE42-9E93-14A6DCBFEE29}" type="presParOf" srcId="{39A84D27-8D9C-C54D-A9E0-6914EC08BE84}" destId="{A545C5F8-28CE-0D4F-84F7-5D0425B00FF4}" srcOrd="1" destOrd="0" presId="urn:microsoft.com/office/officeart/2005/8/layout/orgChart1"/>
    <dgm:cxn modelId="{E15691E5-FC01-A84A-A601-BECA8D667D0F}" type="presParOf" srcId="{4B1862BB-4570-2047-89B3-FE25372D1CE4}" destId="{443583C0-B25B-2343-95F2-2B8BB15C92DF}" srcOrd="1" destOrd="0" presId="urn:microsoft.com/office/officeart/2005/8/layout/orgChart1"/>
    <dgm:cxn modelId="{2CBC2CDB-A136-AA49-8D13-EE85B08129D5}" type="presParOf" srcId="{4B1862BB-4570-2047-89B3-FE25372D1CE4}" destId="{42746A61-74CE-FB41-B090-841743B31C0A}" srcOrd="2" destOrd="0" presId="urn:microsoft.com/office/officeart/2005/8/layout/orgChart1"/>
    <dgm:cxn modelId="{FE375760-4212-214A-AF91-068C864F13D4}" type="presParOf" srcId="{0B47D4A2-9B5D-404E-9C02-507DF3C58672}" destId="{2B7F84E6-A0B5-234F-997F-B6C52B504A5B}" srcOrd="2" destOrd="0" presId="urn:microsoft.com/office/officeart/2005/8/layout/orgChart1"/>
    <dgm:cxn modelId="{71714EA6-CCEF-2142-9BCB-274ED0DF1A3F}" type="presParOf" srcId="{C8A25B89-8904-1941-89DB-0B4556BF603A}" destId="{6BFE16B0-1043-A147-8526-00CBCE693686}" srcOrd="2" destOrd="0" presId="urn:microsoft.com/office/officeart/2005/8/layout/orgChart1"/>
    <dgm:cxn modelId="{831B6E57-C0E6-3043-93C7-43FE76A31C13}" type="presParOf" srcId="{C8A25B89-8904-1941-89DB-0B4556BF603A}" destId="{08512375-5BF7-7940-A350-3871A48F1EDE}" srcOrd="3" destOrd="0" presId="urn:microsoft.com/office/officeart/2005/8/layout/orgChart1"/>
    <dgm:cxn modelId="{9D9C3CFB-650F-9E46-A565-7436B9483D6A}" type="presParOf" srcId="{08512375-5BF7-7940-A350-3871A48F1EDE}" destId="{68B2015D-46E7-9540-908E-471793DA0167}" srcOrd="0" destOrd="0" presId="urn:microsoft.com/office/officeart/2005/8/layout/orgChart1"/>
    <dgm:cxn modelId="{2E709676-3B75-5A4F-BF58-F7428349C49C}" type="presParOf" srcId="{68B2015D-46E7-9540-908E-471793DA0167}" destId="{8A5E1457-0700-A746-BC8F-3F1FD0A50FC8}" srcOrd="0" destOrd="0" presId="urn:microsoft.com/office/officeart/2005/8/layout/orgChart1"/>
    <dgm:cxn modelId="{3A812A2E-55F4-3C49-B076-5B139F122624}" type="presParOf" srcId="{68B2015D-46E7-9540-908E-471793DA0167}" destId="{889B1C8E-378D-9F44-95FD-02823644DF80}" srcOrd="1" destOrd="0" presId="urn:microsoft.com/office/officeart/2005/8/layout/orgChart1"/>
    <dgm:cxn modelId="{10021BF2-92C4-2145-B97D-9ED3D259E9AA}" type="presParOf" srcId="{08512375-5BF7-7940-A350-3871A48F1EDE}" destId="{8F63E15C-15E0-424A-BE2F-217111E2969D}" srcOrd="1" destOrd="0" presId="urn:microsoft.com/office/officeart/2005/8/layout/orgChart1"/>
    <dgm:cxn modelId="{1E28251B-A004-704F-A993-21DF0B9D2212}" type="presParOf" srcId="{8F63E15C-15E0-424A-BE2F-217111E2969D}" destId="{856A1749-5741-AF40-B0E4-B39E9A7519B2}" srcOrd="0" destOrd="0" presId="urn:microsoft.com/office/officeart/2005/8/layout/orgChart1"/>
    <dgm:cxn modelId="{1120D3FB-C564-1B43-83BC-95F21B81DFEE}" type="presParOf" srcId="{8F63E15C-15E0-424A-BE2F-217111E2969D}" destId="{A8E7E053-ABC4-A842-ADA9-3B7F414B58AA}" srcOrd="1" destOrd="0" presId="urn:microsoft.com/office/officeart/2005/8/layout/orgChart1"/>
    <dgm:cxn modelId="{FD35E118-DD03-C04C-9B9D-E3176A1E6831}" type="presParOf" srcId="{A8E7E053-ABC4-A842-ADA9-3B7F414B58AA}" destId="{BE20145F-7398-D948-9B87-2279AED87ABE}" srcOrd="0" destOrd="0" presId="urn:microsoft.com/office/officeart/2005/8/layout/orgChart1"/>
    <dgm:cxn modelId="{71F5D623-AD1C-BD4F-A79C-53D20A9C48F1}" type="presParOf" srcId="{BE20145F-7398-D948-9B87-2279AED87ABE}" destId="{C6DF8DA0-CE09-1243-B05D-6EF61DAA959E}" srcOrd="0" destOrd="0" presId="urn:microsoft.com/office/officeart/2005/8/layout/orgChart1"/>
    <dgm:cxn modelId="{8C3FD58A-7144-8146-88BF-E673190949BD}" type="presParOf" srcId="{BE20145F-7398-D948-9B87-2279AED87ABE}" destId="{58D23583-966C-7542-AFB9-0478B13F3744}" srcOrd="1" destOrd="0" presId="urn:microsoft.com/office/officeart/2005/8/layout/orgChart1"/>
    <dgm:cxn modelId="{9FCDAB5E-811F-4E49-A36E-E3B77CA3719A}" type="presParOf" srcId="{A8E7E053-ABC4-A842-ADA9-3B7F414B58AA}" destId="{396133B5-D12E-F543-8339-95D0502786F2}" srcOrd="1" destOrd="0" presId="urn:microsoft.com/office/officeart/2005/8/layout/orgChart1"/>
    <dgm:cxn modelId="{BF3099E8-80E8-3540-AA46-160AA247752B}" type="presParOf" srcId="{A8E7E053-ABC4-A842-ADA9-3B7F414B58AA}" destId="{FD537974-5262-9046-9813-D6D71752F689}" srcOrd="2" destOrd="0" presId="urn:microsoft.com/office/officeart/2005/8/layout/orgChart1"/>
    <dgm:cxn modelId="{BDD6A79F-623E-784F-B088-8E7DF6D50F7D}" type="presParOf" srcId="{8F63E15C-15E0-424A-BE2F-217111E2969D}" destId="{6D6814E6-257A-6D41-A34A-DA804042034B}" srcOrd="2" destOrd="0" presId="urn:microsoft.com/office/officeart/2005/8/layout/orgChart1"/>
    <dgm:cxn modelId="{10AE9401-A348-7F45-8505-4FC8FEA7500A}" type="presParOf" srcId="{8F63E15C-15E0-424A-BE2F-217111E2969D}" destId="{096B9352-0088-7441-9742-CD0DC72FCBFD}" srcOrd="3" destOrd="0" presId="urn:microsoft.com/office/officeart/2005/8/layout/orgChart1"/>
    <dgm:cxn modelId="{1DF2961C-3C91-8741-BB14-B644A00724CF}" type="presParOf" srcId="{096B9352-0088-7441-9742-CD0DC72FCBFD}" destId="{111754A4-654A-BF4B-B6CC-BC9F8B902CD3}" srcOrd="0" destOrd="0" presId="urn:microsoft.com/office/officeart/2005/8/layout/orgChart1"/>
    <dgm:cxn modelId="{8674BD11-7288-9440-8DAF-517772FD0FB5}" type="presParOf" srcId="{111754A4-654A-BF4B-B6CC-BC9F8B902CD3}" destId="{3640780F-AFEE-6347-AE32-E0D28B1F43E7}" srcOrd="0" destOrd="0" presId="urn:microsoft.com/office/officeart/2005/8/layout/orgChart1"/>
    <dgm:cxn modelId="{8757EE3F-3B65-324D-A4F5-FA77F691D08F}" type="presParOf" srcId="{111754A4-654A-BF4B-B6CC-BC9F8B902CD3}" destId="{B2CE9D21-7115-3C49-8281-7FA7C224F7C6}" srcOrd="1" destOrd="0" presId="urn:microsoft.com/office/officeart/2005/8/layout/orgChart1"/>
    <dgm:cxn modelId="{276902E1-028E-CB48-B912-D429D481077B}" type="presParOf" srcId="{096B9352-0088-7441-9742-CD0DC72FCBFD}" destId="{1DD75718-CACE-2B4E-9A4D-8E22CB824235}" srcOrd="1" destOrd="0" presId="urn:microsoft.com/office/officeart/2005/8/layout/orgChart1"/>
    <dgm:cxn modelId="{32256917-123A-C94C-875C-B485D7075238}" type="presParOf" srcId="{096B9352-0088-7441-9742-CD0DC72FCBFD}" destId="{A136E85B-0180-884E-BD8D-9308483FFC2A}" srcOrd="2" destOrd="0" presId="urn:microsoft.com/office/officeart/2005/8/layout/orgChart1"/>
    <dgm:cxn modelId="{9D0E49DE-B56B-8645-B884-E2A373CE613C}" type="presParOf" srcId="{8F63E15C-15E0-424A-BE2F-217111E2969D}" destId="{76D2F68E-7C7D-C240-A91F-D4EA1DE2BA38}" srcOrd="4" destOrd="0" presId="urn:microsoft.com/office/officeart/2005/8/layout/orgChart1"/>
    <dgm:cxn modelId="{126F32D1-9276-EE40-8593-40ABC92296DF}" type="presParOf" srcId="{8F63E15C-15E0-424A-BE2F-217111E2969D}" destId="{FB48EBBA-EF31-8A45-9F04-DC4213AFD576}" srcOrd="5" destOrd="0" presId="urn:microsoft.com/office/officeart/2005/8/layout/orgChart1"/>
    <dgm:cxn modelId="{6A091C53-ABB0-7F4E-BF21-D6DA55E894CF}" type="presParOf" srcId="{FB48EBBA-EF31-8A45-9F04-DC4213AFD576}" destId="{1A3C910B-454C-FF47-AA35-1BB83E9982BB}" srcOrd="0" destOrd="0" presId="urn:microsoft.com/office/officeart/2005/8/layout/orgChart1"/>
    <dgm:cxn modelId="{B38E38B8-8A58-AF43-B0BE-846F7733FEE8}" type="presParOf" srcId="{1A3C910B-454C-FF47-AA35-1BB83E9982BB}" destId="{AE025308-1578-F24F-8916-632535D513DA}" srcOrd="0" destOrd="0" presId="urn:microsoft.com/office/officeart/2005/8/layout/orgChart1"/>
    <dgm:cxn modelId="{5B34B44C-EE4B-114D-92C9-A03F213815E0}" type="presParOf" srcId="{1A3C910B-454C-FF47-AA35-1BB83E9982BB}" destId="{9777D88C-625E-6640-B451-0BC00E259949}" srcOrd="1" destOrd="0" presId="urn:microsoft.com/office/officeart/2005/8/layout/orgChart1"/>
    <dgm:cxn modelId="{83483E70-3B99-A542-A7BD-4C60CCA39C81}" type="presParOf" srcId="{FB48EBBA-EF31-8A45-9F04-DC4213AFD576}" destId="{178DF0A4-0422-6C46-9FF1-FBC804260261}" srcOrd="1" destOrd="0" presId="urn:microsoft.com/office/officeart/2005/8/layout/orgChart1"/>
    <dgm:cxn modelId="{BE62C16E-A59A-2D45-9363-12CC811549A2}" type="presParOf" srcId="{FB48EBBA-EF31-8A45-9F04-DC4213AFD576}" destId="{9E1C2B55-7BFC-B34B-A72B-80D17A439D77}" srcOrd="2" destOrd="0" presId="urn:microsoft.com/office/officeart/2005/8/layout/orgChart1"/>
    <dgm:cxn modelId="{F49B6497-FCED-014B-8D58-5794503FD45F}" type="presParOf" srcId="{08512375-5BF7-7940-A350-3871A48F1EDE}" destId="{B6EF09AA-0469-AE45-B3EB-C98A651533D9}" srcOrd="2" destOrd="0" presId="urn:microsoft.com/office/officeart/2005/8/layout/orgChart1"/>
    <dgm:cxn modelId="{75FE52F9-BC3A-2943-B891-687E251529C7}" type="presParOf" srcId="{C8A25B89-8904-1941-89DB-0B4556BF603A}" destId="{B50E3F99-3F6F-6243-A232-7B47C78C0E3C}" srcOrd="4" destOrd="0" presId="urn:microsoft.com/office/officeart/2005/8/layout/orgChart1"/>
    <dgm:cxn modelId="{09380426-A95B-864E-8B39-BE888711C562}" type="presParOf" srcId="{C8A25B89-8904-1941-89DB-0B4556BF603A}" destId="{7029411B-C55B-2045-A232-FB4A901BD124}" srcOrd="5" destOrd="0" presId="urn:microsoft.com/office/officeart/2005/8/layout/orgChart1"/>
    <dgm:cxn modelId="{F76A8840-EF7E-4948-BA33-1CA5EBAF855B}" type="presParOf" srcId="{7029411B-C55B-2045-A232-FB4A901BD124}" destId="{03F36937-AE01-9046-ABA5-D0484466813B}" srcOrd="0" destOrd="0" presId="urn:microsoft.com/office/officeart/2005/8/layout/orgChart1"/>
    <dgm:cxn modelId="{87268248-5ECB-A24D-A7C4-4578E9BEA6CE}" type="presParOf" srcId="{03F36937-AE01-9046-ABA5-D0484466813B}" destId="{353A85B4-1E25-0642-A618-A4478A1BE0E1}" srcOrd="0" destOrd="0" presId="urn:microsoft.com/office/officeart/2005/8/layout/orgChart1"/>
    <dgm:cxn modelId="{C63D71A3-B5F7-C044-BB0F-ADE05074648A}" type="presParOf" srcId="{03F36937-AE01-9046-ABA5-D0484466813B}" destId="{0A763613-4596-DD40-93E5-53C8974F206B}" srcOrd="1" destOrd="0" presId="urn:microsoft.com/office/officeart/2005/8/layout/orgChart1"/>
    <dgm:cxn modelId="{6DDF65D3-2CA2-2647-B83F-88575E2C58D0}" type="presParOf" srcId="{7029411B-C55B-2045-A232-FB4A901BD124}" destId="{AC526281-32EA-6A40-BEAB-87BB2A328CFE}" srcOrd="1" destOrd="0" presId="urn:microsoft.com/office/officeart/2005/8/layout/orgChart1"/>
    <dgm:cxn modelId="{D132FDB0-BE57-5346-8469-592BBAF6C831}" type="presParOf" srcId="{AC526281-32EA-6A40-BEAB-87BB2A328CFE}" destId="{03575398-9833-7A4F-ACDE-CDFB4A2CAE50}" srcOrd="0" destOrd="0" presId="urn:microsoft.com/office/officeart/2005/8/layout/orgChart1"/>
    <dgm:cxn modelId="{BBF03355-C606-E743-A642-B67E9F19B56E}" type="presParOf" srcId="{AC526281-32EA-6A40-BEAB-87BB2A328CFE}" destId="{DC301342-4780-564F-9042-C6662B176373}" srcOrd="1" destOrd="0" presId="urn:microsoft.com/office/officeart/2005/8/layout/orgChart1"/>
    <dgm:cxn modelId="{92A94140-4452-674C-AA01-87B1AD2B5A70}" type="presParOf" srcId="{DC301342-4780-564F-9042-C6662B176373}" destId="{28A9D955-FF39-F946-83B5-457911180C20}" srcOrd="0" destOrd="0" presId="urn:microsoft.com/office/officeart/2005/8/layout/orgChart1"/>
    <dgm:cxn modelId="{B457F26C-1165-3B4F-8417-825ED3666FF9}" type="presParOf" srcId="{28A9D955-FF39-F946-83B5-457911180C20}" destId="{B36CC7F5-FF61-2548-A098-37D46F24F600}" srcOrd="0" destOrd="0" presId="urn:microsoft.com/office/officeart/2005/8/layout/orgChart1"/>
    <dgm:cxn modelId="{A4E0FC32-54DC-874F-A4C0-0A3CA919E629}" type="presParOf" srcId="{28A9D955-FF39-F946-83B5-457911180C20}" destId="{E33DD4E6-D7BD-8D4D-BBDE-DF3908AD1873}" srcOrd="1" destOrd="0" presId="urn:microsoft.com/office/officeart/2005/8/layout/orgChart1"/>
    <dgm:cxn modelId="{F9DCED5E-C4FE-3448-886A-0BF0F7AA5DCE}" type="presParOf" srcId="{DC301342-4780-564F-9042-C6662B176373}" destId="{630DED3C-18AB-2449-A9F1-7D9EEF20C64A}" srcOrd="1" destOrd="0" presId="urn:microsoft.com/office/officeart/2005/8/layout/orgChart1"/>
    <dgm:cxn modelId="{12433125-D0C3-9E4E-8632-CAC07176151A}" type="presParOf" srcId="{DC301342-4780-564F-9042-C6662B176373}" destId="{D2EBE3DB-6616-054F-82C8-55502CAEA83A}" srcOrd="2" destOrd="0" presId="urn:microsoft.com/office/officeart/2005/8/layout/orgChart1"/>
    <dgm:cxn modelId="{083ECC28-DA5D-AF47-A72A-82FF66697AD5}" type="presParOf" srcId="{AC526281-32EA-6A40-BEAB-87BB2A328CFE}" destId="{9020803A-9CDE-6A4C-A447-806AB5666D4E}" srcOrd="2" destOrd="0" presId="urn:microsoft.com/office/officeart/2005/8/layout/orgChart1"/>
    <dgm:cxn modelId="{4FE16A79-0302-BA4F-9281-EDBCED2B1C2B}" type="presParOf" srcId="{AC526281-32EA-6A40-BEAB-87BB2A328CFE}" destId="{8F415DEB-3CEA-0642-8211-BF306952F066}" srcOrd="3" destOrd="0" presId="urn:microsoft.com/office/officeart/2005/8/layout/orgChart1"/>
    <dgm:cxn modelId="{8B20FA2F-0454-224F-85B9-6DEFD6E64294}" type="presParOf" srcId="{8F415DEB-3CEA-0642-8211-BF306952F066}" destId="{322797B4-1CDC-5843-98C2-A6A9719AA0A3}" srcOrd="0" destOrd="0" presId="urn:microsoft.com/office/officeart/2005/8/layout/orgChart1"/>
    <dgm:cxn modelId="{4A68AC7C-DBB8-BF41-9C65-7BBBF60F737F}" type="presParOf" srcId="{322797B4-1CDC-5843-98C2-A6A9719AA0A3}" destId="{E0DDF44E-E9F0-F14D-83D3-438E7B32A193}" srcOrd="0" destOrd="0" presId="urn:microsoft.com/office/officeart/2005/8/layout/orgChart1"/>
    <dgm:cxn modelId="{D9942F60-B7EE-0445-8787-FF2509D19A03}" type="presParOf" srcId="{322797B4-1CDC-5843-98C2-A6A9719AA0A3}" destId="{0C9F980E-F357-7340-AA82-714ABFAA30E6}" srcOrd="1" destOrd="0" presId="urn:microsoft.com/office/officeart/2005/8/layout/orgChart1"/>
    <dgm:cxn modelId="{35FF26B5-FD5D-814F-93E5-783B9AE3170F}" type="presParOf" srcId="{8F415DEB-3CEA-0642-8211-BF306952F066}" destId="{589DCEF3-2EAD-C148-ADC2-7D2BFD56D26D}" srcOrd="1" destOrd="0" presId="urn:microsoft.com/office/officeart/2005/8/layout/orgChart1"/>
    <dgm:cxn modelId="{0C638466-DE88-2241-90A8-BFD696D637A6}" type="presParOf" srcId="{8F415DEB-3CEA-0642-8211-BF306952F066}" destId="{A80FDC99-288A-1445-AC01-7C77B9695F8E}" srcOrd="2" destOrd="0" presId="urn:microsoft.com/office/officeart/2005/8/layout/orgChart1"/>
    <dgm:cxn modelId="{72AC38BB-1BC7-C641-BDEB-695F8E2E63C4}" type="presParOf" srcId="{7029411B-C55B-2045-A232-FB4A901BD124}" destId="{E17F957A-0F64-D243-BB2C-0E2CD482582F}" srcOrd="2" destOrd="0" presId="urn:microsoft.com/office/officeart/2005/8/layout/orgChart1"/>
    <dgm:cxn modelId="{E16D33A6-2BFF-104D-A323-3FD546E01BA6}" type="presParOf" srcId="{16D0AAD4-47EC-A24F-9056-CA9D7E97CE1B}" destId="{6EF5AEE1-0B2C-A045-86B2-8D14A4CAA21A}" srcOrd="2" destOrd="0" presId="urn:microsoft.com/office/officeart/2005/8/layout/orgChart1"/>
    <dgm:cxn modelId="{C604911E-44C9-D145-83CF-7523A3C2D52C}" type="presParOf" srcId="{14F23293-2071-9B44-8F9C-33AED627E569}" destId="{C77AEB89-D0DB-584F-8ACF-4B260851D31C}" srcOrd="2" destOrd="0" presId="urn:microsoft.com/office/officeart/2005/8/layout/orgChart1"/>
    <dgm:cxn modelId="{0825F796-B9BD-0145-9975-D8B8B2CEDE9D}" type="presParOf" srcId="{14F23293-2071-9B44-8F9C-33AED627E569}" destId="{97259F50-A9B4-AE4B-A323-28D61297CB99}" srcOrd="3" destOrd="0" presId="urn:microsoft.com/office/officeart/2005/8/layout/orgChart1"/>
    <dgm:cxn modelId="{9A234E79-7B5C-004D-A13F-6214FD7CF4FD}" type="presParOf" srcId="{97259F50-A9B4-AE4B-A323-28D61297CB99}" destId="{D37F497F-FAF4-D841-A247-F3A8FCAB2C99}" srcOrd="0" destOrd="0" presId="urn:microsoft.com/office/officeart/2005/8/layout/orgChart1"/>
    <dgm:cxn modelId="{83DBED09-7A43-9B4C-A210-CDEF5F01F973}" type="presParOf" srcId="{D37F497F-FAF4-D841-A247-F3A8FCAB2C99}" destId="{3A5ADE83-26FF-F44B-986B-AE2558A47466}" srcOrd="0" destOrd="0" presId="urn:microsoft.com/office/officeart/2005/8/layout/orgChart1"/>
    <dgm:cxn modelId="{1E639885-2F8D-3C47-8920-AB6A504A1A53}" type="presParOf" srcId="{D37F497F-FAF4-D841-A247-F3A8FCAB2C99}" destId="{07423386-3969-594F-B4E4-AC0CAE1AE7E5}" srcOrd="1" destOrd="0" presId="urn:microsoft.com/office/officeart/2005/8/layout/orgChart1"/>
    <dgm:cxn modelId="{65B53703-7AC4-9247-856F-866F58297118}" type="presParOf" srcId="{97259F50-A9B4-AE4B-A323-28D61297CB99}" destId="{61A06B12-FCFA-2B4B-856A-B44704CE95E2}" srcOrd="1" destOrd="0" presId="urn:microsoft.com/office/officeart/2005/8/layout/orgChart1"/>
    <dgm:cxn modelId="{3B523D91-07E5-724F-ABE3-02102AD2D7F8}" type="presParOf" srcId="{61A06B12-FCFA-2B4B-856A-B44704CE95E2}" destId="{C385EB53-92FF-C84B-BA36-09EE761BF479}" srcOrd="0" destOrd="0" presId="urn:microsoft.com/office/officeart/2005/8/layout/orgChart1"/>
    <dgm:cxn modelId="{A28CD099-A5FF-4B44-B133-C87FC1099DAE}" type="presParOf" srcId="{61A06B12-FCFA-2B4B-856A-B44704CE95E2}" destId="{3F0A2D71-41A4-AA47-9274-64A73FA8719A}" srcOrd="1" destOrd="0" presId="urn:microsoft.com/office/officeart/2005/8/layout/orgChart1"/>
    <dgm:cxn modelId="{B32558B8-A6A5-B04E-AA64-E212A6DC2BA6}" type="presParOf" srcId="{3F0A2D71-41A4-AA47-9274-64A73FA8719A}" destId="{2802591A-C004-1143-A440-0ECBEB009A00}" srcOrd="0" destOrd="0" presId="urn:microsoft.com/office/officeart/2005/8/layout/orgChart1"/>
    <dgm:cxn modelId="{F384975F-8583-324C-8822-57A7B8B8986C}" type="presParOf" srcId="{2802591A-C004-1143-A440-0ECBEB009A00}" destId="{0BD005BE-B631-B24B-B25E-6FB8C1650622}" srcOrd="0" destOrd="0" presId="urn:microsoft.com/office/officeart/2005/8/layout/orgChart1"/>
    <dgm:cxn modelId="{391A5AC0-6131-3A4E-98DE-8F75E2011990}" type="presParOf" srcId="{2802591A-C004-1143-A440-0ECBEB009A00}" destId="{F0C9A218-4429-BF48-8842-1C2A856514B2}" srcOrd="1" destOrd="0" presId="urn:microsoft.com/office/officeart/2005/8/layout/orgChart1"/>
    <dgm:cxn modelId="{06C089FF-0CB0-ED48-B04B-7D080DD98EA6}" type="presParOf" srcId="{3F0A2D71-41A4-AA47-9274-64A73FA8719A}" destId="{D8E4AA2D-5583-1343-B8AD-5687D563746E}" srcOrd="1" destOrd="0" presId="urn:microsoft.com/office/officeart/2005/8/layout/orgChart1"/>
    <dgm:cxn modelId="{6EF04C30-372F-3B4E-9311-2C9B4B31374A}" type="presParOf" srcId="{D8E4AA2D-5583-1343-B8AD-5687D563746E}" destId="{223341CE-128E-D94A-A6AA-D2B941E7BE48}" srcOrd="0" destOrd="0" presId="urn:microsoft.com/office/officeart/2005/8/layout/orgChart1"/>
    <dgm:cxn modelId="{EF18049D-60A0-AA49-A803-55472FF935D6}" type="presParOf" srcId="{D8E4AA2D-5583-1343-B8AD-5687D563746E}" destId="{CE4770FF-2611-6B41-AA10-D990A1903CA9}" srcOrd="1" destOrd="0" presId="urn:microsoft.com/office/officeart/2005/8/layout/orgChart1"/>
    <dgm:cxn modelId="{F8A9D2D6-6668-8545-A391-50CD8EF44441}" type="presParOf" srcId="{CE4770FF-2611-6B41-AA10-D990A1903CA9}" destId="{2EE5EBE0-0625-C443-BAEB-9F59A98EB98A}" srcOrd="0" destOrd="0" presId="urn:microsoft.com/office/officeart/2005/8/layout/orgChart1"/>
    <dgm:cxn modelId="{046D1DA5-9357-9547-8363-434B3D41DEAF}" type="presParOf" srcId="{2EE5EBE0-0625-C443-BAEB-9F59A98EB98A}" destId="{B3BC3AE5-F9A4-AB46-859A-466D2B799552}" srcOrd="0" destOrd="0" presId="urn:microsoft.com/office/officeart/2005/8/layout/orgChart1"/>
    <dgm:cxn modelId="{17445294-0252-1D44-8177-7C825EC6E4E6}" type="presParOf" srcId="{2EE5EBE0-0625-C443-BAEB-9F59A98EB98A}" destId="{67D2CB21-6C8C-DA41-9C62-4470328FA30B}" srcOrd="1" destOrd="0" presId="urn:microsoft.com/office/officeart/2005/8/layout/orgChart1"/>
    <dgm:cxn modelId="{2E3B4BE4-8E98-CD4E-A19A-B5B2DB5D5FCA}" type="presParOf" srcId="{CE4770FF-2611-6B41-AA10-D990A1903CA9}" destId="{FF94E7DD-833E-CB4B-B067-1E04C7139D6E}" srcOrd="1" destOrd="0" presId="urn:microsoft.com/office/officeart/2005/8/layout/orgChart1"/>
    <dgm:cxn modelId="{E51EA816-5C6A-FC47-AF5A-4E5A647CA164}" type="presParOf" srcId="{CE4770FF-2611-6B41-AA10-D990A1903CA9}" destId="{74DB30CE-072C-234A-8B21-742A745E51C1}" srcOrd="2" destOrd="0" presId="urn:microsoft.com/office/officeart/2005/8/layout/orgChart1"/>
    <dgm:cxn modelId="{799E5B8A-E2EC-B94A-96C8-7854445C5A0E}" type="presParOf" srcId="{D8E4AA2D-5583-1343-B8AD-5687D563746E}" destId="{BE88BC0E-68F1-6E42-B012-9B94961EF880}" srcOrd="2" destOrd="0" presId="urn:microsoft.com/office/officeart/2005/8/layout/orgChart1"/>
    <dgm:cxn modelId="{229A67D2-0293-654D-8C88-DF08C77EB087}" type="presParOf" srcId="{D8E4AA2D-5583-1343-B8AD-5687D563746E}" destId="{65CDEFEB-D6CD-C84E-AAEA-69A8FE57BACD}" srcOrd="3" destOrd="0" presId="urn:microsoft.com/office/officeart/2005/8/layout/orgChart1"/>
    <dgm:cxn modelId="{EE2492D9-351E-904B-B17C-493EDABA2A04}" type="presParOf" srcId="{65CDEFEB-D6CD-C84E-AAEA-69A8FE57BACD}" destId="{8C51989A-91EC-3B44-AE47-087C102BCECF}" srcOrd="0" destOrd="0" presId="urn:microsoft.com/office/officeart/2005/8/layout/orgChart1"/>
    <dgm:cxn modelId="{222660D7-FF54-2545-9DD9-7383A7C88C05}" type="presParOf" srcId="{8C51989A-91EC-3B44-AE47-087C102BCECF}" destId="{D801E259-17D3-2843-82BD-E387577DB6B4}" srcOrd="0" destOrd="0" presId="urn:microsoft.com/office/officeart/2005/8/layout/orgChart1"/>
    <dgm:cxn modelId="{0F04AD24-B4A4-0C4F-9A10-A44EFF71E738}" type="presParOf" srcId="{8C51989A-91EC-3B44-AE47-087C102BCECF}" destId="{9A05AC44-E561-C540-98D7-F0A828FC9203}" srcOrd="1" destOrd="0" presId="urn:microsoft.com/office/officeart/2005/8/layout/orgChart1"/>
    <dgm:cxn modelId="{AA68F41A-B9C8-A049-A036-445DD82FBFF5}" type="presParOf" srcId="{65CDEFEB-D6CD-C84E-AAEA-69A8FE57BACD}" destId="{4E3625A4-C72B-6E44-8D12-B9A56EC1EE3D}" srcOrd="1" destOrd="0" presId="urn:microsoft.com/office/officeart/2005/8/layout/orgChart1"/>
    <dgm:cxn modelId="{5D945755-AD0B-C244-BFB3-81C276C141AA}" type="presParOf" srcId="{65CDEFEB-D6CD-C84E-AAEA-69A8FE57BACD}" destId="{1D7E5DB6-9770-9A40-9E56-0673ADE6579C}" srcOrd="2" destOrd="0" presId="urn:microsoft.com/office/officeart/2005/8/layout/orgChart1"/>
    <dgm:cxn modelId="{26F8D7E6-1765-A24C-BBC1-C5AC6EDA1DCD}" type="presParOf" srcId="{3F0A2D71-41A4-AA47-9274-64A73FA8719A}" destId="{61ADEEE4-355B-2F41-BD44-976F705FAD7C}" srcOrd="2" destOrd="0" presId="urn:microsoft.com/office/officeart/2005/8/layout/orgChart1"/>
    <dgm:cxn modelId="{19DFF1D1-34FC-DB40-BED6-14BBB189A71B}" type="presParOf" srcId="{61A06B12-FCFA-2B4B-856A-B44704CE95E2}" destId="{4126713B-7C88-4A4F-86E9-4BCF8BCA99A5}" srcOrd="2" destOrd="0" presId="urn:microsoft.com/office/officeart/2005/8/layout/orgChart1"/>
    <dgm:cxn modelId="{7475335B-3246-E044-ABB7-C8D6CE127A65}" type="presParOf" srcId="{61A06B12-FCFA-2B4B-856A-B44704CE95E2}" destId="{902ADEC1-686E-A44B-8DEF-843CB0A46E66}" srcOrd="3" destOrd="0" presId="urn:microsoft.com/office/officeart/2005/8/layout/orgChart1"/>
    <dgm:cxn modelId="{7DF3C1F0-F690-EA44-8C46-99D810ACB69A}" type="presParOf" srcId="{902ADEC1-686E-A44B-8DEF-843CB0A46E66}" destId="{A912AF7A-FF2A-9C48-A252-9C9900244B67}" srcOrd="0" destOrd="0" presId="urn:microsoft.com/office/officeart/2005/8/layout/orgChart1"/>
    <dgm:cxn modelId="{F104E700-85E1-A14A-A95C-C930A68DC382}" type="presParOf" srcId="{A912AF7A-FF2A-9C48-A252-9C9900244B67}" destId="{7FE124B7-8BD0-FD44-B47D-7A5887749574}" srcOrd="0" destOrd="0" presId="urn:microsoft.com/office/officeart/2005/8/layout/orgChart1"/>
    <dgm:cxn modelId="{8C5CF431-A50E-2542-B07A-7DF56B1F8BF1}" type="presParOf" srcId="{A912AF7A-FF2A-9C48-A252-9C9900244B67}" destId="{AB258225-856C-584E-BC4A-D7FEBEA21961}" srcOrd="1" destOrd="0" presId="urn:microsoft.com/office/officeart/2005/8/layout/orgChart1"/>
    <dgm:cxn modelId="{A03C2AC7-B3F1-5848-A612-0C30D809B848}" type="presParOf" srcId="{902ADEC1-686E-A44B-8DEF-843CB0A46E66}" destId="{855C1B69-ACA5-4E4C-A3A8-6ACD617995A0}" srcOrd="1" destOrd="0" presId="urn:microsoft.com/office/officeart/2005/8/layout/orgChart1"/>
    <dgm:cxn modelId="{26BC0884-057E-8944-8EB2-414241F3329C}" type="presParOf" srcId="{855C1B69-ACA5-4E4C-A3A8-6ACD617995A0}" destId="{14946FD3-E865-2649-B8DF-BA369BD82259}" srcOrd="0" destOrd="0" presId="urn:microsoft.com/office/officeart/2005/8/layout/orgChart1"/>
    <dgm:cxn modelId="{874B36B3-E42A-4045-983A-3B8226B70B6C}" type="presParOf" srcId="{855C1B69-ACA5-4E4C-A3A8-6ACD617995A0}" destId="{B7D0771A-7019-124A-A902-B735C1061A81}" srcOrd="1" destOrd="0" presId="urn:microsoft.com/office/officeart/2005/8/layout/orgChart1"/>
    <dgm:cxn modelId="{9784DAE1-0439-E643-8A9F-3CEF33291E02}" type="presParOf" srcId="{B7D0771A-7019-124A-A902-B735C1061A81}" destId="{337AAA16-109B-3E40-8ADD-4CCFB88A28B1}" srcOrd="0" destOrd="0" presId="urn:microsoft.com/office/officeart/2005/8/layout/orgChart1"/>
    <dgm:cxn modelId="{F4AA0BA2-2C3D-5149-B22A-A58C1688EF97}" type="presParOf" srcId="{337AAA16-109B-3E40-8ADD-4CCFB88A28B1}" destId="{64577D6E-6D3A-A145-BD9C-6C4F8A895E30}" srcOrd="0" destOrd="0" presId="urn:microsoft.com/office/officeart/2005/8/layout/orgChart1"/>
    <dgm:cxn modelId="{C82CAF84-8A58-AC4E-91A6-A03A7C71285B}" type="presParOf" srcId="{337AAA16-109B-3E40-8ADD-4CCFB88A28B1}" destId="{4E43B039-EAE3-1C4E-8A4E-96E48AD75FB5}" srcOrd="1" destOrd="0" presId="urn:microsoft.com/office/officeart/2005/8/layout/orgChart1"/>
    <dgm:cxn modelId="{02322E9D-A372-DA41-83F0-664D124B6B15}" type="presParOf" srcId="{B7D0771A-7019-124A-A902-B735C1061A81}" destId="{7438845D-B5C2-BF4B-9CA7-3903C4D1C77C}" srcOrd="1" destOrd="0" presId="urn:microsoft.com/office/officeart/2005/8/layout/orgChart1"/>
    <dgm:cxn modelId="{C3D59895-89E5-AC43-9749-A907E2A409B8}" type="presParOf" srcId="{B7D0771A-7019-124A-A902-B735C1061A81}" destId="{FD57F402-9127-874D-990C-6E1BA0D24E13}" srcOrd="2" destOrd="0" presId="urn:microsoft.com/office/officeart/2005/8/layout/orgChart1"/>
    <dgm:cxn modelId="{3F70730C-3E66-374A-AA65-5FC7B94F556F}" type="presParOf" srcId="{902ADEC1-686E-A44B-8DEF-843CB0A46E66}" destId="{A9D5E2C6-DD65-DD4B-A9F7-1077CE10F98B}" srcOrd="2" destOrd="0" presId="urn:microsoft.com/office/officeart/2005/8/layout/orgChart1"/>
    <dgm:cxn modelId="{8F1CB978-4C87-AA42-86A7-F2ACA7840DF7}" type="presParOf" srcId="{97259F50-A9B4-AE4B-A323-28D61297CB99}" destId="{C19B4C01-8940-294F-8F56-D852D84ECFF4}" srcOrd="2" destOrd="0" presId="urn:microsoft.com/office/officeart/2005/8/layout/orgChart1"/>
    <dgm:cxn modelId="{395C2A87-03E2-D648-A7CE-A2BD13718DFF}" type="presParOf" srcId="{F309EE77-2FD8-8745-8959-D92E87F60798}" destId="{21517EAA-A6B1-0448-A7BE-9A3822B76805}" srcOrd="2" destOrd="0" presId="urn:microsoft.com/office/officeart/2005/8/layout/orgChart1"/>
  </dgm:cxnLst>
  <dgm:bg>
    <a:solidFill>
      <a:srgbClr val="FFFFFF"/>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drawings/drawing1.xml><?xml version="1.0" encoding="utf-8"?>
<c:userShapes xmlns:c="http://schemas.openxmlformats.org/drawingml/2006/chart">
  <cdr:relSizeAnchor xmlns:cdr="http://schemas.openxmlformats.org/drawingml/2006/chartDrawing">
    <cdr:from>
      <cdr:x>0.84143</cdr:x>
      <cdr:y>0.06757</cdr:y>
    </cdr:from>
    <cdr:to>
      <cdr:x>0.84143</cdr:x>
      <cdr:y>0.93243</cdr:y>
    </cdr:to>
    <cdr:cxnSp macro="">
      <cdr:nvCxnSpPr>
        <cdr:cNvPr id="3" name="Straight Connector 2"/>
        <cdr:cNvCxnSpPr/>
      </cdr:nvCxnSpPr>
      <cdr:spPr>
        <a:xfrm xmlns:a="http://schemas.openxmlformats.org/drawingml/2006/main">
          <a:off x="7135949" y="381000"/>
          <a:ext cx="0" cy="4876800"/>
        </a:xfrm>
        <a:prstGeom xmlns:a="http://schemas.openxmlformats.org/drawingml/2006/main" prst="line">
          <a:avLst/>
        </a:prstGeom>
        <a:ln xmlns:a="http://schemas.openxmlformats.org/drawingml/2006/main" w="317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0.22034</cdr:x>
      <cdr:y>0.55738</cdr:y>
    </cdr:from>
    <cdr:to>
      <cdr:x>1</cdr:x>
      <cdr:y>0.55738</cdr:y>
    </cdr:to>
    <cdr:cxnSp macro="">
      <cdr:nvCxnSpPr>
        <cdr:cNvPr id="3" name="Straight Connector 2"/>
        <cdr:cNvCxnSpPr/>
      </cdr:nvCxnSpPr>
      <cdr:spPr>
        <a:xfrm xmlns:a="http://schemas.openxmlformats.org/drawingml/2006/main">
          <a:off x="990600" y="2590800"/>
          <a:ext cx="3505200" cy="0"/>
        </a:xfrm>
        <a:prstGeom xmlns:a="http://schemas.openxmlformats.org/drawingml/2006/main" prst="line">
          <a:avLst/>
        </a:prstGeom>
        <a:ln xmlns:a="http://schemas.openxmlformats.org/drawingml/2006/main">
          <a:solidFill>
            <a:schemeClr val="tx2">
              <a:lumMod val="75000"/>
              <a:lumOff val="25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43011" name="Rectangle 3"/>
          <p:cNvSpPr>
            <a:spLocks noGrp="1" noChangeArrowheads="1"/>
          </p:cNvSpPr>
          <p:nvPr>
            <p:ph type="dt" sz="quarter" idx="1"/>
          </p:nvPr>
        </p:nvSpPr>
        <p:spPr bwMode="auto">
          <a:xfrm>
            <a:off x="3886200"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43012" name="Rectangle 4"/>
          <p:cNvSpPr>
            <a:spLocks noGrp="1" noChangeArrowheads="1"/>
          </p:cNvSpPr>
          <p:nvPr>
            <p:ph type="ftr" sz="quarter" idx="2"/>
          </p:nvPr>
        </p:nvSpPr>
        <p:spPr bwMode="auto">
          <a:xfrm>
            <a:off x="0" y="8485188"/>
            <a:ext cx="2971800" cy="446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43013" name="Rectangle 5"/>
          <p:cNvSpPr>
            <a:spLocks noGrp="1" noChangeArrowheads="1"/>
          </p:cNvSpPr>
          <p:nvPr>
            <p:ph type="sldNum" sz="quarter" idx="3"/>
          </p:nvPr>
        </p:nvSpPr>
        <p:spPr bwMode="auto">
          <a:xfrm>
            <a:off x="3886200" y="8485188"/>
            <a:ext cx="2971800" cy="446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7369EF33-6321-4140-923A-9FC3F4689EAF}" type="slidenum">
              <a:rPr lang="en-US"/>
              <a:pPr>
                <a:defRPr/>
              </a:pPr>
              <a:t>‹#›</a:t>
            </a:fld>
            <a:endParaRPr lang="en-US"/>
          </a:p>
        </p:txBody>
      </p:sp>
    </p:spTree>
    <p:extLst>
      <p:ext uri="{BB962C8B-B14F-4D97-AF65-F5344CB8AC3E}">
        <p14:creationId xmlns:p14="http://schemas.microsoft.com/office/powerpoint/2010/main" val="1626605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73731" name="Rectangle 3"/>
          <p:cNvSpPr>
            <a:spLocks noGrp="1" noChangeArrowheads="1"/>
          </p:cNvSpPr>
          <p:nvPr>
            <p:ph type="dt" idx="1"/>
          </p:nvPr>
        </p:nvSpPr>
        <p:spPr bwMode="auto">
          <a:xfrm>
            <a:off x="3886200"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96975" y="669925"/>
            <a:ext cx="4465638" cy="3349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3" name="Rectangle 5"/>
          <p:cNvSpPr>
            <a:spLocks noGrp="1" noChangeArrowheads="1"/>
          </p:cNvSpPr>
          <p:nvPr>
            <p:ph type="body" sz="quarter" idx="3"/>
          </p:nvPr>
        </p:nvSpPr>
        <p:spPr bwMode="auto">
          <a:xfrm>
            <a:off x="914400" y="4241800"/>
            <a:ext cx="5029200" cy="401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3734" name="Rectangle 6"/>
          <p:cNvSpPr>
            <a:spLocks noGrp="1" noChangeArrowheads="1"/>
          </p:cNvSpPr>
          <p:nvPr>
            <p:ph type="ftr" sz="quarter" idx="4"/>
          </p:nvPr>
        </p:nvSpPr>
        <p:spPr bwMode="auto">
          <a:xfrm>
            <a:off x="0" y="8485188"/>
            <a:ext cx="2971800" cy="446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73735" name="Rectangle 7"/>
          <p:cNvSpPr>
            <a:spLocks noGrp="1" noChangeArrowheads="1"/>
          </p:cNvSpPr>
          <p:nvPr>
            <p:ph type="sldNum" sz="quarter" idx="5"/>
          </p:nvPr>
        </p:nvSpPr>
        <p:spPr bwMode="auto">
          <a:xfrm>
            <a:off x="3886200" y="8485188"/>
            <a:ext cx="2971800" cy="446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2D168AE5-E2AB-8D4D-8F1D-1A75A38BC4BC}" type="slidenum">
              <a:rPr lang="en-US"/>
              <a:pPr>
                <a:defRPr/>
              </a:pPr>
              <a:t>‹#›</a:t>
            </a:fld>
            <a:endParaRPr lang="en-US"/>
          </a:p>
        </p:txBody>
      </p:sp>
    </p:spTree>
    <p:extLst>
      <p:ext uri="{BB962C8B-B14F-4D97-AF65-F5344CB8AC3E}">
        <p14:creationId xmlns:p14="http://schemas.microsoft.com/office/powerpoint/2010/main" val="2690489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230" eaLnBrk="0" hangingPunct="0">
              <a:defRPr sz="2300">
                <a:solidFill>
                  <a:schemeClr val="tx1"/>
                </a:solidFill>
                <a:latin typeface="Arial" charset="0"/>
                <a:ea typeface="ＭＳ Ｐゴシック" charset="0"/>
                <a:cs typeface="ＭＳ Ｐゴシック" charset="0"/>
              </a:defRPr>
            </a:lvl1pPr>
            <a:lvl2pPr marL="719324" indent="-276663" defTabSz="902230" eaLnBrk="0" hangingPunct="0">
              <a:defRPr sz="2300">
                <a:solidFill>
                  <a:schemeClr val="tx1"/>
                </a:solidFill>
                <a:latin typeface="Arial" charset="0"/>
                <a:ea typeface="ＭＳ Ｐゴシック" charset="0"/>
              </a:defRPr>
            </a:lvl2pPr>
            <a:lvl3pPr marL="1106653" indent="-221331" defTabSz="902230" eaLnBrk="0" hangingPunct="0">
              <a:defRPr sz="2300">
                <a:solidFill>
                  <a:schemeClr val="tx1"/>
                </a:solidFill>
                <a:latin typeface="Arial" charset="0"/>
                <a:ea typeface="ＭＳ Ｐゴシック" charset="0"/>
              </a:defRPr>
            </a:lvl3pPr>
            <a:lvl4pPr marL="1549314" indent="-221331" defTabSz="902230" eaLnBrk="0" hangingPunct="0">
              <a:defRPr sz="2300">
                <a:solidFill>
                  <a:schemeClr val="tx1"/>
                </a:solidFill>
                <a:latin typeface="Arial" charset="0"/>
                <a:ea typeface="ＭＳ Ｐゴシック" charset="0"/>
              </a:defRPr>
            </a:lvl4pPr>
            <a:lvl5pPr marL="1991975" indent="-221331" defTabSz="902230" eaLnBrk="0" hangingPunct="0">
              <a:defRPr sz="2300">
                <a:solidFill>
                  <a:schemeClr val="tx1"/>
                </a:solidFill>
                <a:latin typeface="Arial" charset="0"/>
                <a:ea typeface="ＭＳ Ｐゴシック" charset="0"/>
              </a:defRPr>
            </a:lvl5pPr>
            <a:lvl6pPr marL="2434636" indent="-221331" defTabSz="902230" eaLnBrk="0" fontAlgn="base" hangingPunct="0">
              <a:spcBef>
                <a:spcPct val="0"/>
              </a:spcBef>
              <a:spcAft>
                <a:spcPct val="0"/>
              </a:spcAft>
              <a:defRPr sz="2300">
                <a:solidFill>
                  <a:schemeClr val="tx1"/>
                </a:solidFill>
                <a:latin typeface="Arial" charset="0"/>
                <a:ea typeface="ＭＳ Ｐゴシック" charset="0"/>
              </a:defRPr>
            </a:lvl6pPr>
            <a:lvl7pPr marL="2877297" indent="-221331" defTabSz="902230" eaLnBrk="0" fontAlgn="base" hangingPunct="0">
              <a:spcBef>
                <a:spcPct val="0"/>
              </a:spcBef>
              <a:spcAft>
                <a:spcPct val="0"/>
              </a:spcAft>
              <a:defRPr sz="2300">
                <a:solidFill>
                  <a:schemeClr val="tx1"/>
                </a:solidFill>
                <a:latin typeface="Arial" charset="0"/>
                <a:ea typeface="ＭＳ Ｐゴシック" charset="0"/>
              </a:defRPr>
            </a:lvl7pPr>
            <a:lvl8pPr marL="3319958" indent="-221331" defTabSz="902230" eaLnBrk="0" fontAlgn="base" hangingPunct="0">
              <a:spcBef>
                <a:spcPct val="0"/>
              </a:spcBef>
              <a:spcAft>
                <a:spcPct val="0"/>
              </a:spcAft>
              <a:defRPr sz="2300">
                <a:solidFill>
                  <a:schemeClr val="tx1"/>
                </a:solidFill>
                <a:latin typeface="Arial" charset="0"/>
                <a:ea typeface="ＭＳ Ｐゴシック" charset="0"/>
              </a:defRPr>
            </a:lvl8pPr>
            <a:lvl9pPr marL="3762619" indent="-221331" defTabSz="902230"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B027C3D9-BB96-9D43-B645-6D2317409C40}" type="slidenum">
              <a:rPr lang="en-US" sz="1200">
                <a:solidFill>
                  <a:prstClr val="black"/>
                </a:solidFill>
              </a:rPr>
              <a:pPr eaLnBrk="1" hangingPunct="1"/>
              <a:t>1</a:t>
            </a:fld>
            <a:endParaRPr lang="en-US" sz="1200">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633989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2E0433-8A8E-DC46-9106-DAFE1973EE07}" type="slidenum">
              <a:rPr lang="en-US" sz="1200">
                <a:solidFill>
                  <a:srgbClr val="000000"/>
                </a:solidFill>
                <a:latin typeface="Times New Roman" charset="0"/>
              </a:rPr>
              <a:pPr eaLnBrk="1" hangingPunct="1"/>
              <a:t>19</a:t>
            </a:fld>
            <a:endParaRPr lang="en-US" sz="1200">
              <a:solidFill>
                <a:srgbClr val="000000"/>
              </a:solidFill>
              <a:latin typeface="Times New Roman" charset="0"/>
            </a:endParaRPr>
          </a:p>
        </p:txBody>
      </p:sp>
      <p:sp>
        <p:nvSpPr>
          <p:cNvPr id="65538" name="Rectangle 7"/>
          <p:cNvSpPr txBox="1">
            <a:spLocks noGrp="1" noChangeArrowheads="1"/>
          </p:cNvSpPr>
          <p:nvPr/>
        </p:nvSpPr>
        <p:spPr bwMode="auto">
          <a:xfrm>
            <a:off x="3887788" y="8485188"/>
            <a:ext cx="2970212"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51" tIns="45476" rIns="90951" bIns="45476" anchor="b"/>
          <a:lstStyle>
            <a:lvl1pPr defTabSz="909638" eaLnBrk="0" hangingPunct="0">
              <a:defRPr sz="2400">
                <a:solidFill>
                  <a:schemeClr val="tx1"/>
                </a:solidFill>
                <a:latin typeface="Arial" charset="0"/>
                <a:ea typeface="ＭＳ Ｐゴシック" charset="0"/>
                <a:cs typeface="ＭＳ Ｐゴシック" charset="0"/>
              </a:defRPr>
            </a:lvl1pPr>
            <a:lvl2pPr marL="742950" indent="-285750" defTabSz="909638" eaLnBrk="0" hangingPunct="0">
              <a:defRPr sz="2400">
                <a:solidFill>
                  <a:schemeClr val="tx1"/>
                </a:solidFill>
                <a:latin typeface="Arial" charset="0"/>
                <a:ea typeface="ＭＳ Ｐゴシック" charset="0"/>
              </a:defRPr>
            </a:lvl2pPr>
            <a:lvl3pPr marL="1143000" indent="-228600" defTabSz="909638" eaLnBrk="0" hangingPunct="0">
              <a:defRPr sz="2400">
                <a:solidFill>
                  <a:schemeClr val="tx1"/>
                </a:solidFill>
                <a:latin typeface="Arial" charset="0"/>
                <a:ea typeface="ＭＳ Ｐゴシック" charset="0"/>
              </a:defRPr>
            </a:lvl3pPr>
            <a:lvl4pPr marL="1600200" indent="-228600" defTabSz="909638" eaLnBrk="0" hangingPunct="0">
              <a:defRPr sz="2400">
                <a:solidFill>
                  <a:schemeClr val="tx1"/>
                </a:solidFill>
                <a:latin typeface="Arial" charset="0"/>
                <a:ea typeface="ＭＳ Ｐゴシック" charset="0"/>
              </a:defRPr>
            </a:lvl4pPr>
            <a:lvl5pPr marL="2057400" indent="-228600" defTabSz="909638" eaLnBrk="0" hangingPunct="0">
              <a:defRPr sz="2400">
                <a:solidFill>
                  <a:schemeClr val="tx1"/>
                </a:solidFill>
                <a:latin typeface="Arial" charset="0"/>
                <a:ea typeface="ＭＳ Ｐゴシック" charset="0"/>
              </a:defRPr>
            </a:lvl5pPr>
            <a:lvl6pPr marL="2514600" indent="-228600" defTabSz="9096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96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96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9638" eaLnBrk="0" fontAlgn="base" hangingPunct="0">
              <a:spcBef>
                <a:spcPct val="0"/>
              </a:spcBef>
              <a:spcAft>
                <a:spcPct val="0"/>
              </a:spcAft>
              <a:defRPr sz="2400">
                <a:solidFill>
                  <a:schemeClr val="tx1"/>
                </a:solidFill>
                <a:latin typeface="Arial" charset="0"/>
                <a:ea typeface="ＭＳ Ｐゴシック" charset="0"/>
              </a:defRPr>
            </a:lvl9pPr>
          </a:lstStyle>
          <a:p>
            <a:pPr algn="r"/>
            <a:fld id="{F8AEE9D9-DC74-B248-BE45-9DFB65642BE0}" type="slidenum">
              <a:rPr lang="en-US" sz="1200">
                <a:solidFill>
                  <a:srgbClr val="000000"/>
                </a:solidFill>
                <a:latin typeface="Times New Roman" charset="0"/>
                <a:cs typeface="Arial" charset="0"/>
              </a:rPr>
              <a:pPr algn="r"/>
              <a:t>19</a:t>
            </a:fld>
            <a:endParaRPr lang="en-US" sz="1200">
              <a:solidFill>
                <a:srgbClr val="000000"/>
              </a:solidFill>
              <a:latin typeface="Times New Roman" charset="0"/>
              <a:cs typeface="Arial" charset="0"/>
            </a:endParaRPr>
          </a:p>
        </p:txBody>
      </p:sp>
      <p:sp>
        <p:nvSpPr>
          <p:cNvPr id="65539" name="Rectangle 2"/>
          <p:cNvSpPr>
            <a:spLocks noGrp="1" noRot="1" noChangeAspect="1" noChangeArrowheads="1" noTextEdit="1"/>
          </p:cNvSpPr>
          <p:nvPr>
            <p:ph type="sldImg"/>
          </p:nvPr>
        </p:nvSpPr>
        <p:spPr>
          <a:xfrm>
            <a:off x="1196975" y="669925"/>
            <a:ext cx="4467225" cy="3349625"/>
          </a:xfrm>
          <a:ln/>
        </p:spPr>
      </p:sp>
      <p:sp>
        <p:nvSpPr>
          <p:cNvPr id="65540" name="Rectangle 3"/>
          <p:cNvSpPr>
            <a:spLocks noGrp="1" noChangeArrowheads="1"/>
          </p:cNvSpPr>
          <p:nvPr>
            <p:ph type="body" idx="1"/>
          </p:nvPr>
        </p:nvSpPr>
        <p:spPr>
          <a:xfrm>
            <a:off x="763588" y="4241800"/>
            <a:ext cx="5408612" cy="42465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51" tIns="45476" rIns="90951" bIns="45476"/>
          <a:lstStyle/>
          <a:p>
            <a:pPr marL="114300" indent="-114300"/>
            <a:r>
              <a:rPr lang="en-US">
                <a:latin typeface="Times New Roman" charset="0"/>
                <a:ea typeface="ＭＳ Ｐゴシック" charset="0"/>
                <a:cs typeface="ＭＳ Ｐゴシック" charset="0"/>
              </a:rPr>
              <a:t>Thomas at WRAIR sleep deprived test subjects, then got PET scans of their brains.  Overall, the brains showed about 7% lower metabolic activity, with certain areas even lower, depicted in blue.  These areas are the prefrontal cortex, multimodal association cortex, the medial parietal cortex, the occipital cortex, and the thalamus.  These brain areas are associated with:</a:t>
            </a:r>
          </a:p>
          <a:p>
            <a:pPr marL="114300" indent="-114300"/>
            <a:r>
              <a:rPr lang="en-US">
                <a:latin typeface="Times New Roman" charset="0"/>
                <a:ea typeface="ＭＳ Ｐゴシック" charset="0"/>
                <a:cs typeface="ＭＳ Ｐゴシック" charset="0"/>
              </a:rPr>
              <a:t>Ability to maintain wakefulness in a boring or non-stimulating environment:</a:t>
            </a:r>
          </a:p>
          <a:p>
            <a:pPr marL="1143000" lvl="2" indent="-228600"/>
            <a:r>
              <a:rPr lang="en-US">
                <a:latin typeface="Times New Roman" charset="0"/>
                <a:ea typeface="ＭＳ Ｐゴシック" charset="0"/>
              </a:rPr>
              <a:t> Alertness </a:t>
            </a:r>
          </a:p>
          <a:p>
            <a:pPr marL="1143000" lvl="2" indent="-228600"/>
            <a:r>
              <a:rPr lang="en-US">
                <a:latin typeface="Times New Roman" charset="0"/>
                <a:ea typeface="ＭＳ Ｐゴシック" charset="0"/>
              </a:rPr>
              <a:t> Vigilance</a:t>
            </a:r>
          </a:p>
          <a:p>
            <a:pPr marL="742950" lvl="1" indent="-285750"/>
            <a:r>
              <a:rPr lang="en-US">
                <a:latin typeface="Times New Roman" charset="0"/>
                <a:ea typeface="ＭＳ Ｐゴシック" charset="0"/>
              </a:rPr>
              <a:t>Higher order mental operations:</a:t>
            </a:r>
          </a:p>
          <a:p>
            <a:pPr marL="1143000" lvl="2" indent="-228600"/>
            <a:r>
              <a:rPr lang="en-US">
                <a:latin typeface="Times New Roman" charset="0"/>
                <a:ea typeface="ＭＳ Ｐゴシック" charset="0"/>
              </a:rPr>
              <a:t> Situational / battlefield awareness </a:t>
            </a:r>
          </a:p>
          <a:p>
            <a:pPr marL="1143000" lvl="2" indent="-228600"/>
            <a:r>
              <a:rPr lang="en-US">
                <a:latin typeface="Times New Roman" charset="0"/>
                <a:ea typeface="ＭＳ Ｐゴシック" charset="0"/>
              </a:rPr>
              <a:t> Adaptability, mental agility, judgment</a:t>
            </a:r>
          </a:p>
          <a:p>
            <a:pPr marL="1143000" lvl="2" indent="-228600"/>
            <a:r>
              <a:rPr lang="en-US">
                <a:latin typeface="Times New Roman" charset="0"/>
                <a:ea typeface="ＭＳ Ｐゴシック" charset="0"/>
              </a:rPr>
              <a:t> Initiative</a:t>
            </a:r>
          </a:p>
          <a:p>
            <a:pPr marL="1143000" lvl="2" indent="-228600"/>
            <a:r>
              <a:rPr lang="en-US">
                <a:latin typeface="Times New Roman" charset="0"/>
                <a:ea typeface="ＭＳ Ｐゴシック" charset="0"/>
              </a:rPr>
              <a:t> Anticipation, planning.</a:t>
            </a:r>
          </a:p>
          <a:p>
            <a:pPr marL="1143000" lvl="2" indent="-228600"/>
            <a:endParaRPr lang="en-US">
              <a:latin typeface="Times New Roman" charset="0"/>
              <a:ea typeface="ＭＳ Ｐゴシック" charset="0"/>
            </a:endParaRPr>
          </a:p>
          <a:p>
            <a:pPr marL="1143000" lvl="2" indent="-228600"/>
            <a:r>
              <a:rPr lang="en-US">
                <a:latin typeface="Times New Roman" charset="0"/>
                <a:ea typeface="ＭＳ Ｐゴシック" charset="0"/>
              </a:rPr>
              <a:t>During recovery sleep, the frontal areas remained deactivated during REM and deep sleep, and recovered on awakening. </a:t>
            </a:r>
          </a:p>
        </p:txBody>
      </p:sp>
    </p:spTree>
    <p:extLst>
      <p:ext uri="{BB962C8B-B14F-4D97-AF65-F5344CB8AC3E}">
        <p14:creationId xmlns:p14="http://schemas.microsoft.com/office/powerpoint/2010/main" val="202626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ea typeface="ＭＳ Ｐゴシック" charset="-128"/>
                <a:cs typeface="ＭＳ Ｐゴシック" charset="-128"/>
              </a:rPr>
              <a:t>Homo sapiens is a diurnal species, hard-wired to spend</a:t>
            </a:r>
          </a:p>
          <a:p>
            <a:r>
              <a:rPr lang="en-US" dirty="0">
                <a:latin typeface="Times New Roman" pitchFamily="18" charset="0"/>
                <a:ea typeface="ＭＳ Ｐゴシック" charset="-128"/>
                <a:cs typeface="ＭＳ Ｐゴシック" charset="-128"/>
              </a:rPr>
              <a:t>much of the night in sleep (Moore, 1997). Having to work at</a:t>
            </a:r>
          </a:p>
          <a:p>
            <a:r>
              <a:rPr lang="en-US" dirty="0">
                <a:latin typeface="Times New Roman" pitchFamily="18" charset="0"/>
                <a:ea typeface="ＭＳ Ｐゴシック" charset="-128"/>
                <a:cs typeface="ＭＳ Ｐゴシック" charset="-128"/>
              </a:rPr>
              <a:t>night, and thus sleep during the day, is essentially an</a:t>
            </a:r>
          </a:p>
          <a:p>
            <a:r>
              <a:rPr lang="en-US" dirty="0">
                <a:latin typeface="Times New Roman" pitchFamily="18" charset="0"/>
                <a:ea typeface="ＭＳ Ｐゴシック" charset="-128"/>
                <a:cs typeface="ＭＳ Ｐゴシック" charset="-128"/>
              </a:rPr>
              <a:t>unnatural act, often requiring a circadian phase shift equivalent</a:t>
            </a:r>
          </a:p>
          <a:p>
            <a:r>
              <a:rPr lang="en-US" dirty="0">
                <a:latin typeface="Times New Roman" pitchFamily="18" charset="0"/>
                <a:ea typeface="ＭＳ Ｐゴシック" charset="-128"/>
                <a:cs typeface="ＭＳ Ｐゴシック" charset="-128"/>
              </a:rPr>
              <a:t>in magnitude, for example, to that of a flight from</a:t>
            </a:r>
          </a:p>
          <a:p>
            <a:r>
              <a:rPr lang="en-US" dirty="0">
                <a:latin typeface="Times New Roman" pitchFamily="18" charset="0"/>
                <a:ea typeface="ＭＳ Ｐゴシック" charset="-128"/>
                <a:cs typeface="ＭＳ Ｐゴシック" charset="-128"/>
              </a:rPr>
              <a:t>Moscow to Chicago (Monk, 2000). Moreover, even permanent</a:t>
            </a:r>
          </a:p>
          <a:p>
            <a:r>
              <a:rPr lang="en-US" dirty="0">
                <a:latin typeface="Times New Roman" pitchFamily="18" charset="0"/>
                <a:ea typeface="ＭＳ Ｐゴシック" charset="-128"/>
                <a:cs typeface="ＭＳ Ｐゴシック" charset="-128"/>
              </a:rPr>
              <a:t>night workers invariably revert to a diurnal orientation</a:t>
            </a:r>
          </a:p>
          <a:p>
            <a:r>
              <a:rPr lang="en-US" dirty="0">
                <a:latin typeface="Times New Roman" pitchFamily="18" charset="0"/>
                <a:ea typeface="ＭＳ Ｐゴシック" charset="-128"/>
                <a:cs typeface="ＭＳ Ｐゴシック" charset="-128"/>
              </a:rPr>
              <a:t>during their days off and are thus, in practice, experiencing</a:t>
            </a:r>
          </a:p>
          <a:p>
            <a:r>
              <a:rPr lang="en-US" dirty="0">
                <a:latin typeface="Times New Roman" pitchFamily="18" charset="0"/>
                <a:ea typeface="ＭＳ Ｐゴシック" charset="-128"/>
                <a:cs typeface="ＭＳ Ｐゴシック" charset="-128"/>
              </a:rPr>
              <a:t>repeated circadian phase shifts on a weekly basis, much as</a:t>
            </a:r>
          </a:p>
          <a:p>
            <a:r>
              <a:rPr lang="en-US" dirty="0">
                <a:latin typeface="Times New Roman" pitchFamily="18" charset="0"/>
                <a:ea typeface="ＭＳ Ｐゴシック" charset="-128"/>
                <a:cs typeface="ＭＳ Ｐゴシック" charset="-128"/>
              </a:rPr>
              <a:t>is the case for rotating </a:t>
            </a:r>
            <a:r>
              <a:rPr lang="en-US" dirty="0" err="1">
                <a:latin typeface="Times New Roman" pitchFamily="18" charset="0"/>
                <a:ea typeface="ＭＳ Ｐゴシック" charset="-128"/>
                <a:cs typeface="ＭＳ Ｐゴシック" charset="-128"/>
              </a:rPr>
              <a:t>shiftworkers</a:t>
            </a:r>
            <a:r>
              <a:rPr lang="en-US" dirty="0">
                <a:latin typeface="Times New Roman" pitchFamily="18" charset="0"/>
                <a:ea typeface="ＭＳ Ｐゴシック" charset="-128"/>
                <a:cs typeface="ＭＳ Ｐゴシック" charset="-128"/>
              </a:rPr>
              <a:t> (</a:t>
            </a:r>
            <a:r>
              <a:rPr lang="en-US" dirty="0" err="1">
                <a:latin typeface="Times New Roman" pitchFamily="18" charset="0"/>
                <a:ea typeface="ＭＳ Ｐゴシック" charset="-128"/>
                <a:cs typeface="ＭＳ Ｐゴシック" charset="-128"/>
              </a:rPr>
              <a:t>Knauth</a:t>
            </a:r>
            <a:r>
              <a:rPr lang="en-US" dirty="0">
                <a:latin typeface="Times New Roman" pitchFamily="18" charset="0"/>
                <a:ea typeface="ＭＳ Ｐゴシック" charset="-128"/>
                <a:cs typeface="ＭＳ Ｐゴシック" charset="-128"/>
              </a:rPr>
              <a:t> and </a:t>
            </a:r>
            <a:r>
              <a:rPr lang="en-US" dirty="0" err="1">
                <a:latin typeface="Times New Roman" pitchFamily="18" charset="0"/>
                <a:ea typeface="ＭＳ Ｐゴシック" charset="-128"/>
                <a:cs typeface="ＭＳ Ｐゴシック" charset="-128"/>
              </a:rPr>
              <a:t>Hornberger</a:t>
            </a:r>
            <a:r>
              <a:rPr lang="en-US" dirty="0">
                <a:latin typeface="Times New Roman" pitchFamily="18" charset="0"/>
                <a:ea typeface="ＭＳ Ｐゴシック" charset="-128"/>
                <a:cs typeface="ＭＳ Ｐゴシック" charset="-128"/>
              </a:rPr>
              <a:t>,</a:t>
            </a:r>
          </a:p>
          <a:p>
            <a:r>
              <a:rPr lang="en-US" dirty="0">
                <a:latin typeface="Times New Roman" pitchFamily="18" charset="0"/>
                <a:ea typeface="ＭＳ Ｐゴシック" charset="-128"/>
                <a:cs typeface="ＭＳ Ｐゴシック" charset="-128"/>
              </a:rPr>
              <a:t>2003). Not surprisingly, while these profound circadian phase</a:t>
            </a:r>
          </a:p>
          <a:p>
            <a:r>
              <a:rPr lang="en-US" dirty="0">
                <a:latin typeface="Times New Roman" pitchFamily="18" charset="0"/>
                <a:ea typeface="ＭＳ Ｐゴシック" charset="-128"/>
                <a:cs typeface="ＭＳ Ｐゴシック" charset="-128"/>
              </a:rPr>
              <a:t>shifts are happening to the individual (perhaps repeatedly for</a:t>
            </a:r>
          </a:p>
          <a:p>
            <a:r>
              <a:rPr lang="en-US" dirty="0">
                <a:latin typeface="Times New Roman" pitchFamily="18" charset="0"/>
                <a:ea typeface="ＭＳ Ｐゴシック" charset="-128"/>
                <a:cs typeface="ＭＳ Ｐゴシック" charset="-128"/>
              </a:rPr>
              <a:t>several decades), sleep is often severely impaired. There are</a:t>
            </a:r>
          </a:p>
          <a:p>
            <a:r>
              <a:rPr lang="en-US" dirty="0">
                <a:latin typeface="Times New Roman" pitchFamily="18" charset="0"/>
                <a:ea typeface="ＭＳ Ｐゴシック" charset="-128"/>
                <a:cs typeface="ＭＳ Ｐゴシック" charset="-128"/>
              </a:rPr>
              <a:t>many empirical studies documenting the fact that </a:t>
            </a:r>
            <a:r>
              <a:rPr lang="en-US" dirty="0" err="1">
                <a:latin typeface="Times New Roman" pitchFamily="18" charset="0"/>
                <a:ea typeface="ＭＳ Ｐゴシック" charset="-128"/>
                <a:cs typeface="ＭＳ Ｐゴシック" charset="-128"/>
              </a:rPr>
              <a:t>shiftworkers</a:t>
            </a:r>
            <a:endParaRPr lang="en-US" dirty="0">
              <a:latin typeface="Times New Roman" pitchFamily="18" charset="0"/>
              <a:ea typeface="ＭＳ Ｐゴシック" charset="-128"/>
              <a:cs typeface="ＭＳ Ｐゴシック" charset="-128"/>
            </a:endParaRPr>
          </a:p>
          <a:p>
            <a:r>
              <a:rPr lang="en-US" dirty="0">
                <a:latin typeface="Times New Roman" pitchFamily="18" charset="0"/>
                <a:ea typeface="ＭＳ Ｐゴシック" charset="-128"/>
                <a:cs typeface="ＭＳ Ｐゴシック" charset="-128"/>
              </a:rPr>
              <a:t>sleep more poorly than day workers during their working</a:t>
            </a:r>
          </a:p>
          <a:p>
            <a:r>
              <a:rPr lang="en-US" dirty="0">
                <a:latin typeface="Times New Roman" pitchFamily="18" charset="0"/>
                <a:ea typeface="ＭＳ Ｐゴシック" charset="-128"/>
                <a:cs typeface="ＭＳ Ｐゴシック" charset="-128"/>
              </a:rPr>
              <a:t>lives, confirming the conventional wisdom of the </a:t>
            </a:r>
            <a:r>
              <a:rPr lang="en-US" dirty="0" err="1">
                <a:latin typeface="Times New Roman" pitchFamily="18" charset="0"/>
                <a:ea typeface="ＭＳ Ｐゴシック" charset="-128"/>
                <a:cs typeface="ＭＳ Ｐゴシック" charset="-128"/>
              </a:rPr>
              <a:t>shiftworkers</a:t>
            </a:r>
            <a:endParaRPr lang="en-US" dirty="0">
              <a:latin typeface="Times New Roman" pitchFamily="18" charset="0"/>
              <a:ea typeface="ＭＳ Ｐゴシック" charset="-128"/>
              <a:cs typeface="ＭＳ Ｐゴシック" charset="-128"/>
            </a:endParaRPr>
          </a:p>
          <a:p>
            <a:r>
              <a:rPr lang="en-US" dirty="0">
                <a:latin typeface="Times New Roman" pitchFamily="18" charset="0"/>
                <a:ea typeface="ＭＳ Ｐゴシック" charset="-128"/>
                <a:cs typeface="ＭＳ Ｐゴシック" charset="-128"/>
              </a:rPr>
              <a:t>themselves (</a:t>
            </a:r>
            <a:r>
              <a:rPr lang="en-US" dirty="0" err="1">
                <a:latin typeface="Times New Roman" pitchFamily="18" charset="0"/>
                <a:ea typeface="ＭＳ Ｐゴシック" charset="-128"/>
                <a:cs typeface="ＭＳ Ｐゴシック" charset="-128"/>
              </a:rPr>
              <a:t>Akerstedt</a:t>
            </a:r>
            <a:r>
              <a:rPr lang="en-US" dirty="0">
                <a:latin typeface="Times New Roman" pitchFamily="18" charset="0"/>
                <a:ea typeface="ＭＳ Ｐゴシック" charset="-128"/>
                <a:cs typeface="ＭＳ Ｐゴシック" charset="-128"/>
              </a:rPr>
              <a:t>, 2005; Drake et al., 2004). However,</a:t>
            </a:r>
          </a:p>
          <a:p>
            <a:r>
              <a:rPr lang="en-US" dirty="0">
                <a:latin typeface="Times New Roman" pitchFamily="18" charset="0"/>
                <a:ea typeface="ＭＳ Ｐゴシック" charset="-128"/>
                <a:cs typeface="ＭＳ Ｐゴシック" charset="-128"/>
              </a:rPr>
              <a:t>there are also data that suggest that the point can be</a:t>
            </a:r>
          </a:p>
          <a:p>
            <a:r>
              <a:rPr lang="en-US" dirty="0">
                <a:latin typeface="Times New Roman" pitchFamily="18" charset="0"/>
                <a:ea typeface="ＭＳ Ｐゴシック" charset="-128"/>
                <a:cs typeface="ＭＳ Ｐゴシック" charset="-128"/>
              </a:rPr>
              <a:t>overstated (</a:t>
            </a:r>
            <a:r>
              <a:rPr lang="en-US" dirty="0" err="1">
                <a:latin typeface="Times New Roman" pitchFamily="18" charset="0"/>
                <a:ea typeface="ＭＳ Ｐゴシック" charset="-128"/>
                <a:cs typeface="ＭＳ Ｐゴシック" charset="-128"/>
              </a:rPr>
              <a:t>Akerstedt</a:t>
            </a:r>
            <a:r>
              <a:rPr lang="en-US" dirty="0">
                <a:latin typeface="Times New Roman" pitchFamily="18" charset="0"/>
                <a:ea typeface="ＭＳ Ｐゴシック" charset="-128"/>
                <a:cs typeface="ＭＳ Ｐゴシック" charset="-128"/>
              </a:rPr>
              <a:t> et al., 2008).</a:t>
            </a:r>
            <a:endParaRPr lang="en-US" dirty="0"/>
          </a:p>
        </p:txBody>
      </p:sp>
      <p:sp>
        <p:nvSpPr>
          <p:cNvPr id="4" name="Slide Number Placeholder 3"/>
          <p:cNvSpPr>
            <a:spLocks noGrp="1"/>
          </p:cNvSpPr>
          <p:nvPr>
            <p:ph type="sldNum" sz="quarter" idx="10"/>
          </p:nvPr>
        </p:nvSpPr>
        <p:spPr/>
        <p:txBody>
          <a:bodyPr/>
          <a:lstStyle/>
          <a:p>
            <a:pPr>
              <a:defRPr/>
            </a:pPr>
            <a:fld id="{2D168AE5-E2AB-8D4D-8F1D-1A75A38BC4BC}" type="slidenum">
              <a:rPr lang="en-US" smtClean="0"/>
              <a:pPr>
                <a:defRPr/>
              </a:pPr>
              <a:t>26</a:t>
            </a:fld>
            <a:endParaRPr lang="en-US"/>
          </a:p>
        </p:txBody>
      </p:sp>
    </p:spTree>
    <p:extLst>
      <p:ext uri="{BB962C8B-B14F-4D97-AF65-F5344CB8AC3E}">
        <p14:creationId xmlns:p14="http://schemas.microsoft.com/office/powerpoint/2010/main" val="88879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ea typeface="ＭＳ Ｐゴシック" charset="-128"/>
                <a:cs typeface="ＭＳ Ｐゴシック" charset="-128"/>
              </a:rPr>
              <a:t>Homo sapiens is a diurnal species, hard-wired to spend</a:t>
            </a:r>
          </a:p>
          <a:p>
            <a:r>
              <a:rPr lang="en-US" dirty="0">
                <a:latin typeface="Times New Roman" pitchFamily="18" charset="0"/>
                <a:ea typeface="ＭＳ Ｐゴシック" charset="-128"/>
                <a:cs typeface="ＭＳ Ｐゴシック" charset="-128"/>
              </a:rPr>
              <a:t>much of the night in sleep (Moore, 1997). Having to work at</a:t>
            </a:r>
          </a:p>
          <a:p>
            <a:r>
              <a:rPr lang="en-US" dirty="0">
                <a:latin typeface="Times New Roman" pitchFamily="18" charset="0"/>
                <a:ea typeface="ＭＳ Ｐゴシック" charset="-128"/>
                <a:cs typeface="ＭＳ Ｐゴシック" charset="-128"/>
              </a:rPr>
              <a:t>night, and thus sleep during the day, is essentially an</a:t>
            </a:r>
          </a:p>
          <a:p>
            <a:r>
              <a:rPr lang="en-US" dirty="0">
                <a:latin typeface="Times New Roman" pitchFamily="18" charset="0"/>
                <a:ea typeface="ＭＳ Ｐゴシック" charset="-128"/>
                <a:cs typeface="ＭＳ Ｐゴシック" charset="-128"/>
              </a:rPr>
              <a:t>unnatural act, often requiring a circadian phase shift equivalent</a:t>
            </a:r>
          </a:p>
          <a:p>
            <a:r>
              <a:rPr lang="en-US" dirty="0">
                <a:latin typeface="Times New Roman" pitchFamily="18" charset="0"/>
                <a:ea typeface="ＭＳ Ｐゴシック" charset="-128"/>
                <a:cs typeface="ＭＳ Ｐゴシック" charset="-128"/>
              </a:rPr>
              <a:t>in magnitude, for example, to that of a flight from</a:t>
            </a:r>
          </a:p>
          <a:p>
            <a:r>
              <a:rPr lang="en-US" dirty="0">
                <a:latin typeface="Times New Roman" pitchFamily="18" charset="0"/>
                <a:ea typeface="ＭＳ Ｐゴシック" charset="-128"/>
                <a:cs typeface="ＭＳ Ｐゴシック" charset="-128"/>
              </a:rPr>
              <a:t>Moscow to Chicago (Monk, 2000). Moreover, even permanent</a:t>
            </a:r>
          </a:p>
          <a:p>
            <a:r>
              <a:rPr lang="en-US" dirty="0">
                <a:latin typeface="Times New Roman" pitchFamily="18" charset="0"/>
                <a:ea typeface="ＭＳ Ｐゴシック" charset="-128"/>
                <a:cs typeface="ＭＳ Ｐゴシック" charset="-128"/>
              </a:rPr>
              <a:t>night workers invariably revert to a diurnal orientation</a:t>
            </a:r>
          </a:p>
          <a:p>
            <a:r>
              <a:rPr lang="en-US" dirty="0">
                <a:latin typeface="Times New Roman" pitchFamily="18" charset="0"/>
                <a:ea typeface="ＭＳ Ｐゴシック" charset="-128"/>
                <a:cs typeface="ＭＳ Ｐゴシック" charset="-128"/>
              </a:rPr>
              <a:t>during their days off and are thus, in practice, experiencing</a:t>
            </a:r>
          </a:p>
          <a:p>
            <a:r>
              <a:rPr lang="en-US" dirty="0">
                <a:latin typeface="Times New Roman" pitchFamily="18" charset="0"/>
                <a:ea typeface="ＭＳ Ｐゴシック" charset="-128"/>
                <a:cs typeface="ＭＳ Ｐゴシック" charset="-128"/>
              </a:rPr>
              <a:t>repeated circadian phase shifts on a weekly basis, much as</a:t>
            </a:r>
          </a:p>
          <a:p>
            <a:r>
              <a:rPr lang="en-US" dirty="0">
                <a:latin typeface="Times New Roman" pitchFamily="18" charset="0"/>
                <a:ea typeface="ＭＳ Ｐゴシック" charset="-128"/>
                <a:cs typeface="ＭＳ Ｐゴシック" charset="-128"/>
              </a:rPr>
              <a:t>is the case for rotating </a:t>
            </a:r>
            <a:r>
              <a:rPr lang="en-US" dirty="0" err="1">
                <a:latin typeface="Times New Roman" pitchFamily="18" charset="0"/>
                <a:ea typeface="ＭＳ Ｐゴシック" charset="-128"/>
                <a:cs typeface="ＭＳ Ｐゴシック" charset="-128"/>
              </a:rPr>
              <a:t>shiftworkers</a:t>
            </a:r>
            <a:r>
              <a:rPr lang="en-US" dirty="0">
                <a:latin typeface="Times New Roman" pitchFamily="18" charset="0"/>
                <a:ea typeface="ＭＳ Ｐゴシック" charset="-128"/>
                <a:cs typeface="ＭＳ Ｐゴシック" charset="-128"/>
              </a:rPr>
              <a:t> (</a:t>
            </a:r>
            <a:r>
              <a:rPr lang="en-US" dirty="0" err="1">
                <a:latin typeface="Times New Roman" pitchFamily="18" charset="0"/>
                <a:ea typeface="ＭＳ Ｐゴシック" charset="-128"/>
                <a:cs typeface="ＭＳ Ｐゴシック" charset="-128"/>
              </a:rPr>
              <a:t>Knauth</a:t>
            </a:r>
            <a:r>
              <a:rPr lang="en-US" dirty="0">
                <a:latin typeface="Times New Roman" pitchFamily="18" charset="0"/>
                <a:ea typeface="ＭＳ Ｐゴシック" charset="-128"/>
                <a:cs typeface="ＭＳ Ｐゴシック" charset="-128"/>
              </a:rPr>
              <a:t> and </a:t>
            </a:r>
            <a:r>
              <a:rPr lang="en-US" dirty="0" err="1">
                <a:latin typeface="Times New Roman" pitchFamily="18" charset="0"/>
                <a:ea typeface="ＭＳ Ｐゴシック" charset="-128"/>
                <a:cs typeface="ＭＳ Ｐゴシック" charset="-128"/>
              </a:rPr>
              <a:t>Hornberger</a:t>
            </a:r>
            <a:r>
              <a:rPr lang="en-US" dirty="0">
                <a:latin typeface="Times New Roman" pitchFamily="18" charset="0"/>
                <a:ea typeface="ＭＳ Ｐゴシック" charset="-128"/>
                <a:cs typeface="ＭＳ Ｐゴシック" charset="-128"/>
              </a:rPr>
              <a:t>,</a:t>
            </a:r>
          </a:p>
          <a:p>
            <a:r>
              <a:rPr lang="en-US" dirty="0">
                <a:latin typeface="Times New Roman" pitchFamily="18" charset="0"/>
                <a:ea typeface="ＭＳ Ｐゴシック" charset="-128"/>
                <a:cs typeface="ＭＳ Ｐゴシック" charset="-128"/>
              </a:rPr>
              <a:t>2003). Not surprisingly, while these profound circadian phase</a:t>
            </a:r>
          </a:p>
          <a:p>
            <a:r>
              <a:rPr lang="en-US" dirty="0">
                <a:latin typeface="Times New Roman" pitchFamily="18" charset="0"/>
                <a:ea typeface="ＭＳ Ｐゴシック" charset="-128"/>
                <a:cs typeface="ＭＳ Ｐゴシック" charset="-128"/>
              </a:rPr>
              <a:t>shifts are happening to the individual (perhaps repeatedly for</a:t>
            </a:r>
          </a:p>
          <a:p>
            <a:r>
              <a:rPr lang="en-US" dirty="0">
                <a:latin typeface="Times New Roman" pitchFamily="18" charset="0"/>
                <a:ea typeface="ＭＳ Ｐゴシック" charset="-128"/>
                <a:cs typeface="ＭＳ Ｐゴシック" charset="-128"/>
              </a:rPr>
              <a:t>several decades), sleep is often severely impaired. There are</a:t>
            </a:r>
          </a:p>
          <a:p>
            <a:r>
              <a:rPr lang="en-US" dirty="0">
                <a:latin typeface="Times New Roman" pitchFamily="18" charset="0"/>
                <a:ea typeface="ＭＳ Ｐゴシック" charset="-128"/>
                <a:cs typeface="ＭＳ Ｐゴシック" charset="-128"/>
              </a:rPr>
              <a:t>many empirical studies documenting the fact that </a:t>
            </a:r>
            <a:r>
              <a:rPr lang="en-US" dirty="0" err="1">
                <a:latin typeface="Times New Roman" pitchFamily="18" charset="0"/>
                <a:ea typeface="ＭＳ Ｐゴシック" charset="-128"/>
                <a:cs typeface="ＭＳ Ｐゴシック" charset="-128"/>
              </a:rPr>
              <a:t>shiftworkers</a:t>
            </a:r>
            <a:endParaRPr lang="en-US" dirty="0">
              <a:latin typeface="Times New Roman" pitchFamily="18" charset="0"/>
              <a:ea typeface="ＭＳ Ｐゴシック" charset="-128"/>
              <a:cs typeface="ＭＳ Ｐゴシック" charset="-128"/>
            </a:endParaRPr>
          </a:p>
          <a:p>
            <a:r>
              <a:rPr lang="en-US" dirty="0">
                <a:latin typeface="Times New Roman" pitchFamily="18" charset="0"/>
                <a:ea typeface="ＭＳ Ｐゴシック" charset="-128"/>
                <a:cs typeface="ＭＳ Ｐゴシック" charset="-128"/>
              </a:rPr>
              <a:t>sleep more poorly than day workers during their working</a:t>
            </a:r>
          </a:p>
          <a:p>
            <a:r>
              <a:rPr lang="en-US" dirty="0">
                <a:latin typeface="Times New Roman" pitchFamily="18" charset="0"/>
                <a:ea typeface="ＭＳ Ｐゴシック" charset="-128"/>
                <a:cs typeface="ＭＳ Ｐゴシック" charset="-128"/>
              </a:rPr>
              <a:t>lives, confirming the conventional wisdom of the </a:t>
            </a:r>
            <a:r>
              <a:rPr lang="en-US" dirty="0" err="1">
                <a:latin typeface="Times New Roman" pitchFamily="18" charset="0"/>
                <a:ea typeface="ＭＳ Ｐゴシック" charset="-128"/>
                <a:cs typeface="ＭＳ Ｐゴシック" charset="-128"/>
              </a:rPr>
              <a:t>shiftworkers</a:t>
            </a:r>
            <a:endParaRPr lang="en-US" dirty="0">
              <a:latin typeface="Times New Roman" pitchFamily="18" charset="0"/>
              <a:ea typeface="ＭＳ Ｐゴシック" charset="-128"/>
              <a:cs typeface="ＭＳ Ｐゴシック" charset="-128"/>
            </a:endParaRPr>
          </a:p>
          <a:p>
            <a:r>
              <a:rPr lang="en-US" dirty="0">
                <a:latin typeface="Times New Roman" pitchFamily="18" charset="0"/>
                <a:ea typeface="ＭＳ Ｐゴシック" charset="-128"/>
                <a:cs typeface="ＭＳ Ｐゴシック" charset="-128"/>
              </a:rPr>
              <a:t>themselves (</a:t>
            </a:r>
            <a:r>
              <a:rPr lang="en-US" dirty="0" err="1">
                <a:latin typeface="Times New Roman" pitchFamily="18" charset="0"/>
                <a:ea typeface="ＭＳ Ｐゴシック" charset="-128"/>
                <a:cs typeface="ＭＳ Ｐゴシック" charset="-128"/>
              </a:rPr>
              <a:t>Akerstedt</a:t>
            </a:r>
            <a:r>
              <a:rPr lang="en-US" dirty="0">
                <a:latin typeface="Times New Roman" pitchFamily="18" charset="0"/>
                <a:ea typeface="ＭＳ Ｐゴシック" charset="-128"/>
                <a:cs typeface="ＭＳ Ｐゴシック" charset="-128"/>
              </a:rPr>
              <a:t>, 2005; Drake et al., 2004). However,</a:t>
            </a:r>
          </a:p>
          <a:p>
            <a:r>
              <a:rPr lang="en-US" dirty="0">
                <a:latin typeface="Times New Roman" pitchFamily="18" charset="0"/>
                <a:ea typeface="ＭＳ Ｐゴシック" charset="-128"/>
                <a:cs typeface="ＭＳ Ｐゴシック" charset="-128"/>
              </a:rPr>
              <a:t>there are also data that suggest that the point can be</a:t>
            </a:r>
          </a:p>
          <a:p>
            <a:r>
              <a:rPr lang="en-US" dirty="0">
                <a:latin typeface="Times New Roman" pitchFamily="18" charset="0"/>
                <a:ea typeface="ＭＳ Ｐゴシック" charset="-128"/>
                <a:cs typeface="ＭＳ Ｐゴシック" charset="-128"/>
              </a:rPr>
              <a:t>overstated (</a:t>
            </a:r>
            <a:r>
              <a:rPr lang="en-US" dirty="0" err="1">
                <a:latin typeface="Times New Roman" pitchFamily="18" charset="0"/>
                <a:ea typeface="ＭＳ Ｐゴシック" charset="-128"/>
                <a:cs typeface="ＭＳ Ｐゴシック" charset="-128"/>
              </a:rPr>
              <a:t>Akerstedt</a:t>
            </a:r>
            <a:r>
              <a:rPr lang="en-US" dirty="0">
                <a:latin typeface="Times New Roman" pitchFamily="18" charset="0"/>
                <a:ea typeface="ＭＳ Ｐゴシック" charset="-128"/>
                <a:cs typeface="ＭＳ Ｐゴシック" charset="-128"/>
              </a:rPr>
              <a:t> et al., 2008).</a:t>
            </a:r>
            <a:endParaRPr lang="en-US" dirty="0"/>
          </a:p>
        </p:txBody>
      </p:sp>
      <p:sp>
        <p:nvSpPr>
          <p:cNvPr id="4" name="Slide Number Placeholder 3"/>
          <p:cNvSpPr>
            <a:spLocks noGrp="1"/>
          </p:cNvSpPr>
          <p:nvPr>
            <p:ph type="sldNum" sz="quarter" idx="10"/>
          </p:nvPr>
        </p:nvSpPr>
        <p:spPr/>
        <p:txBody>
          <a:bodyPr/>
          <a:lstStyle/>
          <a:p>
            <a:pPr>
              <a:defRPr/>
            </a:pPr>
            <a:fld id="{2D168AE5-E2AB-8D4D-8F1D-1A75A38BC4BC}" type="slidenum">
              <a:rPr lang="en-US" smtClean="0"/>
              <a:pPr>
                <a:defRPr/>
              </a:pPr>
              <a:t>28</a:t>
            </a:fld>
            <a:endParaRPr lang="en-US"/>
          </a:p>
        </p:txBody>
      </p:sp>
    </p:spTree>
    <p:extLst>
      <p:ext uri="{BB962C8B-B14F-4D97-AF65-F5344CB8AC3E}">
        <p14:creationId xmlns:p14="http://schemas.microsoft.com/office/powerpoint/2010/main" val="8887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570439-0594-114B-AE93-8B4B86BBC6B1}" type="slidenum">
              <a:rPr lang="en-US" sz="1200">
                <a:solidFill>
                  <a:srgbClr val="000000"/>
                </a:solidFill>
                <a:latin typeface="Times New Roman" charset="0"/>
              </a:rPr>
              <a:pPr eaLnBrk="1" hangingPunct="1"/>
              <a:t>30</a:t>
            </a:fld>
            <a:endParaRPr lang="en-US" sz="1200">
              <a:solidFill>
                <a:srgbClr val="000000"/>
              </a:solidFill>
              <a:latin typeface="Times New Roman" charset="0"/>
            </a:endParaRPr>
          </a:p>
        </p:txBody>
      </p:sp>
      <p:sp>
        <p:nvSpPr>
          <p:cNvPr id="75778" name="Rectangle 2"/>
          <p:cNvSpPr>
            <a:spLocks noGrp="1" noRot="1" noChangeAspect="1" noChangeArrowheads="1" noTextEdit="1"/>
          </p:cNvSpPr>
          <p:nvPr>
            <p:ph type="sldImg"/>
          </p:nvPr>
        </p:nvSpPr>
        <p:spPr>
          <a:xfrm>
            <a:off x="1204913" y="674688"/>
            <a:ext cx="4449762" cy="3336925"/>
          </a:xfrm>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31787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3381D8-62EE-1941-93C8-3B3C3CA37C3B}" type="slidenum">
              <a:rPr lang="en-US" sz="1200">
                <a:latin typeface="Times New Roman" charset="0"/>
              </a:rPr>
              <a:pPr eaLnBrk="1" hangingPunct="1"/>
              <a:t>40</a:t>
            </a:fld>
            <a:endParaRPr lang="en-US" sz="1200">
              <a:latin typeface="Times New Roman"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42387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4ED26D-DF09-1846-88FD-FF9F3943643A}" type="slidenum">
              <a:rPr lang="en-US" sz="1200">
                <a:solidFill>
                  <a:srgbClr val="000000"/>
                </a:solidFill>
                <a:latin typeface="Times New Roman" charset="0"/>
              </a:rPr>
              <a:pPr eaLnBrk="1" hangingPunct="1"/>
              <a:t>42</a:t>
            </a:fld>
            <a:endParaRPr lang="en-US" sz="1200">
              <a:solidFill>
                <a:srgbClr val="000000"/>
              </a:solidFill>
              <a:latin typeface="Times New Roman" charset="0"/>
            </a:endParaRPr>
          </a:p>
        </p:txBody>
      </p:sp>
      <p:sp>
        <p:nvSpPr>
          <p:cNvPr id="94210" name="Rectangle 2"/>
          <p:cNvSpPr>
            <a:spLocks noGrp="1" noRot="1" noChangeAspect="1" noChangeArrowheads="1" noTextEdit="1"/>
          </p:cNvSpPr>
          <p:nvPr>
            <p:ph type="sldImg"/>
          </p:nvPr>
        </p:nvSpPr>
        <p:spPr>
          <a:xfrm>
            <a:off x="1201738" y="669925"/>
            <a:ext cx="4464050" cy="3348038"/>
          </a:xfrm>
          <a:ln/>
        </p:spPr>
      </p:sp>
      <p:sp>
        <p:nvSpPr>
          <p:cNvPr id="94211" name="Rectangle 3"/>
          <p:cNvSpPr>
            <a:spLocks noGrp="1" noChangeArrowheads="1"/>
          </p:cNvSpPr>
          <p:nvPr>
            <p:ph type="body" idx="1"/>
          </p:nvPr>
        </p:nvSpPr>
        <p:spPr>
          <a:xfrm>
            <a:off x="685800" y="4243388"/>
            <a:ext cx="5486400" cy="4017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It is important to note that additional changes were made to the Recruit Training program at this same time, including new dormitories, changes in the curriculum to encourage and educate recruits on the importance of sleep, changes in the kind of boots they were issued and handwashing policy.  </a:t>
            </a:r>
          </a:p>
        </p:txBody>
      </p:sp>
    </p:spTree>
    <p:extLst>
      <p:ext uri="{BB962C8B-B14F-4D97-AF65-F5344CB8AC3E}">
        <p14:creationId xmlns:p14="http://schemas.microsoft.com/office/powerpoint/2010/main" val="1577588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79BDA2-0808-5449-9445-19EF4EDCB859}" type="slidenum">
              <a:rPr lang="en-US" altLang="x-none"/>
              <a:pPr eaLnBrk="1" hangingPunct="1"/>
              <a:t>43</a:t>
            </a:fld>
            <a:endParaRPr lang="en-US" altLang="x-none"/>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extLst>
      <p:ext uri="{BB962C8B-B14F-4D97-AF65-F5344CB8AC3E}">
        <p14:creationId xmlns:p14="http://schemas.microsoft.com/office/powerpoint/2010/main" val="690457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guiding principles for effective implementation of a crew endurance management plan.</a:t>
            </a:r>
            <a:r>
              <a:rPr lang="en-US" baseline="0" dirty="0" smtClean="0"/>
              <a:t>  Adjusting the watch schedule so that all personnel are on a 24-hour day is one of the key elements – although this alone is not enough to not result in a healthier and productive crew.  Crew endurance is the result of proactive management of total-ship operations. </a:t>
            </a:r>
            <a:endParaRPr lang="en-US" dirty="0"/>
          </a:p>
        </p:txBody>
      </p:sp>
      <p:sp>
        <p:nvSpPr>
          <p:cNvPr id="4" name="Slide Number Placeholder 3"/>
          <p:cNvSpPr>
            <a:spLocks noGrp="1"/>
          </p:cNvSpPr>
          <p:nvPr>
            <p:ph type="sldNum" sz="quarter" idx="10"/>
          </p:nvPr>
        </p:nvSpPr>
        <p:spPr/>
        <p:txBody>
          <a:bodyPr/>
          <a:lstStyle/>
          <a:p>
            <a:fld id="{CCD5125B-0AD9-4038-B349-62A1342B29E5}" type="slidenum">
              <a:rPr lang="en-US" smtClean="0"/>
              <a:t>50</a:t>
            </a:fld>
            <a:endParaRPr lang="en-US"/>
          </a:p>
        </p:txBody>
      </p:sp>
    </p:spTree>
    <p:extLst>
      <p:ext uri="{BB962C8B-B14F-4D97-AF65-F5344CB8AC3E}">
        <p14:creationId xmlns:p14="http://schemas.microsoft.com/office/powerpoint/2010/main" val="1624005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Why are we going to discuss endurance, fatigue</a:t>
            </a:r>
            <a:r>
              <a:rPr lang="en-US" baseline="0" dirty="0" smtClean="0"/>
              <a:t> and s</a:t>
            </a:r>
            <a:r>
              <a:rPr lang="en-US" dirty="0" smtClean="0"/>
              <a:t>leep? We’ve all been doing</a:t>
            </a:r>
            <a:r>
              <a:rPr lang="en-US" baseline="0" dirty="0" smtClean="0"/>
              <a:t> this long enough to understand that we’ve got a job to do, and that job doesn’t operate on a set schedule. We’re going to do what we need to do to get the job done, because our commanders expect nothing less from us, so we expect nothing less from ourselves or those that work for us.</a:t>
            </a:r>
          </a:p>
          <a:p>
            <a:endParaRPr lang="en-US" baseline="0" dirty="0" smtClean="0"/>
          </a:p>
          <a:p>
            <a:r>
              <a:rPr lang="en-US" dirty="0" smtClean="0"/>
              <a:t>So, I present these words from Vice Admiral </a:t>
            </a:r>
            <a:r>
              <a:rPr lang="en-US" dirty="0" err="1" smtClean="0"/>
              <a:t>Rowden</a:t>
            </a:r>
            <a:r>
              <a:rPr lang="en-US" dirty="0" smtClean="0"/>
              <a:t>, Commander, Naval Surface Forces.</a:t>
            </a:r>
          </a:p>
          <a:p>
            <a:endParaRPr lang="en-US" dirty="0" smtClean="0"/>
          </a:p>
          <a:p>
            <a:r>
              <a:rPr lang="en-US" dirty="0" smtClean="0"/>
              <a:t>** PAUSE **</a:t>
            </a:r>
          </a:p>
          <a:p>
            <a:endParaRPr lang="en-US" dirty="0" smtClean="0"/>
          </a:p>
          <a:p>
            <a:r>
              <a:rPr lang="en-US" dirty="0" smtClean="0"/>
              <a:t>Vice Admiral </a:t>
            </a:r>
            <a:r>
              <a:rPr lang="en-US" dirty="0" err="1" smtClean="0"/>
              <a:t>Rowden</a:t>
            </a:r>
            <a:r>
              <a:rPr lang="en-US" dirty="0" smtClean="0"/>
              <a:t> thinks of sleep as a weapon, so I’d like to take a few minutes to explain why, and how you can use that knowledge to sharpen it.</a:t>
            </a:r>
          </a:p>
          <a:p>
            <a:endParaRPr lang="en-US" dirty="0" smtClean="0"/>
          </a:p>
          <a:p>
            <a:r>
              <a:rPr lang="en-US" dirty="0" smtClean="0"/>
              <a:t>He also uses the word “measureable” more than once in here, and that’s an important point that I’ll discuss in the next few slides. But here’s the critical take-away right up-front: his idea that fatigue is bad doesn’t come from a general, vague sense that it might hurt performance in some undetermined way. It has been extensively studied, and the data is objectively</a:t>
            </a:r>
            <a:r>
              <a:rPr lang="en-US" baseline="0" dirty="0" smtClean="0"/>
              <a:t> </a:t>
            </a:r>
            <a:r>
              <a:rPr lang="en-US" dirty="0" smtClean="0"/>
              <a:t>clear.</a:t>
            </a:r>
          </a:p>
          <a:p>
            <a:endParaRPr lang="en-US" dirty="0" smtClean="0"/>
          </a:p>
          <a:p>
            <a:pPr>
              <a:defRPr/>
            </a:pPr>
            <a:r>
              <a:rPr lang="en-US" dirty="0" smtClean="0">
                <a:ea typeface="ＭＳ Ｐゴシック" charset="-128"/>
                <a:cs typeface="+mn-cs"/>
              </a:rPr>
              <a:t>The Problem then is that crew endurance and resilience are directly affected by how much we sleep.  </a:t>
            </a:r>
            <a:r>
              <a:rPr lang="en-US" dirty="0" smtClean="0">
                <a:ea typeface="ＭＳ Ｐゴシック" charset="-128"/>
              </a:rPr>
              <a:t>Fatigue, stress, mental and physical fitness are all interrelated.  Fatigue and stress; Fatigue and suicide; Fatigue and mishaps; fatigue and mission failure.</a:t>
            </a:r>
          </a:p>
          <a:p>
            <a:pPr>
              <a:defRPr/>
            </a:pPr>
            <a:endParaRPr lang="en-US" dirty="0" smtClean="0">
              <a:ea typeface="ＭＳ Ｐゴシック" charset="-128"/>
            </a:endParaRPr>
          </a:p>
          <a:p>
            <a:pPr>
              <a:defRPr/>
            </a:pPr>
            <a:r>
              <a:rPr lang="en-US" dirty="0" smtClean="0">
                <a:ea typeface="ＭＳ Ｐゴシック" charset="-128"/>
                <a:cs typeface="+mn-cs"/>
              </a:rPr>
              <a:t>Bottom line: Fatigue has </a:t>
            </a:r>
            <a:r>
              <a:rPr lang="en-US" u="sng" dirty="0" smtClean="0">
                <a:ea typeface="ＭＳ Ｐゴシック" charset="-128"/>
                <a:cs typeface="+mn-cs"/>
              </a:rPr>
              <a:t>repeatable</a:t>
            </a:r>
            <a:r>
              <a:rPr lang="en-US" dirty="0" smtClean="0">
                <a:ea typeface="ＭＳ Ｐゴシック" charset="-128"/>
                <a:cs typeface="+mn-cs"/>
              </a:rPr>
              <a:t>, </a:t>
            </a:r>
            <a:r>
              <a:rPr lang="en-US" u="sng" dirty="0" smtClean="0">
                <a:ea typeface="ＭＳ Ｐゴシック" charset="-128"/>
                <a:cs typeface="+mn-cs"/>
              </a:rPr>
              <a:t>tangible</a:t>
            </a:r>
            <a:r>
              <a:rPr lang="en-US" dirty="0" smtClean="0">
                <a:ea typeface="ＭＳ Ｐゴシック" charset="-128"/>
                <a:cs typeface="+mn-cs"/>
              </a:rPr>
              <a:t> and </a:t>
            </a:r>
            <a:r>
              <a:rPr lang="en-US" u="sng" dirty="0" smtClean="0">
                <a:ea typeface="ＭＳ Ｐゴシック" charset="-128"/>
                <a:cs typeface="+mn-cs"/>
              </a:rPr>
              <a:t>measurable</a:t>
            </a:r>
            <a:r>
              <a:rPr lang="en-US" dirty="0" smtClean="0">
                <a:ea typeface="ＭＳ Ｐゴシック" charset="-128"/>
                <a:cs typeface="+mn-cs"/>
              </a:rPr>
              <a:t> negative effects on readiness, effectiveness, and safety.</a:t>
            </a:r>
          </a:p>
          <a:p>
            <a:endParaRPr lang="en-US" dirty="0" smtClean="0"/>
          </a:p>
        </p:txBody>
      </p:sp>
      <p:sp>
        <p:nvSpPr>
          <p:cNvPr id="4" name="Slide Number Placeholder 3"/>
          <p:cNvSpPr>
            <a:spLocks noGrp="1"/>
          </p:cNvSpPr>
          <p:nvPr>
            <p:ph type="sldNum" sz="quarter" idx="10"/>
          </p:nvPr>
        </p:nvSpPr>
        <p:spPr/>
        <p:txBody>
          <a:bodyPr/>
          <a:lstStyle/>
          <a:p>
            <a:pPr>
              <a:defRPr/>
            </a:pPr>
            <a:fld id="{C9515762-4A33-4D02-ADD4-621E802CF391}" type="slidenum">
              <a:rPr lang="en-US" smtClean="0">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val="1090014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CBD006-6C95-483E-94F1-631A9F443C9A}" type="slidenum">
              <a:rPr lang="en-US" smtClean="0">
                <a:solidFill>
                  <a:prstClr val="black"/>
                </a:solidFill>
                <a:latin typeface="Calibri"/>
              </a:rPr>
              <a:pPr/>
              <a:t>59</a:t>
            </a:fld>
            <a:endParaRPr lang="en-US">
              <a:solidFill>
                <a:prstClr val="black"/>
              </a:solidFill>
              <a:latin typeface="Calibri"/>
            </a:endParaRPr>
          </a:p>
        </p:txBody>
      </p:sp>
    </p:spTree>
    <p:extLst>
      <p:ext uri="{BB962C8B-B14F-4D97-AF65-F5344CB8AC3E}">
        <p14:creationId xmlns:p14="http://schemas.microsoft.com/office/powerpoint/2010/main" val="167566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DD0E84-B1F3-9844-8DD5-CBC88009A45A}" type="slidenum">
              <a:rPr lang="en-US" sz="1200">
                <a:latin typeface="Times New Roman" charset="0"/>
              </a:rPr>
              <a:pPr eaLnBrk="1" hangingPunct="1"/>
              <a:t>3</a:t>
            </a:fld>
            <a:endParaRPr lang="en-US" sz="1200">
              <a:latin typeface="Times New Roman"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6584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CE4197-C84C-C64D-BCFA-8C002E8B0A42}" type="slidenum">
              <a:rPr lang="en-US" sz="1200">
                <a:latin typeface="Times New Roman" charset="0"/>
              </a:rPr>
              <a:pPr eaLnBrk="1" hangingPunct="1"/>
              <a:t>4</a:t>
            </a:fld>
            <a:endParaRPr lang="en-US" sz="1200">
              <a:latin typeface="Times New Roman"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1101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D9F392-1AE5-9949-8B64-D60009ECDFF0}" type="slidenum">
              <a:rPr lang="en-US" sz="1200">
                <a:latin typeface="Times New Roman" charset="0"/>
              </a:rPr>
              <a:pPr eaLnBrk="1" hangingPunct="1"/>
              <a:t>5</a:t>
            </a:fld>
            <a:endParaRPr lang="en-US" sz="1200">
              <a:latin typeface="Times New Roman"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8239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1E574C-C140-BB4D-B86E-9A3DC220D05A}" type="slidenum">
              <a:rPr lang="en-US" sz="1200">
                <a:solidFill>
                  <a:srgbClr val="000000"/>
                </a:solidFill>
                <a:latin typeface="Times New Roman" charset="0"/>
              </a:rPr>
              <a:pPr eaLnBrk="1" hangingPunct="1"/>
              <a:t>6</a:t>
            </a:fld>
            <a:endParaRPr lang="en-US" sz="1200">
              <a:solidFill>
                <a:srgbClr val="000000"/>
              </a:solidFill>
              <a:latin typeface="Times New Roman"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382707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8ACF31-FCA9-BF4A-9E5E-7D7EF62367E4}" type="slidenum">
              <a:rPr lang="en-US" sz="1200">
                <a:latin typeface="Times New Roman" charset="0"/>
              </a:rPr>
              <a:pPr eaLnBrk="1" hangingPunct="1"/>
              <a:t>9</a:t>
            </a:fld>
            <a:endParaRPr lang="en-US" sz="1200">
              <a:latin typeface="Times New Roman" charset="0"/>
            </a:endParaRPr>
          </a:p>
        </p:txBody>
      </p:sp>
      <p:sp>
        <p:nvSpPr>
          <p:cNvPr id="61442" name="Rectangle 2"/>
          <p:cNvSpPr>
            <a:spLocks noGrp="1" noRot="1" noChangeAspect="1" noChangeArrowheads="1" noTextEdit="1"/>
          </p:cNvSpPr>
          <p:nvPr>
            <p:ph type="sldImg"/>
          </p:nvPr>
        </p:nvSpPr>
        <p:spPr>
          <a:xfrm>
            <a:off x="1198563" y="669925"/>
            <a:ext cx="4465637" cy="3349625"/>
          </a:xfrm>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1665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9052C0-87F7-3A4F-8DC0-7F363774D84F}" type="slidenum">
              <a:rPr lang="en-US" sz="1200">
                <a:latin typeface="Times New Roman" charset="0"/>
              </a:rPr>
              <a:pPr eaLnBrk="1" hangingPunct="1"/>
              <a:t>10</a:t>
            </a:fld>
            <a:endParaRPr lang="en-US" sz="1200">
              <a:latin typeface="Times New Roman"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01779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230" eaLnBrk="0" hangingPunct="0">
              <a:defRPr sz="2300">
                <a:solidFill>
                  <a:schemeClr val="tx1"/>
                </a:solidFill>
                <a:latin typeface="Arial" charset="0"/>
                <a:ea typeface="ＭＳ Ｐゴシック" charset="0"/>
                <a:cs typeface="ＭＳ Ｐゴシック" charset="0"/>
              </a:defRPr>
            </a:lvl1pPr>
            <a:lvl2pPr marL="719324" indent="-276663" defTabSz="902230" eaLnBrk="0" hangingPunct="0">
              <a:defRPr sz="2300">
                <a:solidFill>
                  <a:schemeClr val="tx1"/>
                </a:solidFill>
                <a:latin typeface="Arial" charset="0"/>
                <a:ea typeface="ＭＳ Ｐゴシック" charset="0"/>
              </a:defRPr>
            </a:lvl2pPr>
            <a:lvl3pPr marL="1106653" indent="-221331" defTabSz="902230" eaLnBrk="0" hangingPunct="0">
              <a:defRPr sz="2300">
                <a:solidFill>
                  <a:schemeClr val="tx1"/>
                </a:solidFill>
                <a:latin typeface="Arial" charset="0"/>
                <a:ea typeface="ＭＳ Ｐゴシック" charset="0"/>
              </a:defRPr>
            </a:lvl3pPr>
            <a:lvl4pPr marL="1549314" indent="-221331" defTabSz="902230" eaLnBrk="0" hangingPunct="0">
              <a:defRPr sz="2300">
                <a:solidFill>
                  <a:schemeClr val="tx1"/>
                </a:solidFill>
                <a:latin typeface="Arial" charset="0"/>
                <a:ea typeface="ＭＳ Ｐゴシック" charset="0"/>
              </a:defRPr>
            </a:lvl4pPr>
            <a:lvl5pPr marL="1991975" indent="-221331" defTabSz="902230" eaLnBrk="0" hangingPunct="0">
              <a:defRPr sz="2300">
                <a:solidFill>
                  <a:schemeClr val="tx1"/>
                </a:solidFill>
                <a:latin typeface="Arial" charset="0"/>
                <a:ea typeface="ＭＳ Ｐゴシック" charset="0"/>
              </a:defRPr>
            </a:lvl5pPr>
            <a:lvl6pPr marL="2434636" indent="-221331" defTabSz="902230" eaLnBrk="0" fontAlgn="base" hangingPunct="0">
              <a:spcBef>
                <a:spcPct val="0"/>
              </a:spcBef>
              <a:spcAft>
                <a:spcPct val="0"/>
              </a:spcAft>
              <a:defRPr sz="2300">
                <a:solidFill>
                  <a:schemeClr val="tx1"/>
                </a:solidFill>
                <a:latin typeface="Arial" charset="0"/>
                <a:ea typeface="ＭＳ Ｐゴシック" charset="0"/>
              </a:defRPr>
            </a:lvl6pPr>
            <a:lvl7pPr marL="2877297" indent="-221331" defTabSz="902230" eaLnBrk="0" fontAlgn="base" hangingPunct="0">
              <a:spcBef>
                <a:spcPct val="0"/>
              </a:spcBef>
              <a:spcAft>
                <a:spcPct val="0"/>
              </a:spcAft>
              <a:defRPr sz="2300">
                <a:solidFill>
                  <a:schemeClr val="tx1"/>
                </a:solidFill>
                <a:latin typeface="Arial" charset="0"/>
                <a:ea typeface="ＭＳ Ｐゴシック" charset="0"/>
              </a:defRPr>
            </a:lvl7pPr>
            <a:lvl8pPr marL="3319958" indent="-221331" defTabSz="902230" eaLnBrk="0" fontAlgn="base" hangingPunct="0">
              <a:spcBef>
                <a:spcPct val="0"/>
              </a:spcBef>
              <a:spcAft>
                <a:spcPct val="0"/>
              </a:spcAft>
              <a:defRPr sz="2300">
                <a:solidFill>
                  <a:schemeClr val="tx1"/>
                </a:solidFill>
                <a:latin typeface="Arial" charset="0"/>
                <a:ea typeface="ＭＳ Ｐゴシック" charset="0"/>
              </a:defRPr>
            </a:lvl8pPr>
            <a:lvl9pPr marL="3762619" indent="-221331" defTabSz="902230"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B8FFEA48-F125-014D-9B37-1181B8FEC402}" type="slidenum">
              <a:rPr lang="en-US" sz="1200">
                <a:latin typeface="Times New Roman" charset="0"/>
              </a:rPr>
              <a:pPr eaLnBrk="1" hangingPunct="1"/>
              <a:t>12</a:t>
            </a:fld>
            <a:endParaRPr lang="en-US" sz="1200">
              <a:latin typeface="Times New Roman"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81732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This one’s easy:</a:t>
            </a:r>
          </a:p>
          <a:p>
            <a:endParaRPr lang="en-US" dirty="0" smtClean="0"/>
          </a:p>
          <a:p>
            <a:r>
              <a:rPr lang="en-US" dirty="0" smtClean="0"/>
              <a:t>What</a:t>
            </a:r>
            <a:r>
              <a:rPr lang="en-US" baseline="0" dirty="0" smtClean="0"/>
              <a:t> would you think if one of your sailors told you this:</a:t>
            </a:r>
          </a:p>
          <a:p>
            <a:endParaRPr lang="en-US" baseline="0" dirty="0" smtClean="0"/>
          </a:p>
          <a:p>
            <a:r>
              <a:rPr lang="en-US" baseline="0" dirty="0" smtClean="0"/>
              <a:t>*CLICK*</a:t>
            </a:r>
          </a:p>
          <a:p>
            <a:endParaRPr lang="en-US" baseline="0" dirty="0" smtClean="0"/>
          </a:p>
          <a:p>
            <a:r>
              <a:rPr lang="en-US" baseline="0" dirty="0" smtClean="0"/>
              <a:t>“Captain, I’m good to go… just a little tired.” Okay, we hear that all the time. And we probably take note of it. A lot of us would tap the brakes, maybe ask a few ORM questions. Maybe ask, “Are you sure you’re okay?” but the sailor just told you he is, so is he really going to change his report now? Maybe, but probably not. And then what? We’re probably going to press on, because that’s what we do. That’s our culture – we’ve got to get the job done. We suck it up, we’ll catch up on our sleep later.</a:t>
            </a:r>
          </a:p>
          <a:p>
            <a:endParaRPr lang="en-US" baseline="0" dirty="0" smtClean="0"/>
          </a:p>
          <a:p>
            <a:r>
              <a:rPr lang="en-US" baseline="0" dirty="0" smtClean="0"/>
              <a:t>*CLICK*</a:t>
            </a:r>
          </a:p>
          <a:p>
            <a:endParaRPr lang="en-US" baseline="0" dirty="0" smtClean="0"/>
          </a:p>
          <a:p>
            <a:r>
              <a:rPr lang="en-US" baseline="0" dirty="0" smtClean="0"/>
              <a:t>Captain, I’m good to go. Just a little drunk.” He didn’t say “hung-over,” he didn’t say “buzzed” (would that matter?). No, he’s “A little drunk.” And what’s a little drunk? Would you care? Or would you be pretty much ready to send him to a fit-for-duty screening, get him off the </a:t>
            </a:r>
            <a:r>
              <a:rPr lang="en-US" baseline="0" dirty="0" err="1" smtClean="0"/>
              <a:t>watchbill</a:t>
            </a:r>
            <a:r>
              <a:rPr lang="en-US" baseline="0" dirty="0" smtClean="0"/>
              <a:t> and start considering NJP proceedings because he even bothered to show up? In any event, are you going to let him stand the watch. Nope. Because we all know that’s unacceptable. We can’t drink and drive, and we certainly can’t drink a stand duty. It’s embedded in our collective consciousness.</a:t>
            </a:r>
          </a:p>
          <a:p>
            <a:endParaRPr lang="en-US" baseline="0" dirty="0" smtClean="0"/>
          </a:p>
          <a:p>
            <a:r>
              <a:rPr lang="en-US" baseline="0" dirty="0" smtClean="0"/>
              <a:t>Why? Because we all know that performance is impaired when drunk? What performance? A bit of everything: decision making, inhibitions, physical motor skills, reaction times. And many more. And all of them add up to: a person cannot satisfactorily perform basic, simple tasks when drunk beyond a certain point. What’s that point? Legally, we have a couple of thresholds: .05, .08., and we’re all familiar with what those mean – impairment to the point of legal intoxication, resulting in an inability to pass basic sobriety tests.</a:t>
            </a:r>
          </a:p>
          <a:p>
            <a:endParaRPr lang="en-US" baseline="0" dirty="0" smtClean="0"/>
          </a:p>
          <a:p>
            <a:r>
              <a:rPr lang="en-US" baseline="0" dirty="0" smtClean="0"/>
              <a:t>Now have a look at a little data, captured in this chart:</a:t>
            </a:r>
          </a:p>
          <a:p>
            <a:endParaRPr lang="en-US" baseline="0" dirty="0" smtClean="0"/>
          </a:p>
          <a:p>
            <a:r>
              <a:rPr lang="en-US" baseline="0" dirty="0" smtClean="0"/>
              <a:t>*CLICK*</a:t>
            </a:r>
          </a:p>
          <a:p>
            <a:endParaRPr lang="en-US" baseline="0" dirty="0" smtClean="0"/>
          </a:p>
          <a:p>
            <a:r>
              <a:rPr lang="en-US" baseline="0" dirty="0" smtClean="0"/>
              <a:t>Here is a chart capturing cognitive performance data for a large number of individuals on an evaluation after drinking alcohol. I don’t need to say much about it. We know their blood alcohol content increases with time, and we know their cognitive performance decreases.</a:t>
            </a:r>
          </a:p>
          <a:p>
            <a:endParaRPr lang="en-US" baseline="0" dirty="0" smtClean="0"/>
          </a:p>
          <a:p>
            <a:r>
              <a:rPr lang="en-US" baseline="0" dirty="0" smtClean="0"/>
              <a:t>But now look at this!</a:t>
            </a:r>
          </a:p>
          <a:p>
            <a:endParaRPr lang="en-US" baseline="0" dirty="0" smtClean="0"/>
          </a:p>
          <a:p>
            <a:r>
              <a:rPr lang="en-US" baseline="0" dirty="0" smtClean="0"/>
              <a:t>Here’s what happens as you go through your day and rack up fatigue from the duration since your last restorative sleep cycle. The charts have a very similar curve. That’s probably not surprising either, because I know you’re educated people. But take a closer look at the bottom of the chart.</a:t>
            </a:r>
          </a:p>
          <a:p>
            <a:endParaRPr lang="en-US" baseline="0" dirty="0" smtClean="0"/>
          </a:p>
          <a:p>
            <a:r>
              <a:rPr lang="en-US" baseline="0" dirty="0" smtClean="0"/>
              <a:t>*CLICK*</a:t>
            </a:r>
          </a:p>
          <a:p>
            <a:endParaRPr lang="en-US" baseline="0" dirty="0" smtClean="0"/>
          </a:p>
          <a:p>
            <a:r>
              <a:rPr lang="en-US" baseline="0" dirty="0" smtClean="0"/>
              <a:t>Never mind, let me just highlight that for you. At only 14 hours awake, your sleepy sailor is going to have the mental capability of a person strongly buzzed at a BAC of .05. Think of that: a sailor that woke up at 0600 for a pretty typical day, is already performing like she’s border-line drunk by 2000.</a:t>
            </a:r>
          </a:p>
          <a:p>
            <a:endParaRPr lang="en-US" baseline="0" dirty="0" smtClean="0"/>
          </a:p>
          <a:p>
            <a:r>
              <a:rPr lang="en-US" baseline="0" dirty="0" smtClean="0"/>
              <a:t>And less than 5 hours later, she’s down in the range where she’s too incapacitated to legally drive – if it were caused by alcohol.</a:t>
            </a:r>
          </a:p>
          <a:p>
            <a:endParaRPr lang="en-US" baseline="0" dirty="0" smtClean="0"/>
          </a:p>
          <a:p>
            <a:r>
              <a:rPr lang="en-US" baseline="0" dirty="0" smtClean="0"/>
              <a:t>Does it matter? If your sailor falls down a trunk, or fails a PMS check, or performs an improper tag-out procedure… does it matter whether it was the result of sleepiness or drunkenness? The end result is the same, the mishap category will be the same… the loss of life will be the same. Injuries and equipment damage don’t care what caused them – they happen all the same.</a:t>
            </a:r>
          </a:p>
        </p:txBody>
      </p:sp>
      <p:sp>
        <p:nvSpPr>
          <p:cNvPr id="4" name="Slide Number Placeholder 3"/>
          <p:cNvSpPr>
            <a:spLocks noGrp="1"/>
          </p:cNvSpPr>
          <p:nvPr>
            <p:ph type="sldNum" sz="quarter" idx="10"/>
          </p:nvPr>
        </p:nvSpPr>
        <p:spPr/>
        <p:txBody>
          <a:bodyPr/>
          <a:lstStyle/>
          <a:p>
            <a:pPr>
              <a:defRPr/>
            </a:pPr>
            <a:fld id="{C9515762-4A33-4D02-ADD4-621E802CF391}" type="slidenum">
              <a:rPr lang="en-US" smtClean="0"/>
              <a:pPr>
                <a:defRPr/>
              </a:pPr>
              <a:t>16</a:t>
            </a:fld>
            <a:endParaRPr lang="en-US"/>
          </a:p>
        </p:txBody>
      </p:sp>
    </p:spTree>
    <p:extLst>
      <p:ext uri="{BB962C8B-B14F-4D97-AF65-F5344CB8AC3E}">
        <p14:creationId xmlns:p14="http://schemas.microsoft.com/office/powerpoint/2010/main" val="72248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2A04FB-66EC-C04F-AB62-59DC2EAF5204}" type="slidenum">
              <a:rPr lang="en-US"/>
              <a:pPr>
                <a:defRPr/>
              </a:pPr>
              <a:t>‹#›</a:t>
            </a:fld>
            <a:endParaRPr lang="en-US"/>
          </a:p>
        </p:txBody>
      </p:sp>
    </p:spTree>
    <p:extLst>
      <p:ext uri="{BB962C8B-B14F-4D97-AF65-F5344CB8AC3E}">
        <p14:creationId xmlns:p14="http://schemas.microsoft.com/office/powerpoint/2010/main" val="26537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BD983A-FA64-114C-91B6-404BA71E332B}" type="slidenum">
              <a:rPr lang="en-US"/>
              <a:pPr>
                <a:defRPr/>
              </a:pPr>
              <a:t>‹#›</a:t>
            </a:fld>
            <a:endParaRPr lang="en-US"/>
          </a:p>
        </p:txBody>
      </p:sp>
    </p:spTree>
    <p:extLst>
      <p:ext uri="{BB962C8B-B14F-4D97-AF65-F5344CB8AC3E}">
        <p14:creationId xmlns:p14="http://schemas.microsoft.com/office/powerpoint/2010/main" val="384435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04800"/>
            <a:ext cx="2095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6134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0A270-8243-D643-A206-EDE63AF1E6DD}" type="slidenum">
              <a:rPr lang="en-US"/>
              <a:pPr>
                <a:defRPr/>
              </a:pPr>
              <a:t>‹#›</a:t>
            </a:fld>
            <a:endParaRPr lang="en-US"/>
          </a:p>
        </p:txBody>
      </p:sp>
    </p:spTree>
    <p:extLst>
      <p:ext uri="{BB962C8B-B14F-4D97-AF65-F5344CB8AC3E}">
        <p14:creationId xmlns:p14="http://schemas.microsoft.com/office/powerpoint/2010/main" val="1193605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4800"/>
            <a:ext cx="83820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2E0DFC-F0AB-704B-93FC-7D6352CD73F9}" type="slidenum">
              <a:rPr lang="en-US"/>
              <a:pPr>
                <a:defRPr/>
              </a:pPr>
              <a:t>‹#›</a:t>
            </a:fld>
            <a:endParaRPr lang="en-US"/>
          </a:p>
        </p:txBody>
      </p:sp>
    </p:spTree>
    <p:extLst>
      <p:ext uri="{BB962C8B-B14F-4D97-AF65-F5344CB8AC3E}">
        <p14:creationId xmlns:p14="http://schemas.microsoft.com/office/powerpoint/2010/main" val="54175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41059C-BA26-3645-85C5-99833C4FC3AE}" type="slidenum">
              <a:rPr lang="en-US"/>
              <a:pPr>
                <a:defRPr/>
              </a:pPr>
              <a:t>‹#›</a:t>
            </a:fld>
            <a:endParaRPr lang="en-US"/>
          </a:p>
        </p:txBody>
      </p:sp>
    </p:spTree>
    <p:extLst>
      <p:ext uri="{BB962C8B-B14F-4D97-AF65-F5344CB8AC3E}">
        <p14:creationId xmlns:p14="http://schemas.microsoft.com/office/powerpoint/2010/main" val="4162523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FB285D-11B0-E149-B868-40BD7CD1C470}" type="slidenum">
              <a:rPr lang="en-US"/>
              <a:pPr>
                <a:defRPr/>
              </a:pPr>
              <a:t>‹#›</a:t>
            </a:fld>
            <a:endParaRPr lang="en-US"/>
          </a:p>
        </p:txBody>
      </p:sp>
    </p:spTree>
    <p:extLst>
      <p:ext uri="{BB962C8B-B14F-4D97-AF65-F5344CB8AC3E}">
        <p14:creationId xmlns:p14="http://schemas.microsoft.com/office/powerpoint/2010/main" val="271788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0FC2F4A-B195-1844-88ED-22C03E0B4563}" type="slidenum">
              <a:rPr lang="en-US"/>
              <a:pPr>
                <a:defRPr/>
              </a:pPr>
              <a:t>‹#›</a:t>
            </a:fld>
            <a:endParaRPr lang="en-US"/>
          </a:p>
        </p:txBody>
      </p:sp>
    </p:spTree>
    <p:extLst>
      <p:ext uri="{BB962C8B-B14F-4D97-AF65-F5344CB8AC3E}">
        <p14:creationId xmlns:p14="http://schemas.microsoft.com/office/powerpoint/2010/main" val="1765164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DA78C7-E5FD-D04A-B4BE-83B0E641C2D4}" type="slidenum">
              <a:rPr lang="en-US"/>
              <a:pPr>
                <a:defRPr/>
              </a:pPr>
              <a:t>‹#›</a:t>
            </a:fld>
            <a:endParaRPr lang="en-US"/>
          </a:p>
        </p:txBody>
      </p:sp>
    </p:spTree>
    <p:extLst>
      <p:ext uri="{BB962C8B-B14F-4D97-AF65-F5344CB8AC3E}">
        <p14:creationId xmlns:p14="http://schemas.microsoft.com/office/powerpoint/2010/main" val="365566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ECBA8C1-95EB-F147-BFAB-3936C72CEECA}" type="slidenum">
              <a:rPr lang="en-US"/>
              <a:pPr>
                <a:defRPr/>
              </a:pPr>
              <a:t>‹#›</a:t>
            </a:fld>
            <a:endParaRPr lang="en-US"/>
          </a:p>
        </p:txBody>
      </p:sp>
    </p:spTree>
    <p:extLst>
      <p:ext uri="{BB962C8B-B14F-4D97-AF65-F5344CB8AC3E}">
        <p14:creationId xmlns:p14="http://schemas.microsoft.com/office/powerpoint/2010/main" val="298587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4800"/>
            <a:ext cx="83820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rtlCol="0"/>
          <a:lstStyle>
            <a:lvl1pPr fontAlgn="base">
              <a:spcBef>
                <a:spcPct val="0"/>
              </a:spcBef>
              <a:spcAft>
                <a:spcPct val="0"/>
              </a:spcAft>
              <a:defRPr>
                <a:solidFill>
                  <a:prstClr val="black">
                    <a:tint val="75000"/>
                  </a:prstClr>
                </a:solidFill>
                <a:latin typeface="Arial" charset="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A17F8CF9-219D-D141-9397-5D0C9DD56780}" type="slidenum">
              <a:rPr lang="en-US"/>
              <a:pPr>
                <a:defRPr/>
              </a:pPr>
              <a:t>‹#›</a:t>
            </a:fld>
            <a:endParaRPr lang="en-US"/>
          </a:p>
        </p:txBody>
      </p:sp>
    </p:spTree>
    <p:extLst>
      <p:ext uri="{BB962C8B-B14F-4D97-AF65-F5344CB8AC3E}">
        <p14:creationId xmlns:p14="http://schemas.microsoft.com/office/powerpoint/2010/main" val="2356862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7880" name="Rectangle 8"/>
          <p:cNvSpPr>
            <a:spLocks noGrp="1" noChangeArrowheads="1"/>
          </p:cNvSpPr>
          <p:nvPr>
            <p:ph type="ctrTitle"/>
          </p:nvPr>
        </p:nvSpPr>
        <p:spPr>
          <a:xfrm>
            <a:off x="923925" y="2066925"/>
            <a:ext cx="7277100" cy="2216150"/>
          </a:xfrm>
        </p:spPr>
        <p:txBody>
          <a:bodyPr/>
          <a:lstStyle>
            <a:lvl1pPr algn="ctr">
              <a:spcBef>
                <a:spcPct val="5000"/>
              </a:spcBef>
              <a:spcAft>
                <a:spcPct val="5000"/>
              </a:spcAft>
              <a:defRPr lang="en-US" altLang="en-US" sz="3600" b="0" dirty="0" smtClean="0">
                <a:solidFill>
                  <a:schemeClr val="accent1"/>
                </a:solidFill>
                <a:latin typeface="+mj-lt"/>
                <a:ea typeface="+mj-ea"/>
                <a:cs typeface="+mj-cs"/>
              </a:defRPr>
            </a:lvl1pPr>
          </a:lstStyle>
          <a:p>
            <a:r>
              <a:rPr lang="en-US" altLang="en-US" smtClean="0"/>
              <a:t>Click to edit Master title style</a:t>
            </a:r>
            <a:endParaRPr lang="en-US" altLang="en-US" dirty="0"/>
          </a:p>
        </p:txBody>
      </p:sp>
      <p:sp>
        <p:nvSpPr>
          <p:cNvPr id="207881" name="Rectangle 9"/>
          <p:cNvSpPr>
            <a:spLocks noGrp="1" noChangeArrowheads="1"/>
          </p:cNvSpPr>
          <p:nvPr>
            <p:ph type="subTitle" idx="1"/>
          </p:nvPr>
        </p:nvSpPr>
        <p:spPr>
          <a:xfrm>
            <a:off x="906463" y="4338935"/>
            <a:ext cx="7294562" cy="461665"/>
          </a:xfrm>
        </p:spPr>
        <p:txBody>
          <a:bodyPr/>
          <a:lstStyle>
            <a:lvl1pPr algn="ctr">
              <a:spcBef>
                <a:spcPct val="5000"/>
              </a:spcBef>
              <a:defRPr sz="2400">
                <a:solidFill>
                  <a:schemeClr val="accent1"/>
                </a:solidFill>
                <a:latin typeface="Arial Narrow" pitchFamily="34" charset="0"/>
              </a:defRPr>
            </a:lvl1pPr>
          </a:lstStyle>
          <a:p>
            <a:r>
              <a:rPr lang="en-US" altLang="en-US" smtClean="0"/>
              <a:t>Click to edit Master subtitle style</a:t>
            </a:r>
            <a:endParaRPr lang="en-US" altLang="en-US" dirty="0"/>
          </a:p>
        </p:txBody>
      </p:sp>
    </p:spTree>
    <p:extLst>
      <p:ext uri="{BB962C8B-B14F-4D97-AF65-F5344CB8AC3E}">
        <p14:creationId xmlns:p14="http://schemas.microsoft.com/office/powerpoint/2010/main" val="168399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215510-DAF9-F44C-8112-F0FFBA793209}" type="slidenum">
              <a:rPr lang="en-US"/>
              <a:pPr>
                <a:defRPr/>
              </a:pPr>
              <a:t>‹#›</a:t>
            </a:fld>
            <a:endParaRPr lang="en-US"/>
          </a:p>
        </p:txBody>
      </p:sp>
    </p:spTree>
    <p:extLst>
      <p:ext uri="{BB962C8B-B14F-4D97-AF65-F5344CB8AC3E}">
        <p14:creationId xmlns:p14="http://schemas.microsoft.com/office/powerpoint/2010/main" val="2356345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975" y="142288"/>
            <a:ext cx="7620000" cy="719138"/>
          </a:xfrm>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a:xfrm>
            <a:off x="450850" y="1031935"/>
            <a:ext cx="7715250" cy="1811265"/>
          </a:xfrm>
        </p:spPr>
        <p:txBody>
          <a:bodyPr/>
          <a:lstStyle>
            <a:lvl1pPr>
              <a:defRPr sz="2400">
                <a:solidFill>
                  <a:schemeClr val="tx2"/>
                </a:solidFill>
              </a:defRPr>
            </a:lvl1pPr>
            <a:lvl2pPr>
              <a:buFont typeface="Arial" pitchFamily="34" charset="0"/>
              <a:buChar char="•"/>
              <a:defRPr>
                <a:solidFill>
                  <a:schemeClr val="bg2"/>
                </a:solidFill>
              </a:defRPr>
            </a:lvl2pPr>
            <a:lvl3pPr>
              <a:buFont typeface="Wingdings" pitchFamily="2" charset="2"/>
              <a:buChar char="Ø"/>
              <a:defRPr/>
            </a:lvl3pPr>
            <a:lvl4pPr>
              <a:defRPr>
                <a:solidFill>
                  <a:schemeClr val="bg2"/>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1089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a:p>
        </p:txBody>
      </p:sp>
    </p:spTree>
    <p:extLst>
      <p:ext uri="{BB962C8B-B14F-4D97-AF65-F5344CB8AC3E}">
        <p14:creationId xmlns:p14="http://schemas.microsoft.com/office/powerpoint/2010/main" val="4158230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7770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3BA7F6-FDA6-4DE6-9FA3-C8C3571ED4F1}" type="datetimeFigureOut">
              <a:rPr lang="en-US" smtClean="0"/>
              <a:t>2/22/2017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2E5698-96EA-4B3E-80ED-A945374E89A2}" type="slidenum">
              <a:rPr lang="en-US" smtClean="0"/>
              <a:t>‹#›</a:t>
            </a:fld>
            <a:endParaRPr lang="en-US"/>
          </a:p>
        </p:txBody>
      </p:sp>
    </p:spTree>
    <p:extLst>
      <p:ext uri="{BB962C8B-B14F-4D97-AF65-F5344CB8AC3E}">
        <p14:creationId xmlns:p14="http://schemas.microsoft.com/office/powerpoint/2010/main" val="1230183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fld id="{716C9B31-BC52-4F7F-B7DB-66D4DAD7F9AB}" type="datetime3">
              <a:rPr lang="en-US" smtClean="0"/>
              <a:t>22 February 2017</a:t>
            </a:fld>
            <a:endParaRPr lang="en-US" dirty="0"/>
          </a:p>
        </p:txBody>
      </p:sp>
      <p:sp>
        <p:nvSpPr>
          <p:cNvPr id="3" name="Footer Placeholder 2"/>
          <p:cNvSpPr>
            <a:spLocks noGrp="1"/>
          </p:cNvSpPr>
          <p:nvPr>
            <p:ph type="ftr" sz="quarter" idx="11"/>
          </p:nvPr>
        </p:nvSpPr>
        <p:spPr>
          <a:xfrm>
            <a:off x="3352800" y="6096000"/>
            <a:ext cx="2895600" cy="685800"/>
          </a:xfrm>
          <a:prstGeom prst="rect">
            <a:avLst/>
          </a:prstGeom>
        </p:spPr>
        <p:txBody>
          <a:bodyPr/>
          <a:lstStyle/>
          <a:p>
            <a:endParaRPr lang="en-US"/>
          </a:p>
        </p:txBody>
      </p:sp>
      <p:sp>
        <p:nvSpPr>
          <p:cNvPr id="4" name="Slide Number Placeholder 3"/>
          <p:cNvSpPr>
            <a:spLocks noGrp="1"/>
          </p:cNvSpPr>
          <p:nvPr>
            <p:ph type="sldNum" sz="quarter" idx="12"/>
          </p:nvPr>
        </p:nvSpPr>
        <p:spPr>
          <a:xfrm>
            <a:off x="6248400" y="6035674"/>
            <a:ext cx="2895600" cy="746125"/>
          </a:xfrm>
          <a:prstGeom prst="rect">
            <a:avLst/>
          </a:prstGeom>
        </p:spPr>
        <p:txBody>
          <a:bodyPr/>
          <a:lstStyle/>
          <a:p>
            <a:fld id="{4DA17583-C2D1-4B5D-AB22-9C76971EADFB}" type="slidenum">
              <a:rPr lang="en-US" smtClean="0"/>
              <a:t>‹#›</a:t>
            </a:fld>
            <a:endParaRPr lang="en-US"/>
          </a:p>
        </p:txBody>
      </p:sp>
    </p:spTree>
    <p:extLst>
      <p:ext uri="{BB962C8B-B14F-4D97-AF65-F5344CB8AC3E}">
        <p14:creationId xmlns:p14="http://schemas.microsoft.com/office/powerpoint/2010/main" val="3063855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nps_ppt_mast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339" name="Rectangle 3"/>
          <p:cNvSpPr>
            <a:spLocks noGrp="1" noChangeArrowheads="1"/>
          </p:cNvSpPr>
          <p:nvPr>
            <p:ph type="ctrTitle"/>
          </p:nvPr>
        </p:nvSpPr>
        <p:spPr>
          <a:xfrm>
            <a:off x="990600" y="2667000"/>
            <a:ext cx="7620000" cy="1143000"/>
          </a:xfrm>
        </p:spPr>
        <p:txBody>
          <a:bodyPr/>
          <a:lstStyle>
            <a:lvl1pPr algn="ctr">
              <a:defRPr sz="3600"/>
            </a:lvl1pPr>
          </a:lstStyle>
          <a:p>
            <a:r>
              <a:rPr lang="en-US"/>
              <a:t>Click to edit Master title style</a:t>
            </a:r>
          </a:p>
        </p:txBody>
      </p:sp>
      <p:sp>
        <p:nvSpPr>
          <p:cNvPr id="1038340" name="Rectangle 4"/>
          <p:cNvSpPr>
            <a:spLocks noGrp="1" noChangeArrowheads="1"/>
          </p:cNvSpPr>
          <p:nvPr>
            <p:ph type="subTitle" idx="1"/>
          </p:nvPr>
        </p:nvSpPr>
        <p:spPr>
          <a:xfrm>
            <a:off x="1600200" y="4114800"/>
            <a:ext cx="6400800" cy="1752600"/>
          </a:xfrm>
        </p:spPr>
        <p:txBody>
          <a:bodyPr/>
          <a:lstStyle>
            <a:lvl1pPr marL="0" indent="0" algn="ctr">
              <a:buFontTx/>
              <a:buNone/>
              <a:defRPr sz="2800">
                <a:solidFill>
                  <a:schemeClr val="bg1"/>
                </a:solidFill>
              </a:defRPr>
            </a:lvl1pPr>
          </a:lstStyle>
          <a:p>
            <a:r>
              <a:rPr lang="en-US"/>
              <a:t>Click to edit Master subtitle style</a:t>
            </a:r>
          </a:p>
        </p:txBody>
      </p:sp>
    </p:spTree>
    <p:extLst>
      <p:ext uri="{BB962C8B-B14F-4D97-AF65-F5344CB8AC3E}">
        <p14:creationId xmlns:p14="http://schemas.microsoft.com/office/powerpoint/2010/main" val="386064498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D6276F2-F59E-5F4D-847F-8757C05B84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38300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2D8F195-B9D4-5F41-9D70-121CB3E677F2}" type="datetime9">
              <a:rPr lang="en-US">
                <a:solidFill>
                  <a:srgbClr val="000000"/>
                </a:solidFill>
              </a:rPr>
              <a:pPr>
                <a:defRPr/>
              </a:pPr>
              <a:t>2/22/2017 8:35:11 PM</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A7E0DC-D271-C341-A245-FE608DA7EE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84154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AB4034E-75F4-C54B-816B-6D0F0F7B7269}" type="datetime9">
              <a:rPr lang="en-US">
                <a:solidFill>
                  <a:srgbClr val="000000"/>
                </a:solidFill>
              </a:rPr>
              <a:pPr>
                <a:defRPr/>
              </a:pPr>
              <a:t>2/22/2017 8:35:11 PM</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751462-CB7E-8248-A640-39CBB926C1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765677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A3ADE6B-FDF7-B64B-B2E7-DA3994D03A96}" type="datetime9">
              <a:rPr lang="en-US">
                <a:solidFill>
                  <a:srgbClr val="000000"/>
                </a:solidFill>
              </a:rPr>
              <a:pPr>
                <a:defRPr/>
              </a:pPr>
              <a:t>2/22/2017 8:35:11 PM</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09476C-FD4E-2847-998A-A27DC1E53E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75074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899A5A-02FD-B54A-8712-0F2D75EAA405}" type="slidenum">
              <a:rPr lang="en-US"/>
              <a:pPr>
                <a:defRPr/>
              </a:pPr>
              <a:t>‹#›</a:t>
            </a:fld>
            <a:endParaRPr lang="en-US"/>
          </a:p>
        </p:txBody>
      </p:sp>
    </p:spTree>
    <p:extLst>
      <p:ext uri="{BB962C8B-B14F-4D97-AF65-F5344CB8AC3E}">
        <p14:creationId xmlns:p14="http://schemas.microsoft.com/office/powerpoint/2010/main" val="317599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32D6DA0-D6E6-AC4A-9384-00A40A2A5C93}" type="datetime9">
              <a:rPr lang="en-US">
                <a:solidFill>
                  <a:srgbClr val="000000"/>
                </a:solidFill>
              </a:rPr>
              <a:pPr>
                <a:defRPr/>
              </a:pPr>
              <a:t>2/22/2017 8:35:11 PM</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E55D7F8-5B10-E04D-8BDE-DB2D03131D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679062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113BA05-7ACA-C24B-859E-F864F63B4020}" type="datetime9">
              <a:rPr lang="en-US">
                <a:solidFill>
                  <a:srgbClr val="000000"/>
                </a:solidFill>
              </a:rPr>
              <a:pPr>
                <a:defRPr/>
              </a:pPr>
              <a:t>2/22/2017 8:35:11 PM</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12C4A3-88DB-0841-9A2D-E143F1D1A1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402411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8CD3FC4-29D3-B547-B241-EE98D16A618E}" type="datetime9">
              <a:rPr lang="en-US">
                <a:solidFill>
                  <a:srgbClr val="000000"/>
                </a:solidFill>
              </a:rPr>
              <a:pPr>
                <a:defRPr/>
              </a:pPr>
              <a:t>2/22/2017 8:35:11 PM</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E0C1BF-92F0-1243-A703-2A8AE679E7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520361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DC9F675-A677-5444-A476-54D52C9DD84C}" type="datetime9">
              <a:rPr lang="en-US">
                <a:solidFill>
                  <a:srgbClr val="000000"/>
                </a:solidFill>
              </a:rPr>
              <a:pPr>
                <a:defRPr/>
              </a:pPr>
              <a:t>2/22/2017 8:35:11 PM</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4DD2E0-7385-A942-876F-5670C5F765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266187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9218127-A6E9-514E-BF50-68A5CDEFD8CB}" type="datetime9">
              <a:rPr lang="en-US">
                <a:solidFill>
                  <a:srgbClr val="000000"/>
                </a:solidFill>
              </a:rPr>
              <a:pPr>
                <a:defRPr/>
              </a:pPr>
              <a:t>2/22/2017 8:35:11 PM</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3EDB65-61D8-8747-B01C-36C4FDF88F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487035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0955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1341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E7870B-B8DC-AE46-A0DB-27891873D638}" type="datetime9">
              <a:rPr lang="en-US">
                <a:solidFill>
                  <a:srgbClr val="000000"/>
                </a:solidFill>
              </a:rPr>
              <a:pPr>
                <a:defRPr/>
              </a:pPr>
              <a:t>2/22/2017 8:35:11 PM</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0A2D-E96F-4947-9F15-27F0044FA2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318416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239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337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5B8968B1-D35F-0C4A-964E-A3D7A5C5C315}" type="datetime9">
              <a:rPr lang="en-US">
                <a:solidFill>
                  <a:srgbClr val="000000"/>
                </a:solidFill>
              </a:rPr>
              <a:pPr>
                <a:defRPr/>
              </a:pPr>
              <a:t>2/22/2017 8:35:11 PM</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CBEEB87-A576-5244-8725-D209202B27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233279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4800"/>
            <a:ext cx="83820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rtlCol="0"/>
          <a:lstStyle>
            <a:lvl1pPr fontAlgn="base">
              <a:spcBef>
                <a:spcPct val="0"/>
              </a:spcBef>
              <a:spcAft>
                <a:spcPct val="0"/>
              </a:spcAft>
              <a:defRPr>
                <a:solidFill>
                  <a:prstClr val="black">
                    <a:tint val="75000"/>
                  </a:prstClr>
                </a:solidFill>
                <a:latin typeface="Arial" charset="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fontAlgn="base">
              <a:spcBef>
                <a:spcPct val="0"/>
              </a:spcBef>
              <a:spcAft>
                <a:spcPct val="0"/>
              </a:spcAft>
              <a:defRPr>
                <a:latin typeface="Arial" charset="0"/>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D9B5135-B280-7741-A39D-393784C9FC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9670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4770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a:prstGeom prst="rect">
            <a:avLst/>
          </a:prstGeom>
        </p:spPr>
        <p:txBody>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sz="2800">
                <a:solidFill>
                  <a:srgbClr val="000000"/>
                </a:solidFill>
                <a:latin typeface="Arial" charset="0"/>
                <a:ea typeface="+mn-ea"/>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sz="2800">
                <a:solidFill>
                  <a:srgbClr val="000000"/>
                </a:solidFill>
                <a:latin typeface="Arial" charset="0"/>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z="2800">
                <a:solidFill>
                  <a:srgbClr val="000000"/>
                </a:solidFill>
              </a:defRPr>
            </a:lvl1pPr>
          </a:lstStyle>
          <a:p>
            <a:pPr>
              <a:defRPr/>
            </a:pPr>
            <a:fld id="{95321F77-98AE-244C-B61B-72C29F05B966}" type="slidenum">
              <a:rPr lang="en-US"/>
              <a:pPr>
                <a:defRPr/>
              </a:pPr>
              <a:t>‹#›</a:t>
            </a:fld>
            <a:endParaRPr lang="en-US"/>
          </a:p>
        </p:txBody>
      </p:sp>
    </p:spTree>
    <p:extLst>
      <p:ext uri="{BB962C8B-B14F-4D97-AF65-F5344CB8AC3E}">
        <p14:creationId xmlns:p14="http://schemas.microsoft.com/office/powerpoint/2010/main" val="2607822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07880" name="Rectangle 8"/>
          <p:cNvSpPr>
            <a:spLocks noGrp="1" noChangeArrowheads="1"/>
          </p:cNvSpPr>
          <p:nvPr>
            <p:ph type="ctrTitle"/>
          </p:nvPr>
        </p:nvSpPr>
        <p:spPr>
          <a:xfrm>
            <a:off x="923925" y="2066925"/>
            <a:ext cx="7277100" cy="2216150"/>
          </a:xfrm>
        </p:spPr>
        <p:txBody>
          <a:bodyPr/>
          <a:lstStyle>
            <a:lvl1pPr algn="ctr">
              <a:spcBef>
                <a:spcPct val="5000"/>
              </a:spcBef>
              <a:spcAft>
                <a:spcPct val="5000"/>
              </a:spcAft>
              <a:defRPr lang="en-US" altLang="en-US" sz="3600" b="0" dirty="0" smtClean="0">
                <a:solidFill>
                  <a:schemeClr val="accent1"/>
                </a:solidFill>
                <a:latin typeface="+mj-lt"/>
                <a:ea typeface="+mj-ea"/>
                <a:cs typeface="+mj-cs"/>
              </a:defRPr>
            </a:lvl1pPr>
          </a:lstStyle>
          <a:p>
            <a:r>
              <a:rPr lang="en-US" altLang="en-US" smtClean="0"/>
              <a:t>Click to edit Master title style</a:t>
            </a:r>
            <a:endParaRPr lang="en-US" altLang="en-US" dirty="0"/>
          </a:p>
        </p:txBody>
      </p:sp>
      <p:sp>
        <p:nvSpPr>
          <p:cNvPr id="207881" name="Rectangle 9"/>
          <p:cNvSpPr>
            <a:spLocks noGrp="1" noChangeArrowheads="1"/>
          </p:cNvSpPr>
          <p:nvPr>
            <p:ph type="subTitle" idx="1"/>
          </p:nvPr>
        </p:nvSpPr>
        <p:spPr>
          <a:xfrm>
            <a:off x="906463" y="4338935"/>
            <a:ext cx="7294562" cy="461665"/>
          </a:xfrm>
        </p:spPr>
        <p:txBody>
          <a:bodyPr/>
          <a:lstStyle>
            <a:lvl1pPr algn="ctr">
              <a:spcBef>
                <a:spcPct val="5000"/>
              </a:spcBef>
              <a:defRPr sz="2400">
                <a:solidFill>
                  <a:schemeClr val="accent1"/>
                </a:solidFill>
                <a:latin typeface="Arial Narrow" pitchFamily="34" charset="0"/>
              </a:defRPr>
            </a:lvl1pPr>
          </a:lstStyle>
          <a:p>
            <a:r>
              <a:rPr lang="en-US" altLang="en-US" smtClean="0"/>
              <a:t>Click to edit Master subtitle style</a:t>
            </a:r>
            <a:endParaRPr lang="en-US" altLang="en-US" dirty="0"/>
          </a:p>
        </p:txBody>
      </p:sp>
    </p:spTree>
    <p:extLst>
      <p:ext uri="{BB962C8B-B14F-4D97-AF65-F5344CB8AC3E}">
        <p14:creationId xmlns:p14="http://schemas.microsoft.com/office/powerpoint/2010/main" val="23900262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BF8BA5-CE53-B745-A6F7-4002BD0BEF19}" type="slidenum">
              <a:rPr lang="en-US"/>
              <a:pPr>
                <a:defRPr/>
              </a:pPr>
              <a:t>‹#›</a:t>
            </a:fld>
            <a:endParaRPr lang="en-US"/>
          </a:p>
        </p:txBody>
      </p:sp>
    </p:spTree>
    <p:extLst>
      <p:ext uri="{BB962C8B-B14F-4D97-AF65-F5344CB8AC3E}">
        <p14:creationId xmlns:p14="http://schemas.microsoft.com/office/powerpoint/2010/main" val="10511543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975" y="142288"/>
            <a:ext cx="7620000" cy="719138"/>
          </a:xfrm>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a:xfrm>
            <a:off x="450850" y="1031935"/>
            <a:ext cx="7715250" cy="1811265"/>
          </a:xfrm>
        </p:spPr>
        <p:txBody>
          <a:bodyPr/>
          <a:lstStyle>
            <a:lvl1pPr>
              <a:defRPr sz="2400">
                <a:solidFill>
                  <a:schemeClr val="tx2"/>
                </a:solidFill>
              </a:defRPr>
            </a:lvl1pPr>
            <a:lvl2pPr>
              <a:buFont typeface="Arial" pitchFamily="34" charset="0"/>
              <a:buChar char="•"/>
              <a:defRPr>
                <a:solidFill>
                  <a:schemeClr val="bg2"/>
                </a:solidFill>
              </a:defRPr>
            </a:lvl2pPr>
            <a:lvl3pPr>
              <a:buFont typeface="Wingdings" pitchFamily="2" charset="2"/>
              <a:buChar char="Ø"/>
              <a:defRPr/>
            </a:lvl3pPr>
            <a:lvl4pPr>
              <a:defRPr>
                <a:solidFill>
                  <a:schemeClr val="bg2"/>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420471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defTabSz="457200" fontAlgn="auto">
              <a:spcBef>
                <a:spcPts val="0"/>
              </a:spcBef>
              <a:spcAft>
                <a:spcPts val="0"/>
              </a:spcAft>
            </a:pPr>
            <a:endParaRPr lang="en-US" sz="1800">
              <a:solidFill>
                <a:srgbClr val="6F6E73"/>
              </a:solidFill>
              <a:latin typeface="Arial"/>
              <a:ea typeface="+mn-ea"/>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defTabSz="457200" fontAlgn="auto">
              <a:spcBef>
                <a:spcPts val="0"/>
              </a:spcBef>
              <a:spcAft>
                <a:spcPts val="0"/>
              </a:spcAft>
            </a:pPr>
            <a:endParaRPr lang="en-US" sz="1800">
              <a:solidFill>
                <a:srgbClr val="6F6E73"/>
              </a:solidFill>
              <a:latin typeface="Arial"/>
              <a:ea typeface="+mn-ea"/>
              <a:cs typeface="+mn-cs"/>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defTabSz="457200" fontAlgn="auto">
              <a:spcBef>
                <a:spcPts val="0"/>
              </a:spcBef>
              <a:spcAft>
                <a:spcPts val="0"/>
              </a:spcAft>
            </a:pPr>
            <a:fld id="{24B3CC1A-FA55-44F8-9B1B-A37302E5D02D}" type="slidenum">
              <a:rPr lang="en-US" sz="1800">
                <a:solidFill>
                  <a:srgbClr val="6F6E73"/>
                </a:solidFill>
                <a:latin typeface="Arial"/>
                <a:ea typeface="+mn-ea"/>
                <a:cs typeface="+mn-cs"/>
              </a:rPr>
              <a:pPr defTabSz="457200" fontAlgn="auto">
                <a:spcBef>
                  <a:spcPts val="0"/>
                </a:spcBef>
                <a:spcAft>
                  <a:spcPts val="0"/>
                </a:spcAft>
              </a:pPr>
              <a:t>‹#›</a:t>
            </a:fld>
            <a:endParaRPr lang="en-US" sz="1800">
              <a:solidFill>
                <a:srgbClr val="6F6E73"/>
              </a:solidFill>
              <a:latin typeface="Arial"/>
              <a:ea typeface="+mn-ea"/>
              <a:cs typeface="+mn-cs"/>
            </a:endParaRPr>
          </a:p>
        </p:txBody>
      </p:sp>
    </p:spTree>
    <p:extLst>
      <p:ext uri="{BB962C8B-B14F-4D97-AF65-F5344CB8AC3E}">
        <p14:creationId xmlns:p14="http://schemas.microsoft.com/office/powerpoint/2010/main" val="1799564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4770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a:prstGeom prst="rect">
            <a:avLst/>
          </a:prstGeom>
        </p:spPr>
        <p:txBody>
          <a:bodyPr/>
          <a:lstStyle/>
          <a:p>
            <a:pPr lvl="0"/>
            <a:endParaRPr lang="en-US" noProof="0"/>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sz="2800">
                <a:solidFill>
                  <a:srgbClr val="000000"/>
                </a:solidFill>
              </a:defRPr>
            </a:lvl1pPr>
          </a:lstStyle>
          <a:p>
            <a:pPr defTabSz="457200" fontAlgn="auto">
              <a:spcBef>
                <a:spcPts val="0"/>
              </a:spcBef>
              <a:spcAft>
                <a:spcPts val="0"/>
              </a:spcAft>
              <a:defRPr/>
            </a:pPr>
            <a:endParaRPr lang="en-US">
              <a:latin typeface="Arial"/>
              <a:ea typeface="+mn-ea"/>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z="2800">
                <a:solidFill>
                  <a:srgbClr val="000000"/>
                </a:solidFill>
              </a:defRPr>
            </a:lvl1pPr>
          </a:lstStyle>
          <a:p>
            <a:pPr defTabSz="457200" fontAlgn="auto">
              <a:spcBef>
                <a:spcPts val="0"/>
              </a:spcBef>
              <a:spcAft>
                <a:spcPts val="0"/>
              </a:spcAft>
              <a:defRPr/>
            </a:pPr>
            <a:endParaRPr lang="en-US">
              <a:latin typeface="Arial"/>
              <a:ea typeface="+mn-ea"/>
              <a:cs typeface="+mn-cs"/>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sz="2800">
                <a:solidFill>
                  <a:srgbClr val="000000"/>
                </a:solidFill>
              </a:defRPr>
            </a:lvl1pPr>
          </a:lstStyle>
          <a:p>
            <a:pPr defTabSz="457200" fontAlgn="auto">
              <a:spcBef>
                <a:spcPts val="0"/>
              </a:spcBef>
              <a:spcAft>
                <a:spcPts val="0"/>
              </a:spcAft>
              <a:defRPr/>
            </a:pPr>
            <a:fld id="{16C9D9B0-B74A-422E-851D-59192417E2CF}" type="slidenum">
              <a:rPr lang="en-US">
                <a:latin typeface="Arial"/>
                <a:ea typeface="+mn-ea"/>
                <a:cs typeface="+mn-cs"/>
              </a:rPr>
              <a:pPr defTabSz="457200" fontAlgn="auto">
                <a:spcBef>
                  <a:spcPts val="0"/>
                </a:spcBef>
                <a:spcAft>
                  <a:spcPts val="0"/>
                </a:spcAft>
                <a:defRPr/>
              </a:pPr>
              <a:t>‹#›</a:t>
            </a:fld>
            <a:endParaRPr lang="en-US">
              <a:latin typeface="Arial"/>
              <a:ea typeface="+mn-ea"/>
              <a:cs typeface="+mn-cs"/>
            </a:endParaRPr>
          </a:p>
        </p:txBody>
      </p:sp>
    </p:spTree>
    <p:extLst>
      <p:ext uri="{BB962C8B-B14F-4D97-AF65-F5344CB8AC3E}">
        <p14:creationId xmlns:p14="http://schemas.microsoft.com/office/powerpoint/2010/main" val="750899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07880" name="Rectangle 8"/>
          <p:cNvSpPr>
            <a:spLocks noGrp="1" noChangeArrowheads="1"/>
          </p:cNvSpPr>
          <p:nvPr>
            <p:ph type="ctrTitle"/>
          </p:nvPr>
        </p:nvSpPr>
        <p:spPr>
          <a:xfrm>
            <a:off x="923925" y="2066925"/>
            <a:ext cx="7277100" cy="2216150"/>
          </a:xfrm>
        </p:spPr>
        <p:txBody>
          <a:bodyPr/>
          <a:lstStyle>
            <a:lvl1pPr algn="ctr">
              <a:spcBef>
                <a:spcPct val="5000"/>
              </a:spcBef>
              <a:spcAft>
                <a:spcPct val="5000"/>
              </a:spcAft>
              <a:defRPr lang="en-US" altLang="en-US" sz="3600" b="0" dirty="0" smtClean="0">
                <a:solidFill>
                  <a:schemeClr val="accent1"/>
                </a:solidFill>
                <a:latin typeface="+mj-lt"/>
                <a:ea typeface="+mj-ea"/>
                <a:cs typeface="+mj-cs"/>
              </a:defRPr>
            </a:lvl1pPr>
          </a:lstStyle>
          <a:p>
            <a:r>
              <a:rPr lang="en-US" altLang="en-US" smtClean="0"/>
              <a:t>Click to edit Master title style</a:t>
            </a:r>
            <a:endParaRPr lang="en-US" altLang="en-US" dirty="0"/>
          </a:p>
        </p:txBody>
      </p:sp>
      <p:sp>
        <p:nvSpPr>
          <p:cNvPr id="207881" name="Rectangle 9"/>
          <p:cNvSpPr>
            <a:spLocks noGrp="1" noChangeArrowheads="1"/>
          </p:cNvSpPr>
          <p:nvPr>
            <p:ph type="subTitle" idx="1"/>
          </p:nvPr>
        </p:nvSpPr>
        <p:spPr>
          <a:xfrm>
            <a:off x="906463" y="4338935"/>
            <a:ext cx="7294562" cy="461665"/>
          </a:xfrm>
        </p:spPr>
        <p:txBody>
          <a:bodyPr/>
          <a:lstStyle>
            <a:lvl1pPr algn="ctr">
              <a:spcBef>
                <a:spcPct val="5000"/>
              </a:spcBef>
              <a:defRPr sz="2400">
                <a:solidFill>
                  <a:schemeClr val="accent1"/>
                </a:solidFill>
                <a:latin typeface="Arial Narrow" pitchFamily="34" charset="0"/>
              </a:defRPr>
            </a:lvl1pPr>
          </a:lstStyle>
          <a:p>
            <a:r>
              <a:rPr lang="en-US" altLang="en-US" smtClean="0"/>
              <a:t>Click to edit Master subtitle style</a:t>
            </a:r>
            <a:endParaRPr lang="en-US" altLang="en-US" dirty="0"/>
          </a:p>
        </p:txBody>
      </p:sp>
    </p:spTree>
    <p:extLst>
      <p:ext uri="{BB962C8B-B14F-4D97-AF65-F5344CB8AC3E}">
        <p14:creationId xmlns:p14="http://schemas.microsoft.com/office/powerpoint/2010/main" val="138711298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975" y="142288"/>
            <a:ext cx="7620000" cy="719138"/>
          </a:xfrm>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a:xfrm>
            <a:off x="450850" y="1031935"/>
            <a:ext cx="7715250" cy="1811265"/>
          </a:xfrm>
        </p:spPr>
        <p:txBody>
          <a:bodyPr/>
          <a:lstStyle>
            <a:lvl1pPr>
              <a:defRPr sz="2400">
                <a:solidFill>
                  <a:schemeClr val="tx2"/>
                </a:solidFill>
              </a:defRPr>
            </a:lvl1pPr>
            <a:lvl2pPr>
              <a:buFont typeface="Arial" pitchFamily="34" charset="0"/>
              <a:buChar char="•"/>
              <a:defRPr>
                <a:solidFill>
                  <a:schemeClr val="bg2"/>
                </a:solidFill>
              </a:defRPr>
            </a:lvl2pPr>
            <a:lvl3pPr>
              <a:buFont typeface="Wingdings" pitchFamily="2" charset="2"/>
              <a:buChar char="Ø"/>
              <a:defRPr/>
            </a:lvl3pPr>
            <a:lvl4pPr>
              <a:defRPr>
                <a:solidFill>
                  <a:schemeClr val="bg2"/>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891047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233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4770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a:prstGeom prst="rect">
            <a:avLst/>
          </a:prstGeom>
        </p:spPr>
        <p:txBody>
          <a:bodyPr/>
          <a:lstStyle/>
          <a:p>
            <a:pPr lvl="0"/>
            <a:endParaRPr lang="en-US" noProof="0"/>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sz="2800">
                <a:solidFill>
                  <a:srgbClr val="000000"/>
                </a:solidFill>
              </a:defRPr>
            </a:lvl1pPr>
          </a:lstStyle>
          <a:p>
            <a:pPr fontAlgn="auto">
              <a:spcBef>
                <a:spcPts val="0"/>
              </a:spcBef>
              <a:spcAft>
                <a:spcPts val="0"/>
              </a:spcAft>
              <a:defRPr/>
            </a:pPr>
            <a:endParaRPr lang="en-US">
              <a:latin typeface="Arial"/>
              <a:ea typeface="+mn-ea"/>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z="2800">
                <a:solidFill>
                  <a:srgbClr val="000000"/>
                </a:solidFill>
              </a:defRPr>
            </a:lvl1pPr>
          </a:lstStyle>
          <a:p>
            <a:pPr fontAlgn="auto">
              <a:spcBef>
                <a:spcPts val="0"/>
              </a:spcBef>
              <a:spcAft>
                <a:spcPts val="0"/>
              </a:spcAft>
              <a:defRPr/>
            </a:pPr>
            <a:endParaRPr lang="en-US">
              <a:latin typeface="Arial"/>
              <a:ea typeface="+mn-ea"/>
              <a:cs typeface="+mn-cs"/>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sz="2800">
                <a:solidFill>
                  <a:srgbClr val="000000"/>
                </a:solidFill>
              </a:defRPr>
            </a:lvl1pPr>
          </a:lstStyle>
          <a:p>
            <a:pPr fontAlgn="auto">
              <a:spcBef>
                <a:spcPts val="0"/>
              </a:spcBef>
              <a:spcAft>
                <a:spcPts val="0"/>
              </a:spcAft>
              <a:defRPr/>
            </a:pPr>
            <a:fld id="{16C9D9B0-B74A-422E-851D-59192417E2CF}" type="slidenum">
              <a:rPr lang="en-US">
                <a:latin typeface="Arial"/>
                <a:ea typeface="+mn-ea"/>
                <a:cs typeface="+mn-cs"/>
              </a:rPr>
              <a:pPr fontAlgn="auto">
                <a:spcBef>
                  <a:spcPts val="0"/>
                </a:spcBef>
                <a:spcAft>
                  <a:spcPts val="0"/>
                </a:spcAft>
                <a:defRPr/>
              </a:pPr>
              <a:t>‹#›</a:t>
            </a:fld>
            <a:endParaRPr lang="en-US">
              <a:latin typeface="Arial"/>
              <a:ea typeface="+mn-ea"/>
              <a:cs typeface="+mn-cs"/>
            </a:endParaRPr>
          </a:p>
        </p:txBody>
      </p:sp>
    </p:spTree>
    <p:extLst>
      <p:ext uri="{BB962C8B-B14F-4D97-AF65-F5344CB8AC3E}">
        <p14:creationId xmlns:p14="http://schemas.microsoft.com/office/powerpoint/2010/main" val="388647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39797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fontAlgn="auto">
              <a:spcBef>
                <a:spcPts val="0"/>
              </a:spcBef>
              <a:spcAft>
                <a:spcPts val="0"/>
              </a:spcAft>
            </a:pPr>
            <a:endParaRPr lang="en-US" sz="1800">
              <a:solidFill>
                <a:srgbClr val="6F6E73"/>
              </a:solidFill>
              <a:latin typeface="Arial"/>
              <a:ea typeface="+mn-ea"/>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fontAlgn="auto">
              <a:spcBef>
                <a:spcPts val="0"/>
              </a:spcBef>
              <a:spcAft>
                <a:spcPts val="0"/>
              </a:spcAft>
            </a:pPr>
            <a:endParaRPr lang="en-US" sz="1800">
              <a:solidFill>
                <a:srgbClr val="6F6E73"/>
              </a:solidFill>
              <a:latin typeface="Arial"/>
              <a:ea typeface="+mn-ea"/>
              <a:cs typeface="+mn-cs"/>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fontAlgn="auto">
              <a:spcBef>
                <a:spcPts val="0"/>
              </a:spcBef>
              <a:spcAft>
                <a:spcPts val="0"/>
              </a:spcAft>
            </a:pPr>
            <a:fld id="{24B3CC1A-FA55-44F8-9B1B-A37302E5D02D}" type="slidenum">
              <a:rPr lang="en-US" sz="1800">
                <a:solidFill>
                  <a:srgbClr val="6F6E73"/>
                </a:solidFill>
                <a:latin typeface="Arial"/>
                <a:ea typeface="+mn-ea"/>
                <a:cs typeface="+mn-cs"/>
              </a:rPr>
              <a:pPr fontAlgn="auto">
                <a:spcBef>
                  <a:spcPts val="0"/>
                </a:spcBef>
                <a:spcAft>
                  <a:spcPts val="0"/>
                </a:spcAft>
              </a:pPr>
              <a:t>‹#›</a:t>
            </a:fld>
            <a:endParaRPr lang="en-US" sz="1800">
              <a:solidFill>
                <a:srgbClr val="6F6E73"/>
              </a:solidFill>
              <a:latin typeface="Arial"/>
              <a:ea typeface="+mn-ea"/>
              <a:cs typeface="+mn-cs"/>
            </a:endParaRPr>
          </a:p>
        </p:txBody>
      </p:sp>
    </p:spTree>
    <p:extLst>
      <p:ext uri="{BB962C8B-B14F-4D97-AF65-F5344CB8AC3E}">
        <p14:creationId xmlns:p14="http://schemas.microsoft.com/office/powerpoint/2010/main" val="1392153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pPr fontAlgn="auto">
              <a:spcBef>
                <a:spcPts val="0"/>
              </a:spcBef>
              <a:spcAft>
                <a:spcPts val="0"/>
              </a:spcAft>
            </a:pPr>
            <a:endParaRPr lang="en-US" sz="1800">
              <a:solidFill>
                <a:srgbClr val="6F6E73"/>
              </a:solidFill>
              <a:latin typeface="Arial"/>
              <a:ea typeface="+mn-ea"/>
              <a:cs typeface="+mn-cs"/>
            </a:endParaRPr>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pPr fontAlgn="auto">
              <a:spcBef>
                <a:spcPts val="0"/>
              </a:spcBef>
              <a:spcAft>
                <a:spcPts val="0"/>
              </a:spcAft>
            </a:pPr>
            <a:endParaRPr lang="en-US" sz="1800">
              <a:solidFill>
                <a:srgbClr val="6F6E73"/>
              </a:solidFill>
              <a:latin typeface="Arial"/>
              <a:ea typeface="+mn-ea"/>
              <a:cs typeface="+mn-cs"/>
            </a:endParaRPr>
          </a:p>
        </p:txBody>
      </p:sp>
      <p:sp>
        <p:nvSpPr>
          <p:cNvPr id="8" name="Slide Number Placeholder 7"/>
          <p:cNvSpPr>
            <a:spLocks noGrp="1"/>
          </p:cNvSpPr>
          <p:nvPr>
            <p:ph type="sldNum" sz="quarter" idx="12"/>
          </p:nvPr>
        </p:nvSpPr>
        <p:spPr>
          <a:xfrm>
            <a:off x="6553200" y="6248400"/>
            <a:ext cx="1905000" cy="457200"/>
          </a:xfrm>
          <a:prstGeom prst="rect">
            <a:avLst/>
          </a:prstGeom>
        </p:spPr>
        <p:txBody>
          <a:bodyPr/>
          <a:lstStyle>
            <a:lvl1pPr>
              <a:defRPr/>
            </a:lvl1pPr>
          </a:lstStyle>
          <a:p>
            <a:pPr fontAlgn="auto">
              <a:spcBef>
                <a:spcPts val="0"/>
              </a:spcBef>
              <a:spcAft>
                <a:spcPts val="0"/>
              </a:spcAft>
            </a:pPr>
            <a:fld id="{2395C43F-66B9-4CEB-9BDD-E7932703EF61}" type="slidenum">
              <a:rPr lang="en-US" sz="1800">
                <a:solidFill>
                  <a:srgbClr val="6F6E73"/>
                </a:solidFill>
                <a:latin typeface="Arial"/>
                <a:ea typeface="+mn-ea"/>
                <a:cs typeface="+mn-cs"/>
              </a:rPr>
              <a:pPr fontAlgn="auto">
                <a:spcBef>
                  <a:spcPts val="0"/>
                </a:spcBef>
                <a:spcAft>
                  <a:spcPts val="0"/>
                </a:spcAft>
              </a:pPr>
              <a:t>‹#›</a:t>
            </a:fld>
            <a:endParaRPr lang="en-US" sz="1800">
              <a:solidFill>
                <a:srgbClr val="6F6E73"/>
              </a:solidFill>
              <a:latin typeface="Arial"/>
              <a:ea typeface="+mn-ea"/>
              <a:cs typeface="+mn-cs"/>
            </a:endParaRPr>
          </a:p>
        </p:txBody>
      </p:sp>
    </p:spTree>
    <p:extLst>
      <p:ext uri="{BB962C8B-B14F-4D97-AF65-F5344CB8AC3E}">
        <p14:creationId xmlns:p14="http://schemas.microsoft.com/office/powerpoint/2010/main" val="380456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E2F3F8-C69B-534B-91B2-7E5EAC6C0CD0}" type="slidenum">
              <a:rPr lang="en-US"/>
              <a:pPr>
                <a:defRPr/>
              </a:pPr>
              <a:t>‹#›</a:t>
            </a:fld>
            <a:endParaRPr lang="en-US"/>
          </a:p>
        </p:txBody>
      </p:sp>
    </p:spTree>
    <p:extLst>
      <p:ext uri="{BB962C8B-B14F-4D97-AF65-F5344CB8AC3E}">
        <p14:creationId xmlns:p14="http://schemas.microsoft.com/office/powerpoint/2010/main" val="1504166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457200" y="6510339"/>
            <a:ext cx="2133600" cy="280987"/>
          </a:xfrm>
          <a:prstGeom prst="rect">
            <a:avLst/>
          </a:prstGeom>
          <a:noFill/>
          <a:ln w="9525">
            <a:noFill/>
            <a:miter lim="800000"/>
            <a:headEnd/>
            <a:tailEnd/>
          </a:ln>
          <a:effectLst/>
        </p:spPr>
        <p:txBody>
          <a:bodyPr lIns="91432" tIns="45716" rIns="91432" bIns="45716"/>
          <a:lstStyle/>
          <a:p>
            <a:pPr>
              <a:defRPr/>
            </a:pPr>
            <a:endParaRPr lang="en-US" sz="1400" dirty="0">
              <a:solidFill>
                <a:srgbClr val="000000"/>
              </a:solidFill>
              <a:ea typeface=""/>
              <a:cs typeface="Arial" charset="0"/>
            </a:endParaRPr>
          </a:p>
        </p:txBody>
      </p:sp>
      <p:pic>
        <p:nvPicPr>
          <p:cNvPr id="5" name="Picture 18" descr="D:\Documents and Settings\daniel.j.taylor\Desktop\Untitled-1.png"/>
          <p:cNvPicPr>
            <a:picLocks noChangeAspect="1" noChangeArrowheads="1"/>
          </p:cNvPicPr>
          <p:nvPr userDrawn="1"/>
        </p:nvPicPr>
        <p:blipFill>
          <a:blip r:embed="rId2" cstate="print"/>
          <a:srcRect/>
          <a:stretch>
            <a:fillRect/>
          </a:stretch>
        </p:blipFill>
        <p:spPr bwMode="auto">
          <a:xfrm>
            <a:off x="584200" y="655638"/>
            <a:ext cx="7962900" cy="368300"/>
          </a:xfrm>
          <a:prstGeom prst="rect">
            <a:avLst/>
          </a:prstGeom>
          <a:noFill/>
          <a:ln w="9525">
            <a:noFill/>
            <a:miter lim="800000"/>
            <a:headEnd/>
            <a:tailEnd/>
          </a:ln>
        </p:spPr>
      </p:pic>
      <p:sp>
        <p:nvSpPr>
          <p:cNvPr id="95234" name="Rectangle 2"/>
          <p:cNvSpPr>
            <a:spLocks noGrp="1" noChangeArrowheads="1"/>
          </p:cNvSpPr>
          <p:nvPr>
            <p:ph type="ctrTitle"/>
          </p:nvPr>
        </p:nvSpPr>
        <p:spPr>
          <a:xfrm>
            <a:off x="3152775" y="1744664"/>
            <a:ext cx="5508625" cy="1470025"/>
          </a:xfrm>
        </p:spPr>
        <p:txBody>
          <a:bodyPr anchor="t"/>
          <a:lstStyle>
            <a:lvl1pPr algn="l">
              <a:defRPr b="0"/>
            </a:lvl1pPr>
          </a:lstStyle>
          <a:p>
            <a:r>
              <a:rPr lang="en-US"/>
              <a:t>Click to edit Master title style</a:t>
            </a:r>
          </a:p>
        </p:txBody>
      </p:sp>
      <p:sp>
        <p:nvSpPr>
          <p:cNvPr id="95235" name="Rectangle 3"/>
          <p:cNvSpPr>
            <a:spLocks noGrp="1" noChangeArrowheads="1"/>
          </p:cNvSpPr>
          <p:nvPr>
            <p:ph type="subTitle" idx="1"/>
          </p:nvPr>
        </p:nvSpPr>
        <p:spPr>
          <a:xfrm>
            <a:off x="3155951" y="3500438"/>
            <a:ext cx="5502275" cy="1752600"/>
          </a:xfrm>
        </p:spPr>
        <p:txBody>
          <a:bodyPr/>
          <a:lstStyle>
            <a:lvl1pPr marL="0" indent="0">
              <a:buFontTx/>
              <a:buNone/>
              <a:defRPr sz="2400"/>
            </a:lvl1pPr>
          </a:lstStyle>
          <a:p>
            <a:r>
              <a:rPr lang="en-US"/>
              <a:t>Click to edit Master subtitle style</a:t>
            </a:r>
          </a:p>
        </p:txBody>
      </p:sp>
      <p:sp>
        <p:nvSpPr>
          <p:cNvPr id="7"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32" tIns="45716" rIns="91432" bIns="45716" numCol="1" anchor="t" anchorCtr="0" compatLnSpc="1">
            <a:prstTxWarp prst="textNoShape">
              <a:avLst/>
            </a:prstTxWarp>
          </a:bodyPr>
          <a:lstStyle>
            <a:lvl1pPr algn="l">
              <a:defRPr sz="1400">
                <a:latin typeface="Arial" charset="0"/>
                <a:cs typeface="Arial" charset="0"/>
              </a:defRPr>
            </a:lvl1pPr>
          </a:lstStyle>
          <a:p>
            <a:pPr>
              <a:defRPr/>
            </a:pPr>
            <a:fld id="{A1E9FC77-C8B6-45F3-92FF-77A3FDA8AD36}" type="datetime5">
              <a:rPr lang="en-US" smtClean="0">
                <a:solidFill>
                  <a:srgbClr val="000000"/>
                </a:solidFill>
                <a:ea typeface=""/>
              </a:rPr>
              <a:pPr>
                <a:defRPr/>
              </a:pPr>
              <a:t>22-Feb-17</a:t>
            </a:fld>
            <a:endParaRPr lang="en-US" dirty="0">
              <a:solidFill>
                <a:srgbClr val="000000"/>
              </a:solidFill>
              <a:ea typeface=""/>
            </a:endParaRPr>
          </a:p>
        </p:txBody>
      </p:sp>
      <p:sp>
        <p:nvSpPr>
          <p:cNvPr id="8" name="Rectangle 5"/>
          <p:cNvSpPr>
            <a:spLocks noGrp="1" noChangeArrowheads="1"/>
          </p:cNvSpPr>
          <p:nvPr>
            <p:ph type="ftr" sz="quarter" idx="11"/>
          </p:nvPr>
        </p:nvSpPr>
        <p:spPr>
          <a:xfrm>
            <a:off x="3124200" y="6245225"/>
            <a:ext cx="2895600" cy="476250"/>
          </a:xfrm>
        </p:spPr>
        <p:txBody>
          <a:bodyPr/>
          <a:lstStyle>
            <a:lvl1pPr>
              <a:defRPr>
                <a:solidFill>
                  <a:schemeClr val="tx1"/>
                </a:solidFill>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32" tIns="45716" rIns="91432" bIns="45716" numCol="1" anchor="t" anchorCtr="0" compatLnSpc="1">
            <a:prstTxWarp prst="textNoShape">
              <a:avLst/>
            </a:prstTxWarp>
          </a:bodyPr>
          <a:lstStyle>
            <a:lvl1pPr algn="r">
              <a:defRPr sz="1400">
                <a:latin typeface="Arial" charset="0"/>
                <a:cs typeface="Arial" charset="0"/>
              </a:defRPr>
            </a:lvl1pPr>
          </a:lstStyle>
          <a:p>
            <a:pPr>
              <a:defRPr/>
            </a:pPr>
            <a:fld id="{3FE8919D-854E-4240-A82D-E0590FD14FA7}" type="slidenum">
              <a:rPr lang="en-US">
                <a:solidFill>
                  <a:srgbClr val="000000"/>
                </a:solidFill>
                <a:ea typeface=""/>
              </a:rPr>
              <a:pPr>
                <a:defRPr/>
              </a:pPr>
              <a:t>‹#›</a:t>
            </a:fld>
            <a:endParaRPr lang="en-US" dirty="0">
              <a:solidFill>
                <a:srgbClr val="000000"/>
              </a:solidFill>
              <a:ea typeface=""/>
            </a:endParaRPr>
          </a:p>
        </p:txBody>
      </p:sp>
      <p:cxnSp>
        <p:nvCxnSpPr>
          <p:cNvPr id="3" name="Straight Connector 2"/>
          <p:cNvCxnSpPr/>
          <p:nvPr userDrawn="1"/>
        </p:nvCxnSpPr>
        <p:spPr bwMode="auto">
          <a:xfrm>
            <a:off x="258764" y="2108199"/>
            <a:ext cx="2678572"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5" name="Straight Connector 14"/>
          <p:cNvCxnSpPr/>
          <p:nvPr userDrawn="1"/>
        </p:nvCxnSpPr>
        <p:spPr bwMode="auto">
          <a:xfrm>
            <a:off x="273148" y="4770765"/>
            <a:ext cx="2678572"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6" name="Straight Connector 15"/>
          <p:cNvCxnSpPr/>
          <p:nvPr userDrawn="1"/>
        </p:nvCxnSpPr>
        <p:spPr bwMode="auto">
          <a:xfrm>
            <a:off x="2928710" y="2035841"/>
            <a:ext cx="0" cy="2588282"/>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21" name="Straight Connector 20"/>
          <p:cNvCxnSpPr/>
          <p:nvPr userDrawn="1"/>
        </p:nvCxnSpPr>
        <p:spPr bwMode="auto">
          <a:xfrm>
            <a:off x="269034" y="2188241"/>
            <a:ext cx="0" cy="2588282"/>
          </a:xfrm>
          <a:prstGeom prst="line">
            <a:avLst/>
          </a:prstGeom>
          <a:solidFill>
            <a:schemeClr val="accent1"/>
          </a:solidFill>
          <a:ln w="19050" cap="flat" cmpd="sng" algn="ctr">
            <a:solidFill>
              <a:schemeClr val="bg1"/>
            </a:solidFill>
            <a:prstDash val="solid"/>
            <a:round/>
            <a:headEnd type="none" w="med" len="med"/>
            <a:tailEnd type="none" w="med" len="med"/>
          </a:ln>
          <a:effectLst/>
        </p:spPr>
      </p:cxnSp>
      <p:pic>
        <p:nvPicPr>
          <p:cNvPr id="790530" name="Picture 2" descr="C:\Users\kelly.wilks\AppData\Local\Microsoft\Windows\Temporary Internet Files\Content.Outlook\KV0H2LZ0\surfpac_crest.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43786" y="2108199"/>
            <a:ext cx="2584924" cy="25849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9" indent="0">
              <a:buNone/>
              <a:defRPr sz="1800"/>
            </a:lvl2pPr>
            <a:lvl3pPr marL="914318" indent="0">
              <a:buNone/>
              <a:defRPr sz="1600"/>
            </a:lvl3pPr>
            <a:lvl4pPr marL="1371477" indent="0">
              <a:buNone/>
              <a:defRPr sz="1400"/>
            </a:lvl4pPr>
            <a:lvl5pPr marL="1828637" indent="0">
              <a:buNone/>
              <a:defRPr sz="1400"/>
            </a:lvl5pPr>
            <a:lvl6pPr marL="2285797" indent="0">
              <a:buNone/>
              <a:defRPr sz="1400"/>
            </a:lvl6pPr>
            <a:lvl7pPr marL="2742956" indent="0">
              <a:buNone/>
              <a:defRPr sz="1400"/>
            </a:lvl7pPr>
            <a:lvl8pPr marL="3200115" indent="0">
              <a:buNone/>
              <a:defRPr sz="1400"/>
            </a:lvl8pPr>
            <a:lvl9pPr marL="3657274"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cxnSp>
        <p:nvCxnSpPr>
          <p:cNvPr id="6" name="Straight Connector 5"/>
          <p:cNvCxnSpPr/>
          <p:nvPr userDrawn="1"/>
        </p:nvCxnSpPr>
        <p:spPr bwMode="auto">
          <a:xfrm>
            <a:off x="170597" y="1583140"/>
            <a:ext cx="1344304"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userDrawn="1"/>
        </p:nvCxnSpPr>
        <p:spPr bwMode="auto">
          <a:xfrm>
            <a:off x="1508077" y="1064525"/>
            <a:ext cx="0" cy="51861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userDrawn="1"/>
        </p:nvCxnSpPr>
        <p:spPr bwMode="auto">
          <a:xfrm>
            <a:off x="1510349" y="159205"/>
            <a:ext cx="0" cy="518615"/>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cxnSp>
        <p:nvCxnSpPr>
          <p:cNvPr id="7" name="Straight Connector 6"/>
          <p:cNvCxnSpPr/>
          <p:nvPr userDrawn="1"/>
        </p:nvCxnSpPr>
        <p:spPr bwMode="auto">
          <a:xfrm flipV="1">
            <a:off x="1506931" y="1068019"/>
            <a:ext cx="0" cy="482803"/>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A56DA2-6756-0B40-88C4-EFF73D01F257}" type="slidenum">
              <a:rPr lang="en-US"/>
              <a:pPr>
                <a:defRPr/>
              </a:pPr>
              <a:t>‹#›</a:t>
            </a:fld>
            <a:endParaRPr lang="en-US"/>
          </a:p>
        </p:txBody>
      </p:sp>
    </p:spTree>
    <p:extLst>
      <p:ext uri="{BB962C8B-B14F-4D97-AF65-F5344CB8AC3E}">
        <p14:creationId xmlns:p14="http://schemas.microsoft.com/office/powerpoint/2010/main" val="40599971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1" y="246063"/>
            <a:ext cx="2092325" cy="5880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6063"/>
            <a:ext cx="612775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95283"/>
            <a:ext cx="7391400" cy="553998"/>
          </a:xfrm>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647700" y="1447800"/>
            <a:ext cx="7848600" cy="479107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r>
              <a:rPr lang="en-US"/>
              <a:t>DRAFT Pre Decisional</a:t>
            </a:r>
          </a:p>
        </p:txBody>
      </p:sp>
      <p:sp>
        <p:nvSpPr>
          <p:cNvPr id="5" name="Rectangle 58"/>
          <p:cNvSpPr>
            <a:spLocks noGrp="1" noChangeArrowheads="1"/>
          </p:cNvSpPr>
          <p:nvPr>
            <p:ph type="sldNum" sz="quarter" idx="11"/>
          </p:nvPr>
        </p:nvSpPr>
        <p:spPr>
          <a:xfrm>
            <a:off x="8839200" y="6477000"/>
            <a:ext cx="304800" cy="304800"/>
          </a:xfrm>
          <a:prstGeom prst="rect">
            <a:avLst/>
          </a:prstGeom>
          <a:ln/>
        </p:spPr>
        <p:txBody>
          <a:bodyPr/>
          <a:lstStyle>
            <a:lvl1pPr>
              <a:defRPr/>
            </a:lvl1pPr>
          </a:lstStyle>
          <a:p>
            <a:pPr>
              <a:defRPr/>
            </a:pPr>
            <a:fld id="{45C8B8FB-4886-4289-B4D5-E24A2921962F}" type="slidenum">
              <a:rPr lang="en-US" sz="1800">
                <a:solidFill>
                  <a:srgbClr val="000000"/>
                </a:solidFill>
                <a:ea typeface=""/>
                <a:cs typeface="Arial" charset="0"/>
              </a:rPr>
              <a:pPr>
                <a:defRPr/>
              </a:pPr>
              <a:t>‹#›</a:t>
            </a:fld>
            <a:endParaRPr lang="en-US" sz="1800" dirty="0">
              <a:solidFill>
                <a:srgbClr val="000000"/>
              </a:solidFill>
              <a:ea typeface=""/>
              <a:cs typeface="Arial" charset="0"/>
            </a:endParaRP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D59845-3718-4C43-B0AA-750D85543E96}" type="slidenum">
              <a:rPr lang="en-US"/>
              <a:pPr>
                <a:defRPr/>
              </a:pPr>
              <a:t>‹#›</a:t>
            </a:fld>
            <a:endParaRPr lang="en-US"/>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F9606F-C921-4360-AE5C-41A1519A52CC}" type="datetimeFigureOut">
              <a:rPr lang="en-US" smtClean="0">
                <a:solidFill>
                  <a:prstClr val="white">
                    <a:tint val="75000"/>
                  </a:prstClr>
                </a:solidFill>
                <a:latin typeface="Calibri"/>
              </a:rPr>
              <a:pPr/>
              <a:t>2/22/2017</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2E6E47B-33EB-46A2-85B0-9C0AD520F99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9606F-C921-4360-AE5C-41A1519A52CC}" type="datetimeFigureOut">
              <a:rPr lang="en-US" smtClean="0">
                <a:solidFill>
                  <a:prstClr val="white">
                    <a:tint val="75000"/>
                  </a:prstClr>
                </a:solidFill>
                <a:latin typeface="Calibri"/>
              </a:rPr>
              <a:pPr/>
              <a:t>2/22/2017</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2E6E47B-33EB-46A2-85B0-9C0AD520F99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9606F-C921-4360-AE5C-41A1519A52CC}" type="datetimeFigureOut">
              <a:rPr lang="en-US" smtClean="0">
                <a:solidFill>
                  <a:prstClr val="white">
                    <a:tint val="75000"/>
                  </a:prstClr>
                </a:solidFill>
                <a:latin typeface="Calibri"/>
              </a:rPr>
              <a:pPr/>
              <a:t>2/22/2017</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2E6E47B-33EB-46A2-85B0-9C0AD520F99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F9606F-C921-4360-AE5C-41A1519A52CC}" type="datetimeFigureOut">
              <a:rPr lang="en-US" smtClean="0">
                <a:solidFill>
                  <a:prstClr val="white">
                    <a:tint val="75000"/>
                  </a:prstClr>
                </a:solidFill>
                <a:latin typeface="Calibri"/>
              </a:rPr>
              <a:pPr/>
              <a:t>2/22/2017</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2E6E47B-33EB-46A2-85B0-9C0AD520F99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F9606F-C921-4360-AE5C-41A1519A52CC}" type="datetimeFigureOut">
              <a:rPr lang="en-US" smtClean="0">
                <a:solidFill>
                  <a:prstClr val="white">
                    <a:tint val="75000"/>
                  </a:prstClr>
                </a:solidFill>
                <a:latin typeface="Calibri"/>
              </a:rPr>
              <a:pPr/>
              <a:t>2/22/2017</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72E6E47B-33EB-46A2-85B0-9C0AD520F99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F9606F-C921-4360-AE5C-41A1519A52CC}" type="datetimeFigureOut">
              <a:rPr lang="en-US" smtClean="0">
                <a:solidFill>
                  <a:prstClr val="white">
                    <a:tint val="75000"/>
                  </a:prstClr>
                </a:solidFill>
                <a:latin typeface="Calibri"/>
              </a:rPr>
              <a:pPr/>
              <a:t>2/22/2017</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72E6E47B-33EB-46A2-85B0-9C0AD520F99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9606F-C921-4360-AE5C-41A1519A52CC}" type="datetimeFigureOut">
              <a:rPr lang="en-US" smtClean="0">
                <a:solidFill>
                  <a:prstClr val="white">
                    <a:tint val="75000"/>
                  </a:prstClr>
                </a:solidFill>
                <a:latin typeface="Calibri"/>
              </a:rPr>
              <a:pPr/>
              <a:t>2/22/2017</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72E6E47B-33EB-46A2-85B0-9C0AD520F99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832585-0637-8940-A7D5-37EC571F834F}" type="slidenum">
              <a:rPr lang="en-US"/>
              <a:pPr>
                <a:defRPr/>
              </a:pPr>
              <a:t>‹#›</a:t>
            </a:fld>
            <a:endParaRPr lang="en-US"/>
          </a:p>
        </p:txBody>
      </p:sp>
    </p:spTree>
    <p:extLst>
      <p:ext uri="{BB962C8B-B14F-4D97-AF65-F5344CB8AC3E}">
        <p14:creationId xmlns:p14="http://schemas.microsoft.com/office/powerpoint/2010/main" val="12886693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9606F-C921-4360-AE5C-41A1519A52CC}" type="datetimeFigureOut">
              <a:rPr lang="en-US" smtClean="0">
                <a:solidFill>
                  <a:prstClr val="white">
                    <a:tint val="75000"/>
                  </a:prstClr>
                </a:solidFill>
                <a:latin typeface="Calibri"/>
              </a:rPr>
              <a:pPr/>
              <a:t>2/22/2017</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2E6E47B-33EB-46A2-85B0-9C0AD520F99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9606F-C921-4360-AE5C-41A1519A52CC}" type="datetimeFigureOut">
              <a:rPr lang="en-US" smtClean="0">
                <a:solidFill>
                  <a:prstClr val="white">
                    <a:tint val="75000"/>
                  </a:prstClr>
                </a:solidFill>
                <a:latin typeface="Calibri"/>
              </a:rPr>
              <a:pPr/>
              <a:t>2/22/2017</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2E6E47B-33EB-46A2-85B0-9C0AD520F99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9606F-C921-4360-AE5C-41A1519A52CC}" type="datetimeFigureOut">
              <a:rPr lang="en-US" smtClean="0">
                <a:solidFill>
                  <a:prstClr val="white">
                    <a:tint val="75000"/>
                  </a:prstClr>
                </a:solidFill>
                <a:latin typeface="Calibri"/>
              </a:rPr>
              <a:pPr/>
              <a:t>2/22/2017</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2E6E47B-33EB-46A2-85B0-9C0AD520F99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9606F-C921-4360-AE5C-41A1519A52CC}" type="datetimeFigureOut">
              <a:rPr lang="en-US" smtClean="0">
                <a:solidFill>
                  <a:prstClr val="white">
                    <a:tint val="75000"/>
                  </a:prstClr>
                </a:solidFill>
                <a:latin typeface="Calibri"/>
              </a:rPr>
              <a:pPr/>
              <a:t>2/22/2017</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2E6E47B-33EB-46A2-85B0-9C0AD520F99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white">
                  <a:tint val="75000"/>
                </a:prstClr>
              </a:solidFill>
              <a:latin typeface="Calibri"/>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7036672-5C30-4493-ADE5-E93958126B91}" type="slidenum">
              <a:rPr lang="en-US">
                <a:solidFill>
                  <a:prstClr val="white">
                    <a:tint val="75000"/>
                  </a:prstClr>
                </a:solidFill>
                <a:latin typeface="Calibri"/>
              </a:rPr>
              <a:pPr/>
              <a:t>‹#›</a:t>
            </a:fld>
            <a:endParaRPr lang="en-US">
              <a:solidFill>
                <a:prstClr val="white">
                  <a:tint val="75000"/>
                </a:prstClr>
              </a:solidFill>
              <a:latin typeface="Calibri"/>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BE2801-8384-1B4E-B540-F41F1A1A2A95}" type="slidenum">
              <a:rPr lang="en-US"/>
              <a:pPr>
                <a:defRPr/>
              </a:pPr>
              <a:t>‹#›</a:t>
            </a:fld>
            <a:endParaRPr lang="en-US"/>
          </a:p>
        </p:txBody>
      </p:sp>
    </p:spTree>
    <p:extLst>
      <p:ext uri="{BB962C8B-B14F-4D97-AF65-F5344CB8AC3E}">
        <p14:creationId xmlns:p14="http://schemas.microsoft.com/office/powerpoint/2010/main" val="386269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3BD208-D02B-A04F-89C4-E955B81B5E89}" type="slidenum">
              <a:rPr lang="en-US"/>
              <a:pPr>
                <a:defRPr/>
              </a:pPr>
              <a:t>‹#›</a:t>
            </a:fld>
            <a:endParaRPr lang="en-US"/>
          </a:p>
        </p:txBody>
      </p:sp>
    </p:spTree>
    <p:extLst>
      <p:ext uri="{BB962C8B-B14F-4D97-AF65-F5344CB8AC3E}">
        <p14:creationId xmlns:p14="http://schemas.microsoft.com/office/powerpoint/2010/main" val="323759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3.emf"/><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2.jpeg"/><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3.emf"/><Relationship Id="rId4" Type="http://schemas.openxmlformats.org/officeDocument/2006/relationships/slideLayout" Target="../slideLayouts/slideLayout46.xml"/><Relationship Id="rId9"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8.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9.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995ECB9B-47EC-FA42-82CB-810CFC133BAB}" type="slidenum">
              <a:rPr lang="en-US"/>
              <a:pPr>
                <a:defRPr/>
              </a:pPr>
              <a:t>‹#›</a:t>
            </a:fld>
            <a:endParaRPr lang="en-US"/>
          </a:p>
        </p:txBody>
      </p:sp>
      <p:pic>
        <p:nvPicPr>
          <p:cNvPr id="1031" name="Picture 8"/>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52400" y="381000"/>
            <a:ext cx="14478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 id="2147484631" r:id="rId12"/>
    <p:sldLayoutId id="2147484632" r:id="rId13"/>
    <p:sldLayoutId id="2147484633" r:id="rId14"/>
    <p:sldLayoutId id="2147484634" r:id="rId15"/>
    <p:sldLayoutId id="2147484635" r:id="rId16"/>
    <p:sldLayoutId id="2147484636" r:id="rId17"/>
  </p:sldLayoutIdLst>
  <p:txStyles>
    <p:titleStyle>
      <a:lvl1pPr algn="ctr" rtl="0" eaLnBrk="0" fontAlgn="base" hangingPunct="0">
        <a:spcBef>
          <a:spcPct val="0"/>
        </a:spcBef>
        <a:spcAft>
          <a:spcPct val="0"/>
        </a:spcAft>
        <a:defRPr sz="44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1FF882C6-90A4-5645-8F2E-CE06701F7309}" type="datetime1">
              <a:rPr lang="en-US"/>
              <a:pPr>
                <a:defRPr/>
              </a:pPr>
              <a:t>2/22/2017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E8C81FA6-631D-EF42-9236-FCC60B5770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42"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1069975" y="142875"/>
            <a:ext cx="762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6867" name="Rectangle 3"/>
          <p:cNvSpPr>
            <a:spLocks noGrp="1" noChangeArrowheads="1"/>
          </p:cNvSpPr>
          <p:nvPr>
            <p:ph type="body" idx="1"/>
          </p:nvPr>
        </p:nvSpPr>
        <p:spPr bwMode="auto">
          <a:xfrm>
            <a:off x="450850" y="1031875"/>
            <a:ext cx="771525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pic>
        <p:nvPicPr>
          <p:cNvPr id="36868" name="Picture 16" descr="NPS-Logo_pantone129Gold-noTxt"/>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79400" y="63500"/>
            <a:ext cx="8699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5" r:id="rId1"/>
    <p:sldLayoutId id="2147484638" r:id="rId2"/>
    <p:sldLayoutId id="2147484640" r:id="rId3"/>
    <p:sldLayoutId id="2147484641" r:id="rId4"/>
    <p:sldLayoutId id="2147484700" r:id="rId5"/>
    <p:sldLayoutId id="2147484701" r:id="rId6"/>
  </p:sldLayoutIdLst>
  <p:timing>
    <p:tnLst>
      <p:par>
        <p:cTn id="1" dur="indefinite" restart="never" nodeType="tmRoot"/>
      </p:par>
    </p:tnLst>
  </p:timing>
  <p:txStyles>
    <p:titleStyle>
      <a:lvl1pPr algn="r" rtl="0" eaLnBrk="0" fontAlgn="base" hangingPunct="0">
        <a:lnSpc>
          <a:spcPct val="90000"/>
        </a:lnSpc>
        <a:spcBef>
          <a:spcPct val="0"/>
        </a:spcBef>
        <a:spcAft>
          <a:spcPct val="0"/>
        </a:spcAft>
        <a:defRPr sz="3200">
          <a:solidFill>
            <a:schemeClr val="bg2"/>
          </a:solidFill>
          <a:latin typeface="+mj-lt"/>
          <a:ea typeface="ＭＳ Ｐゴシック" charset="-128"/>
          <a:cs typeface="ＭＳ Ｐゴシック" charset="-128"/>
        </a:defRPr>
      </a:lvl1pPr>
      <a:lvl2pPr algn="r" rtl="0" eaLnBrk="0" fontAlgn="base" hangingPunct="0">
        <a:lnSpc>
          <a:spcPct val="90000"/>
        </a:lnSpc>
        <a:spcBef>
          <a:spcPct val="0"/>
        </a:spcBef>
        <a:spcAft>
          <a:spcPct val="0"/>
        </a:spcAft>
        <a:defRPr sz="3200">
          <a:solidFill>
            <a:schemeClr val="bg2"/>
          </a:solidFill>
          <a:latin typeface="Arial Narrow" pitchFamily="34" charset="0"/>
          <a:ea typeface="ＭＳ Ｐゴシック" charset="-128"/>
          <a:cs typeface="ＭＳ Ｐゴシック" charset="-128"/>
        </a:defRPr>
      </a:lvl2pPr>
      <a:lvl3pPr algn="r" rtl="0" eaLnBrk="0" fontAlgn="base" hangingPunct="0">
        <a:lnSpc>
          <a:spcPct val="90000"/>
        </a:lnSpc>
        <a:spcBef>
          <a:spcPct val="0"/>
        </a:spcBef>
        <a:spcAft>
          <a:spcPct val="0"/>
        </a:spcAft>
        <a:defRPr sz="3200">
          <a:solidFill>
            <a:schemeClr val="bg2"/>
          </a:solidFill>
          <a:latin typeface="Arial Narrow" pitchFamily="34" charset="0"/>
          <a:ea typeface="ＭＳ Ｐゴシック" charset="-128"/>
          <a:cs typeface="ＭＳ Ｐゴシック" charset="-128"/>
        </a:defRPr>
      </a:lvl3pPr>
      <a:lvl4pPr algn="r" rtl="0" eaLnBrk="0" fontAlgn="base" hangingPunct="0">
        <a:lnSpc>
          <a:spcPct val="90000"/>
        </a:lnSpc>
        <a:spcBef>
          <a:spcPct val="0"/>
        </a:spcBef>
        <a:spcAft>
          <a:spcPct val="0"/>
        </a:spcAft>
        <a:defRPr sz="3200">
          <a:solidFill>
            <a:schemeClr val="bg2"/>
          </a:solidFill>
          <a:latin typeface="Arial Narrow" pitchFamily="34" charset="0"/>
          <a:ea typeface="ＭＳ Ｐゴシック" charset="-128"/>
          <a:cs typeface="ＭＳ Ｐゴシック" charset="-128"/>
        </a:defRPr>
      </a:lvl4pPr>
      <a:lvl5pPr algn="r" rtl="0" eaLnBrk="0" fontAlgn="base" hangingPunct="0">
        <a:lnSpc>
          <a:spcPct val="90000"/>
        </a:lnSpc>
        <a:spcBef>
          <a:spcPct val="0"/>
        </a:spcBef>
        <a:spcAft>
          <a:spcPct val="0"/>
        </a:spcAft>
        <a:defRPr sz="3200">
          <a:solidFill>
            <a:schemeClr val="bg2"/>
          </a:solidFill>
          <a:latin typeface="Arial Narrow" pitchFamily="34" charset="0"/>
          <a:ea typeface="ＭＳ Ｐゴシック" charset="-128"/>
          <a:cs typeface="ＭＳ Ｐゴシック" charset="-128"/>
        </a:defRPr>
      </a:lvl5pPr>
      <a:lvl6pPr marL="457200" algn="r" rtl="0" eaLnBrk="1" fontAlgn="base" hangingPunct="1">
        <a:lnSpc>
          <a:spcPct val="90000"/>
        </a:lnSpc>
        <a:spcBef>
          <a:spcPct val="0"/>
        </a:spcBef>
        <a:spcAft>
          <a:spcPct val="0"/>
        </a:spcAft>
        <a:defRPr sz="3200" b="1">
          <a:solidFill>
            <a:srgbClr val="061671"/>
          </a:solidFill>
          <a:latin typeface="Arial Narrow" pitchFamily="34" charset="0"/>
        </a:defRPr>
      </a:lvl6pPr>
      <a:lvl7pPr marL="914400" algn="r" rtl="0" eaLnBrk="1" fontAlgn="base" hangingPunct="1">
        <a:lnSpc>
          <a:spcPct val="90000"/>
        </a:lnSpc>
        <a:spcBef>
          <a:spcPct val="0"/>
        </a:spcBef>
        <a:spcAft>
          <a:spcPct val="0"/>
        </a:spcAft>
        <a:defRPr sz="3200" b="1">
          <a:solidFill>
            <a:srgbClr val="061671"/>
          </a:solidFill>
          <a:latin typeface="Arial Narrow" pitchFamily="34" charset="0"/>
        </a:defRPr>
      </a:lvl7pPr>
      <a:lvl8pPr marL="1371600" algn="r" rtl="0" eaLnBrk="1" fontAlgn="base" hangingPunct="1">
        <a:lnSpc>
          <a:spcPct val="90000"/>
        </a:lnSpc>
        <a:spcBef>
          <a:spcPct val="0"/>
        </a:spcBef>
        <a:spcAft>
          <a:spcPct val="0"/>
        </a:spcAft>
        <a:defRPr sz="3200" b="1">
          <a:solidFill>
            <a:srgbClr val="061671"/>
          </a:solidFill>
          <a:latin typeface="Arial Narrow" pitchFamily="34" charset="0"/>
        </a:defRPr>
      </a:lvl8pPr>
      <a:lvl9pPr marL="1828800" algn="r" rtl="0" eaLnBrk="1" fontAlgn="base" hangingPunct="1">
        <a:lnSpc>
          <a:spcPct val="90000"/>
        </a:lnSpc>
        <a:spcBef>
          <a:spcPct val="0"/>
        </a:spcBef>
        <a:spcAft>
          <a:spcPct val="0"/>
        </a:spcAft>
        <a:defRPr sz="3200" b="1">
          <a:solidFill>
            <a:srgbClr val="061671"/>
          </a:solidFill>
          <a:latin typeface="Arial Narrow" pitchFamily="34" charset="0"/>
        </a:defRPr>
      </a:lvl9pPr>
    </p:titleStyle>
    <p:bodyStyle>
      <a:lvl1pPr marL="342900" indent="-342900" algn="l" rtl="0" eaLnBrk="0" fontAlgn="base" hangingPunct="0">
        <a:spcBef>
          <a:spcPct val="75000"/>
        </a:spcBef>
        <a:spcAft>
          <a:spcPct val="5000"/>
        </a:spcAft>
        <a:buClr>
          <a:schemeClr val="tx2"/>
        </a:buClr>
        <a:buSzPct val="75000"/>
        <a:defRPr sz="2400">
          <a:solidFill>
            <a:schemeClr val="tx2"/>
          </a:solidFill>
          <a:latin typeface="+mn-lt"/>
          <a:ea typeface="ＭＳ Ｐゴシック" charset="-128"/>
          <a:cs typeface="ＭＳ Ｐゴシック" charset="-128"/>
        </a:defRPr>
      </a:lvl1pPr>
      <a:lvl2pPr marL="342900" indent="-228600" algn="l" rtl="0" eaLnBrk="0" fontAlgn="base" hangingPunct="0">
        <a:spcBef>
          <a:spcPct val="35000"/>
        </a:spcBef>
        <a:spcAft>
          <a:spcPct val="5000"/>
        </a:spcAft>
        <a:buClr>
          <a:schemeClr val="tx1"/>
        </a:buClr>
        <a:buSzPct val="85000"/>
        <a:buChar char="•"/>
        <a:defRPr sz="2000">
          <a:solidFill>
            <a:schemeClr val="bg2"/>
          </a:solidFill>
          <a:latin typeface="+mn-lt"/>
          <a:ea typeface="ＭＳ Ｐゴシック" charset="-128"/>
        </a:defRPr>
      </a:lvl2pPr>
      <a:lvl3pPr marL="800100" indent="-228600" algn="l" rtl="0" eaLnBrk="0" fontAlgn="base" hangingPunct="0">
        <a:spcBef>
          <a:spcPct val="20000"/>
        </a:spcBef>
        <a:spcAft>
          <a:spcPct val="5000"/>
        </a:spcAft>
        <a:buClr>
          <a:schemeClr val="tx1"/>
        </a:buClr>
        <a:buSzPct val="85000"/>
        <a:buFont typeface="Wingdings" charset="0"/>
        <a:buChar char="Ø"/>
        <a:defRPr>
          <a:solidFill>
            <a:schemeClr val="tx1"/>
          </a:solidFill>
          <a:latin typeface="+mn-lt"/>
          <a:ea typeface="ＭＳ Ｐゴシック" charset="-128"/>
        </a:defRPr>
      </a:lvl3pPr>
      <a:lvl4pPr marL="1143000" indent="228600" algn="l" rtl="0" eaLnBrk="0" fontAlgn="base" hangingPunct="0">
        <a:spcBef>
          <a:spcPct val="20000"/>
        </a:spcBef>
        <a:spcAft>
          <a:spcPct val="0"/>
        </a:spcAft>
        <a:buClr>
          <a:schemeClr val="tx1"/>
        </a:buClr>
        <a:buSzPct val="85000"/>
        <a:buFont typeface="Wingdings" charset="0"/>
        <a:defRPr sz="1600">
          <a:solidFill>
            <a:schemeClr val="bg2"/>
          </a:solidFill>
          <a:latin typeface="+mn-lt"/>
          <a:ea typeface="ＭＳ Ｐゴシック" charset="-128"/>
        </a:defRPr>
      </a:lvl4pPr>
      <a:lvl5pPr marL="1485900" indent="342900" algn="l" rtl="0" eaLnBrk="0" fontAlgn="base" hangingPunct="0">
        <a:spcBef>
          <a:spcPct val="20000"/>
        </a:spcBef>
        <a:spcAft>
          <a:spcPct val="0"/>
        </a:spcAft>
        <a:buClr>
          <a:schemeClr val="tx1"/>
        </a:buClr>
        <a:buSzPct val="85000"/>
        <a:buFont typeface="Wingdings" charset="0"/>
        <a:defRPr sz="1400">
          <a:solidFill>
            <a:schemeClr val="tx1"/>
          </a:solidFill>
          <a:latin typeface="+mn-lt"/>
          <a:ea typeface="ＭＳ Ｐゴシック" charset="-128"/>
        </a:defRPr>
      </a:lvl5pPr>
      <a:lvl6pPr marL="19431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6pPr>
      <a:lvl7pPr marL="24003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7pPr>
      <a:lvl8pPr marL="28575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8pPr>
      <a:lvl9pPr marL="33147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nps_ppt_slide"/>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600200" y="0"/>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AF75F397-B363-0442-9282-72EB174D400A}" type="datetime9">
              <a:rPr lang="en-US">
                <a:solidFill>
                  <a:srgbClr val="000000"/>
                </a:solidFill>
              </a:rPr>
              <a:pPr>
                <a:defRPr/>
              </a:pPr>
              <a:t>2/22/2017 8:35:11 PM</a:t>
            </a:fld>
            <a:endParaRPr lang="en-US">
              <a:solidFill>
                <a:srgbClr val="000000"/>
              </a:solidFill>
            </a:endParaRPr>
          </a:p>
        </p:txBody>
      </p:sp>
      <p:sp>
        <p:nvSpPr>
          <p:cNvPr id="1029" name="Rectangle 5"/>
          <p:cNvSpPr>
            <a:spLocks noGrp="1" noChangeArrowheads="1"/>
          </p:cNvSpPr>
          <p:nvPr>
            <p:ph type="ftr" sz="quarter" idx="3"/>
          </p:nvPr>
        </p:nvSpPr>
        <p:spPr bwMode="auto">
          <a:xfrm>
            <a:off x="3352800" y="63055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9B9DE22-41C9-724D-B3C8-F73B73E78B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7017772"/>
      </p:ext>
    </p:extLst>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 id="2147484669" r:id="rId12"/>
    <p:sldLayoutId id="2147484670" r:id="rId13"/>
    <p:sldLayoutId id="2147484671" r:id="rId14"/>
  </p:sldLayoutIdLst>
  <p:transition/>
  <p:hf hdr="0" ftr="0" dt="0"/>
  <p:txStyles>
    <p:titleStyle>
      <a:lvl1pPr algn="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r" rtl="0" eaLnBrk="0" fontAlgn="base" hangingPunct="0">
        <a:spcBef>
          <a:spcPct val="0"/>
        </a:spcBef>
        <a:spcAft>
          <a:spcPct val="0"/>
        </a:spcAft>
        <a:defRPr sz="3200" b="1">
          <a:solidFill>
            <a:schemeClr val="bg1"/>
          </a:solidFill>
          <a:latin typeface="Arial" pitchFamily="34" charset="0"/>
          <a:ea typeface="ＭＳ Ｐゴシック" charset="0"/>
          <a:cs typeface="ＭＳ Ｐゴシック" charset="0"/>
        </a:defRPr>
      </a:lvl2pPr>
      <a:lvl3pPr algn="r" rtl="0" eaLnBrk="0" fontAlgn="base" hangingPunct="0">
        <a:spcBef>
          <a:spcPct val="0"/>
        </a:spcBef>
        <a:spcAft>
          <a:spcPct val="0"/>
        </a:spcAft>
        <a:defRPr sz="3200" b="1">
          <a:solidFill>
            <a:schemeClr val="bg1"/>
          </a:solidFill>
          <a:latin typeface="Arial" pitchFamily="34" charset="0"/>
          <a:ea typeface="ＭＳ Ｐゴシック" charset="0"/>
          <a:cs typeface="ＭＳ Ｐゴシック" charset="0"/>
        </a:defRPr>
      </a:lvl3pPr>
      <a:lvl4pPr algn="r" rtl="0" eaLnBrk="0" fontAlgn="base" hangingPunct="0">
        <a:spcBef>
          <a:spcPct val="0"/>
        </a:spcBef>
        <a:spcAft>
          <a:spcPct val="0"/>
        </a:spcAft>
        <a:defRPr sz="3200" b="1">
          <a:solidFill>
            <a:schemeClr val="bg1"/>
          </a:solidFill>
          <a:latin typeface="Arial" pitchFamily="34" charset="0"/>
          <a:ea typeface="ＭＳ Ｐゴシック" charset="0"/>
          <a:cs typeface="ＭＳ Ｐゴシック" charset="0"/>
        </a:defRPr>
      </a:lvl4pPr>
      <a:lvl5pPr algn="r" rtl="0" eaLnBrk="0" fontAlgn="base" hangingPunct="0">
        <a:spcBef>
          <a:spcPct val="0"/>
        </a:spcBef>
        <a:spcAft>
          <a:spcPct val="0"/>
        </a:spcAft>
        <a:defRPr sz="3200" b="1">
          <a:solidFill>
            <a:schemeClr val="bg1"/>
          </a:solidFill>
          <a:latin typeface="Arial" pitchFamily="34" charset="0"/>
          <a:ea typeface="ＭＳ Ｐゴシック" charset="0"/>
          <a:cs typeface="ＭＳ Ｐゴシック" charset="0"/>
        </a:defRPr>
      </a:lvl5pPr>
      <a:lvl6pPr marL="457200" algn="r" rtl="0" fontAlgn="base">
        <a:spcBef>
          <a:spcPct val="0"/>
        </a:spcBef>
        <a:spcAft>
          <a:spcPct val="0"/>
        </a:spcAft>
        <a:defRPr sz="3200" b="1">
          <a:solidFill>
            <a:schemeClr val="bg1"/>
          </a:solidFill>
          <a:latin typeface="Arial" pitchFamily="34" charset="0"/>
        </a:defRPr>
      </a:lvl6pPr>
      <a:lvl7pPr marL="914400" algn="r" rtl="0" fontAlgn="base">
        <a:spcBef>
          <a:spcPct val="0"/>
        </a:spcBef>
        <a:spcAft>
          <a:spcPct val="0"/>
        </a:spcAft>
        <a:defRPr sz="3200" b="1">
          <a:solidFill>
            <a:schemeClr val="bg1"/>
          </a:solidFill>
          <a:latin typeface="Arial" pitchFamily="34" charset="0"/>
        </a:defRPr>
      </a:lvl7pPr>
      <a:lvl8pPr marL="1371600" algn="r" rtl="0" fontAlgn="base">
        <a:spcBef>
          <a:spcPct val="0"/>
        </a:spcBef>
        <a:spcAft>
          <a:spcPct val="0"/>
        </a:spcAft>
        <a:defRPr sz="3200" b="1">
          <a:solidFill>
            <a:schemeClr val="bg1"/>
          </a:solidFill>
          <a:latin typeface="Arial" pitchFamily="34" charset="0"/>
        </a:defRPr>
      </a:lvl8pPr>
      <a:lvl9pPr marL="1828800" algn="r" rtl="0" fontAlgn="base">
        <a:spcBef>
          <a:spcPct val="0"/>
        </a:spcBef>
        <a:spcAft>
          <a:spcPct val="0"/>
        </a:spcAft>
        <a:defRPr sz="32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9975" y="142875"/>
            <a:ext cx="7620000" cy="719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450850" y="1031875"/>
            <a:ext cx="7715250" cy="181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206854" name="Line 6"/>
          <p:cNvSpPr>
            <a:spLocks noChangeShapeType="1"/>
          </p:cNvSpPr>
          <p:nvPr/>
        </p:nvSpPr>
        <p:spPr bwMode="auto">
          <a:xfrm>
            <a:off x="552450" y="6284913"/>
            <a:ext cx="8039100" cy="0"/>
          </a:xfrm>
          <a:prstGeom prst="line">
            <a:avLst/>
          </a:prstGeom>
          <a:noFill/>
          <a:ln w="28575">
            <a:solidFill>
              <a:srgbClr val="163550"/>
            </a:solidFill>
            <a:round/>
            <a:headEnd/>
            <a:tailEnd/>
          </a:ln>
          <a:effectLst/>
        </p:spPr>
        <p:txBody>
          <a:bodyPr/>
          <a:lstStyle/>
          <a:p>
            <a:pPr>
              <a:defRPr/>
            </a:pPr>
            <a:endParaRPr lang="en-US" sz="1800">
              <a:solidFill>
                <a:srgbClr val="6F6E73"/>
              </a:solidFill>
              <a:latin typeface="Arial"/>
              <a:ea typeface="+mn-ea"/>
              <a:cs typeface="+mn-cs"/>
            </a:endParaRPr>
          </a:p>
        </p:txBody>
      </p:sp>
      <p:pic>
        <p:nvPicPr>
          <p:cNvPr id="5" name="Picture 16" descr="NPS-Logo_pantone129Gold-noTxt"/>
          <p:cNvPicPr>
            <a:picLocks noChangeAspect="1" noChangeArrowheads="1"/>
          </p:cNvPicPr>
          <p:nvPr/>
        </p:nvPicPr>
        <p:blipFill>
          <a:blip r:embed="rId7" cstate="print"/>
          <a:srcRect/>
          <a:stretch>
            <a:fillRect/>
          </a:stretch>
        </p:blipFill>
        <p:spPr bwMode="auto">
          <a:xfrm>
            <a:off x="279918" y="63597"/>
            <a:ext cx="868725" cy="599625"/>
          </a:xfrm>
          <a:prstGeom prst="rect">
            <a:avLst/>
          </a:prstGeom>
          <a:noFill/>
        </p:spPr>
      </p:pic>
    </p:spTree>
    <p:extLst>
      <p:ext uri="{BB962C8B-B14F-4D97-AF65-F5344CB8AC3E}">
        <p14:creationId xmlns:p14="http://schemas.microsoft.com/office/powerpoint/2010/main" val="1145463239"/>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7" r:id="rId3"/>
    <p:sldLayoutId id="2147484678" r:id="rId4"/>
  </p:sldLayoutIdLst>
  <p:transition/>
  <p:timing>
    <p:tnLst>
      <p:par>
        <p:cTn id="1" dur="indefinite" restart="never" nodeType="tmRoot"/>
      </p:par>
    </p:tnLst>
  </p:timing>
  <p:hf hdr="0" ftr="0" dt="0"/>
  <p:txStyles>
    <p:titleStyle>
      <a:lvl1pPr algn="r" rtl="0" eaLnBrk="1" fontAlgn="base" hangingPunct="1">
        <a:lnSpc>
          <a:spcPct val="90000"/>
        </a:lnSpc>
        <a:spcBef>
          <a:spcPct val="0"/>
        </a:spcBef>
        <a:spcAft>
          <a:spcPct val="0"/>
        </a:spcAft>
        <a:defRPr sz="3200">
          <a:solidFill>
            <a:schemeClr val="bg2"/>
          </a:solidFill>
          <a:latin typeface="+mj-lt"/>
          <a:ea typeface="+mj-ea"/>
          <a:cs typeface="+mj-cs"/>
        </a:defRPr>
      </a:lvl1pPr>
      <a:lvl2pPr algn="r" rtl="0" eaLnBrk="1" fontAlgn="base" hangingPunct="1">
        <a:lnSpc>
          <a:spcPct val="90000"/>
        </a:lnSpc>
        <a:spcBef>
          <a:spcPct val="0"/>
        </a:spcBef>
        <a:spcAft>
          <a:spcPct val="0"/>
        </a:spcAft>
        <a:defRPr sz="3200">
          <a:solidFill>
            <a:schemeClr val="bg2"/>
          </a:solidFill>
          <a:latin typeface="Arial Narrow" pitchFamily="34" charset="0"/>
        </a:defRPr>
      </a:lvl2pPr>
      <a:lvl3pPr algn="r" rtl="0" eaLnBrk="1" fontAlgn="base" hangingPunct="1">
        <a:lnSpc>
          <a:spcPct val="90000"/>
        </a:lnSpc>
        <a:spcBef>
          <a:spcPct val="0"/>
        </a:spcBef>
        <a:spcAft>
          <a:spcPct val="0"/>
        </a:spcAft>
        <a:defRPr sz="3200">
          <a:solidFill>
            <a:schemeClr val="bg2"/>
          </a:solidFill>
          <a:latin typeface="Arial Narrow" pitchFamily="34" charset="0"/>
        </a:defRPr>
      </a:lvl3pPr>
      <a:lvl4pPr algn="r" rtl="0" eaLnBrk="1" fontAlgn="base" hangingPunct="1">
        <a:lnSpc>
          <a:spcPct val="90000"/>
        </a:lnSpc>
        <a:spcBef>
          <a:spcPct val="0"/>
        </a:spcBef>
        <a:spcAft>
          <a:spcPct val="0"/>
        </a:spcAft>
        <a:defRPr sz="3200">
          <a:solidFill>
            <a:schemeClr val="bg2"/>
          </a:solidFill>
          <a:latin typeface="Arial Narrow" pitchFamily="34" charset="0"/>
        </a:defRPr>
      </a:lvl4pPr>
      <a:lvl5pPr algn="r" rtl="0" eaLnBrk="1" fontAlgn="base" hangingPunct="1">
        <a:lnSpc>
          <a:spcPct val="90000"/>
        </a:lnSpc>
        <a:spcBef>
          <a:spcPct val="0"/>
        </a:spcBef>
        <a:spcAft>
          <a:spcPct val="0"/>
        </a:spcAft>
        <a:defRPr sz="3200">
          <a:solidFill>
            <a:schemeClr val="bg2"/>
          </a:solidFill>
          <a:latin typeface="Arial Narrow" pitchFamily="34" charset="0"/>
        </a:defRPr>
      </a:lvl5pPr>
      <a:lvl6pPr marL="457200" algn="r" rtl="0" eaLnBrk="1" fontAlgn="base" hangingPunct="1">
        <a:lnSpc>
          <a:spcPct val="90000"/>
        </a:lnSpc>
        <a:spcBef>
          <a:spcPct val="0"/>
        </a:spcBef>
        <a:spcAft>
          <a:spcPct val="0"/>
        </a:spcAft>
        <a:defRPr sz="3200" b="1">
          <a:solidFill>
            <a:srgbClr val="061671"/>
          </a:solidFill>
          <a:latin typeface="Arial Narrow" pitchFamily="34" charset="0"/>
        </a:defRPr>
      </a:lvl6pPr>
      <a:lvl7pPr marL="914400" algn="r" rtl="0" eaLnBrk="1" fontAlgn="base" hangingPunct="1">
        <a:lnSpc>
          <a:spcPct val="90000"/>
        </a:lnSpc>
        <a:spcBef>
          <a:spcPct val="0"/>
        </a:spcBef>
        <a:spcAft>
          <a:spcPct val="0"/>
        </a:spcAft>
        <a:defRPr sz="3200" b="1">
          <a:solidFill>
            <a:srgbClr val="061671"/>
          </a:solidFill>
          <a:latin typeface="Arial Narrow" pitchFamily="34" charset="0"/>
        </a:defRPr>
      </a:lvl7pPr>
      <a:lvl8pPr marL="1371600" algn="r" rtl="0" eaLnBrk="1" fontAlgn="base" hangingPunct="1">
        <a:lnSpc>
          <a:spcPct val="90000"/>
        </a:lnSpc>
        <a:spcBef>
          <a:spcPct val="0"/>
        </a:spcBef>
        <a:spcAft>
          <a:spcPct val="0"/>
        </a:spcAft>
        <a:defRPr sz="3200" b="1">
          <a:solidFill>
            <a:srgbClr val="061671"/>
          </a:solidFill>
          <a:latin typeface="Arial Narrow" pitchFamily="34" charset="0"/>
        </a:defRPr>
      </a:lvl8pPr>
      <a:lvl9pPr marL="1828800" algn="r" rtl="0" eaLnBrk="1" fontAlgn="base" hangingPunct="1">
        <a:lnSpc>
          <a:spcPct val="90000"/>
        </a:lnSpc>
        <a:spcBef>
          <a:spcPct val="0"/>
        </a:spcBef>
        <a:spcAft>
          <a:spcPct val="0"/>
        </a:spcAft>
        <a:defRPr sz="3200" b="1">
          <a:solidFill>
            <a:srgbClr val="061671"/>
          </a:solidFill>
          <a:latin typeface="Arial Narrow" pitchFamily="34" charset="0"/>
        </a:defRPr>
      </a:lvl9pPr>
    </p:titleStyle>
    <p:bodyStyle>
      <a:lvl1pPr marL="342900" indent="-342900" algn="l" rtl="0" eaLnBrk="1" fontAlgn="base" hangingPunct="1">
        <a:spcBef>
          <a:spcPct val="75000"/>
        </a:spcBef>
        <a:spcAft>
          <a:spcPct val="5000"/>
        </a:spcAft>
        <a:buClr>
          <a:schemeClr val="tx2"/>
        </a:buClr>
        <a:buSzPct val="75000"/>
        <a:defRPr sz="2400">
          <a:solidFill>
            <a:schemeClr val="tx2"/>
          </a:solidFill>
          <a:latin typeface="+mn-lt"/>
          <a:ea typeface="+mn-ea"/>
          <a:cs typeface="+mn-cs"/>
        </a:defRPr>
      </a:lvl1pPr>
      <a:lvl2pPr marL="342900" indent="-228600" algn="l" rtl="0" eaLnBrk="1" fontAlgn="base" hangingPunct="1">
        <a:spcBef>
          <a:spcPct val="35000"/>
        </a:spcBef>
        <a:spcAft>
          <a:spcPct val="5000"/>
        </a:spcAft>
        <a:buClr>
          <a:schemeClr val="tx1"/>
        </a:buClr>
        <a:buSzPct val="85000"/>
        <a:buChar char="•"/>
        <a:defRPr sz="2000">
          <a:solidFill>
            <a:schemeClr val="bg2"/>
          </a:solidFill>
          <a:latin typeface="+mn-lt"/>
        </a:defRPr>
      </a:lvl2pPr>
      <a:lvl3pPr marL="800100" indent="-228600" algn="l" rtl="0" eaLnBrk="1" fontAlgn="base" hangingPunct="1">
        <a:spcBef>
          <a:spcPct val="20000"/>
        </a:spcBef>
        <a:spcAft>
          <a:spcPct val="5000"/>
        </a:spcAft>
        <a:buClr>
          <a:schemeClr val="tx1"/>
        </a:buClr>
        <a:buSzPct val="85000"/>
        <a:buFont typeface="Wingdings" pitchFamily="2" charset="2"/>
        <a:buChar char="Ø"/>
        <a:defRPr>
          <a:solidFill>
            <a:schemeClr val="tx1"/>
          </a:solidFill>
          <a:latin typeface="+mn-lt"/>
        </a:defRPr>
      </a:lvl3pPr>
      <a:lvl4pPr marL="1143000" indent="228600" algn="l" rtl="0" eaLnBrk="1" fontAlgn="base" hangingPunct="1">
        <a:spcBef>
          <a:spcPct val="20000"/>
        </a:spcBef>
        <a:spcAft>
          <a:spcPct val="0"/>
        </a:spcAft>
        <a:buClr>
          <a:schemeClr val="tx1"/>
        </a:buClr>
        <a:buSzPct val="85000"/>
        <a:buFont typeface="Wingdings" pitchFamily="2" charset="2"/>
        <a:defRPr sz="1600">
          <a:solidFill>
            <a:schemeClr val="bg2"/>
          </a:solidFill>
          <a:latin typeface="+mn-lt"/>
        </a:defRPr>
      </a:lvl4pPr>
      <a:lvl5pPr marL="1485900" indent="3429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5pPr>
      <a:lvl6pPr marL="19431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6pPr>
      <a:lvl7pPr marL="24003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7pPr>
      <a:lvl8pPr marL="28575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8pPr>
      <a:lvl9pPr marL="33147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9975" y="142875"/>
            <a:ext cx="7620000" cy="719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450850" y="1031875"/>
            <a:ext cx="7715250" cy="181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206854" name="Line 6"/>
          <p:cNvSpPr>
            <a:spLocks noChangeShapeType="1"/>
          </p:cNvSpPr>
          <p:nvPr/>
        </p:nvSpPr>
        <p:spPr bwMode="auto">
          <a:xfrm>
            <a:off x="552450" y="6284913"/>
            <a:ext cx="8039100" cy="0"/>
          </a:xfrm>
          <a:prstGeom prst="line">
            <a:avLst/>
          </a:prstGeom>
          <a:noFill/>
          <a:ln w="28575">
            <a:solidFill>
              <a:srgbClr val="163550"/>
            </a:solidFill>
            <a:round/>
            <a:headEnd/>
            <a:tailEnd/>
          </a:ln>
          <a:effectLst/>
        </p:spPr>
        <p:txBody>
          <a:bodyPr/>
          <a:lstStyle/>
          <a:p>
            <a:pPr>
              <a:defRPr/>
            </a:pPr>
            <a:endParaRPr lang="en-US" sz="1800">
              <a:solidFill>
                <a:srgbClr val="6F6E73"/>
              </a:solidFill>
              <a:latin typeface="Arial"/>
              <a:ea typeface="+mn-ea"/>
              <a:cs typeface="+mn-cs"/>
            </a:endParaRPr>
          </a:p>
        </p:txBody>
      </p:sp>
      <p:pic>
        <p:nvPicPr>
          <p:cNvPr id="5" name="Picture 16" descr="NPS-Logo_pantone129Gold-noTxt"/>
          <p:cNvPicPr>
            <a:picLocks noChangeAspect="1" noChangeArrowheads="1"/>
          </p:cNvPicPr>
          <p:nvPr/>
        </p:nvPicPr>
        <p:blipFill>
          <a:blip r:embed="rId10" cstate="print"/>
          <a:srcRect/>
          <a:stretch>
            <a:fillRect/>
          </a:stretch>
        </p:blipFill>
        <p:spPr bwMode="auto">
          <a:xfrm>
            <a:off x="279918" y="63597"/>
            <a:ext cx="868725" cy="599625"/>
          </a:xfrm>
          <a:prstGeom prst="rect">
            <a:avLst/>
          </a:prstGeom>
          <a:noFill/>
        </p:spPr>
      </p:pic>
    </p:spTree>
    <p:extLst>
      <p:ext uri="{BB962C8B-B14F-4D97-AF65-F5344CB8AC3E}">
        <p14:creationId xmlns:p14="http://schemas.microsoft.com/office/powerpoint/2010/main" val="3142813741"/>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Lst>
  <p:transition/>
  <p:timing>
    <p:tnLst>
      <p:par>
        <p:cTn id="1" dur="indefinite" restart="never" nodeType="tmRoot"/>
      </p:par>
    </p:tnLst>
  </p:timing>
  <p:hf hdr="0" ftr="0" dt="0"/>
  <p:txStyles>
    <p:titleStyle>
      <a:lvl1pPr algn="r" rtl="0" eaLnBrk="1" fontAlgn="base" hangingPunct="1">
        <a:lnSpc>
          <a:spcPct val="90000"/>
        </a:lnSpc>
        <a:spcBef>
          <a:spcPct val="0"/>
        </a:spcBef>
        <a:spcAft>
          <a:spcPct val="0"/>
        </a:spcAft>
        <a:defRPr sz="3200">
          <a:solidFill>
            <a:schemeClr val="bg2"/>
          </a:solidFill>
          <a:latin typeface="+mj-lt"/>
          <a:ea typeface="+mj-ea"/>
          <a:cs typeface="+mj-cs"/>
        </a:defRPr>
      </a:lvl1pPr>
      <a:lvl2pPr algn="r" rtl="0" eaLnBrk="1" fontAlgn="base" hangingPunct="1">
        <a:lnSpc>
          <a:spcPct val="90000"/>
        </a:lnSpc>
        <a:spcBef>
          <a:spcPct val="0"/>
        </a:spcBef>
        <a:spcAft>
          <a:spcPct val="0"/>
        </a:spcAft>
        <a:defRPr sz="3200">
          <a:solidFill>
            <a:schemeClr val="bg2"/>
          </a:solidFill>
          <a:latin typeface="Arial Narrow" pitchFamily="34" charset="0"/>
        </a:defRPr>
      </a:lvl2pPr>
      <a:lvl3pPr algn="r" rtl="0" eaLnBrk="1" fontAlgn="base" hangingPunct="1">
        <a:lnSpc>
          <a:spcPct val="90000"/>
        </a:lnSpc>
        <a:spcBef>
          <a:spcPct val="0"/>
        </a:spcBef>
        <a:spcAft>
          <a:spcPct val="0"/>
        </a:spcAft>
        <a:defRPr sz="3200">
          <a:solidFill>
            <a:schemeClr val="bg2"/>
          </a:solidFill>
          <a:latin typeface="Arial Narrow" pitchFamily="34" charset="0"/>
        </a:defRPr>
      </a:lvl3pPr>
      <a:lvl4pPr algn="r" rtl="0" eaLnBrk="1" fontAlgn="base" hangingPunct="1">
        <a:lnSpc>
          <a:spcPct val="90000"/>
        </a:lnSpc>
        <a:spcBef>
          <a:spcPct val="0"/>
        </a:spcBef>
        <a:spcAft>
          <a:spcPct val="0"/>
        </a:spcAft>
        <a:defRPr sz="3200">
          <a:solidFill>
            <a:schemeClr val="bg2"/>
          </a:solidFill>
          <a:latin typeface="Arial Narrow" pitchFamily="34" charset="0"/>
        </a:defRPr>
      </a:lvl4pPr>
      <a:lvl5pPr algn="r" rtl="0" eaLnBrk="1" fontAlgn="base" hangingPunct="1">
        <a:lnSpc>
          <a:spcPct val="90000"/>
        </a:lnSpc>
        <a:spcBef>
          <a:spcPct val="0"/>
        </a:spcBef>
        <a:spcAft>
          <a:spcPct val="0"/>
        </a:spcAft>
        <a:defRPr sz="3200">
          <a:solidFill>
            <a:schemeClr val="bg2"/>
          </a:solidFill>
          <a:latin typeface="Arial Narrow" pitchFamily="34" charset="0"/>
        </a:defRPr>
      </a:lvl5pPr>
      <a:lvl6pPr marL="457200" algn="r" rtl="0" eaLnBrk="1" fontAlgn="base" hangingPunct="1">
        <a:lnSpc>
          <a:spcPct val="90000"/>
        </a:lnSpc>
        <a:spcBef>
          <a:spcPct val="0"/>
        </a:spcBef>
        <a:spcAft>
          <a:spcPct val="0"/>
        </a:spcAft>
        <a:defRPr sz="3200" b="1">
          <a:solidFill>
            <a:srgbClr val="061671"/>
          </a:solidFill>
          <a:latin typeface="Arial Narrow" pitchFamily="34" charset="0"/>
        </a:defRPr>
      </a:lvl6pPr>
      <a:lvl7pPr marL="914400" algn="r" rtl="0" eaLnBrk="1" fontAlgn="base" hangingPunct="1">
        <a:lnSpc>
          <a:spcPct val="90000"/>
        </a:lnSpc>
        <a:spcBef>
          <a:spcPct val="0"/>
        </a:spcBef>
        <a:spcAft>
          <a:spcPct val="0"/>
        </a:spcAft>
        <a:defRPr sz="3200" b="1">
          <a:solidFill>
            <a:srgbClr val="061671"/>
          </a:solidFill>
          <a:latin typeface="Arial Narrow" pitchFamily="34" charset="0"/>
        </a:defRPr>
      </a:lvl7pPr>
      <a:lvl8pPr marL="1371600" algn="r" rtl="0" eaLnBrk="1" fontAlgn="base" hangingPunct="1">
        <a:lnSpc>
          <a:spcPct val="90000"/>
        </a:lnSpc>
        <a:spcBef>
          <a:spcPct val="0"/>
        </a:spcBef>
        <a:spcAft>
          <a:spcPct val="0"/>
        </a:spcAft>
        <a:defRPr sz="3200" b="1">
          <a:solidFill>
            <a:srgbClr val="061671"/>
          </a:solidFill>
          <a:latin typeface="Arial Narrow" pitchFamily="34" charset="0"/>
        </a:defRPr>
      </a:lvl8pPr>
      <a:lvl9pPr marL="1828800" algn="r" rtl="0" eaLnBrk="1" fontAlgn="base" hangingPunct="1">
        <a:lnSpc>
          <a:spcPct val="90000"/>
        </a:lnSpc>
        <a:spcBef>
          <a:spcPct val="0"/>
        </a:spcBef>
        <a:spcAft>
          <a:spcPct val="0"/>
        </a:spcAft>
        <a:defRPr sz="3200" b="1">
          <a:solidFill>
            <a:srgbClr val="061671"/>
          </a:solidFill>
          <a:latin typeface="Arial Narrow" pitchFamily="34" charset="0"/>
        </a:defRPr>
      </a:lvl9pPr>
    </p:titleStyle>
    <p:bodyStyle>
      <a:lvl1pPr marL="342900" indent="-342900" algn="l" rtl="0" eaLnBrk="1" fontAlgn="base" hangingPunct="1">
        <a:spcBef>
          <a:spcPct val="75000"/>
        </a:spcBef>
        <a:spcAft>
          <a:spcPct val="5000"/>
        </a:spcAft>
        <a:buClr>
          <a:schemeClr val="tx2"/>
        </a:buClr>
        <a:buSzPct val="75000"/>
        <a:defRPr sz="2400">
          <a:solidFill>
            <a:schemeClr val="tx2"/>
          </a:solidFill>
          <a:latin typeface="+mn-lt"/>
          <a:ea typeface="+mn-ea"/>
          <a:cs typeface="+mn-cs"/>
        </a:defRPr>
      </a:lvl1pPr>
      <a:lvl2pPr marL="342900" indent="-228600" algn="l" rtl="0" eaLnBrk="1" fontAlgn="base" hangingPunct="1">
        <a:spcBef>
          <a:spcPct val="35000"/>
        </a:spcBef>
        <a:spcAft>
          <a:spcPct val="5000"/>
        </a:spcAft>
        <a:buClr>
          <a:schemeClr val="tx1"/>
        </a:buClr>
        <a:buSzPct val="85000"/>
        <a:buChar char="•"/>
        <a:defRPr sz="2000">
          <a:solidFill>
            <a:schemeClr val="bg2"/>
          </a:solidFill>
          <a:latin typeface="+mn-lt"/>
        </a:defRPr>
      </a:lvl2pPr>
      <a:lvl3pPr marL="800100" indent="-228600" algn="l" rtl="0" eaLnBrk="1" fontAlgn="base" hangingPunct="1">
        <a:spcBef>
          <a:spcPct val="20000"/>
        </a:spcBef>
        <a:spcAft>
          <a:spcPct val="5000"/>
        </a:spcAft>
        <a:buClr>
          <a:schemeClr val="tx1"/>
        </a:buClr>
        <a:buSzPct val="85000"/>
        <a:buFont typeface="Wingdings" pitchFamily="2" charset="2"/>
        <a:buChar char="Ø"/>
        <a:defRPr>
          <a:solidFill>
            <a:schemeClr val="tx1"/>
          </a:solidFill>
          <a:latin typeface="+mn-lt"/>
        </a:defRPr>
      </a:lvl3pPr>
      <a:lvl4pPr marL="1143000" indent="228600" algn="l" rtl="0" eaLnBrk="1" fontAlgn="base" hangingPunct="1">
        <a:spcBef>
          <a:spcPct val="20000"/>
        </a:spcBef>
        <a:spcAft>
          <a:spcPct val="0"/>
        </a:spcAft>
        <a:buClr>
          <a:schemeClr val="tx1"/>
        </a:buClr>
        <a:buSzPct val="85000"/>
        <a:buFont typeface="Wingdings" pitchFamily="2" charset="2"/>
        <a:defRPr sz="1600">
          <a:solidFill>
            <a:schemeClr val="bg2"/>
          </a:solidFill>
          <a:latin typeface="+mn-lt"/>
        </a:defRPr>
      </a:lvl4pPr>
      <a:lvl5pPr marL="1485900" indent="3429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5pPr>
      <a:lvl6pPr marL="19431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6pPr>
      <a:lvl7pPr marL="24003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7pPr>
      <a:lvl8pPr marL="28575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8pPr>
      <a:lvl9pPr marL="33147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4" cstate="print"/>
          <a:srcRect/>
          <a:stretch>
            <a:fillRect/>
          </a:stretch>
        </p:blipFill>
        <p:spPr bwMode="auto">
          <a:xfrm>
            <a:off x="138114" y="257175"/>
            <a:ext cx="8753475" cy="14097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524001" y="246063"/>
            <a:ext cx="7305675" cy="5334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4213" name="Rectangle 5"/>
          <p:cNvSpPr>
            <a:spLocks noGrp="1" noChangeArrowheads="1"/>
          </p:cNvSpPr>
          <p:nvPr>
            <p:ph type="ftr" sz="quarter" idx="3"/>
          </p:nvPr>
        </p:nvSpPr>
        <p:spPr bwMode="auto">
          <a:xfrm>
            <a:off x="3124200" y="6478589"/>
            <a:ext cx="2895600" cy="242887"/>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solidFill>
                  <a:srgbClr val="FF3300"/>
                </a:solidFill>
                <a:latin typeface="Arial" charset="0"/>
                <a:cs typeface="Arial" charset="0"/>
              </a:defRPr>
            </a:lvl1pPr>
          </a:lstStyle>
          <a:p>
            <a:pPr>
              <a:defRPr/>
            </a:pPr>
            <a:endParaRPr lang="en-US" dirty="0">
              <a:ea typeface=""/>
            </a:endParaRPr>
          </a:p>
        </p:txBody>
      </p:sp>
      <p:cxnSp>
        <p:nvCxnSpPr>
          <p:cNvPr id="3" name="Straight Connector 2"/>
          <p:cNvCxnSpPr/>
          <p:nvPr userDrawn="1"/>
        </p:nvCxnSpPr>
        <p:spPr bwMode="auto">
          <a:xfrm>
            <a:off x="138114" y="155999"/>
            <a:ext cx="1374446"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userDrawn="1"/>
        </p:nvCxnSpPr>
        <p:spPr bwMode="auto">
          <a:xfrm>
            <a:off x="138114" y="155999"/>
            <a:ext cx="0" cy="143060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userDrawn="1"/>
        </p:nvCxnSpPr>
        <p:spPr bwMode="auto">
          <a:xfrm>
            <a:off x="138114" y="1577975"/>
            <a:ext cx="621011"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pic>
        <p:nvPicPr>
          <p:cNvPr id="791554" name="Picture 2" descr="C:\Users\kelly.wilks\AppData\Local\Microsoft\Windows\Temporary Internet Files\Content.Outlook\KV0H2LZ0\surfpac_crest.png"/>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138114" y="214932"/>
            <a:ext cx="1385079" cy="1385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78464"/>
      </p:ext>
    </p:extLst>
  </p:cSld>
  <p:clrMap bg1="lt1" tx1="dk1" bg2="lt2" tx2="dk2" accent1="accent1" accent2="accent2" accent3="accent3" accent4="accent4" accent5="accent5" accent6="accent6" hlink="hlink" folHlink="folHlink"/>
  <p:sldLayoutIdLst>
    <p:sldLayoutId id="2147484703" r:id="rId1"/>
    <p:sldLayoutId id="2147484704" r:id="rId2"/>
    <p:sldLayoutId id="2147484705" r:id="rId3"/>
    <p:sldLayoutId id="2147484706" r:id="rId4"/>
    <p:sldLayoutId id="2147484707" r:id="rId5"/>
    <p:sldLayoutId id="2147484708" r:id="rId6"/>
    <p:sldLayoutId id="2147484709" r:id="rId7"/>
    <p:sldLayoutId id="2147484710" r:id="rId8"/>
    <p:sldLayoutId id="2147484711" r:id="rId9"/>
    <p:sldLayoutId id="2147484712" r:id="rId10"/>
    <p:sldLayoutId id="2147484713" r:id="rId11"/>
    <p:sldLayoutId id="2147484714" r:id="rId12"/>
  </p:sldLayoutIdLst>
  <p:hf hdr="0" ftr="0"/>
  <p:txStyles>
    <p:titleStyle>
      <a:lvl1pPr algn="r" rtl="0" eaLnBrk="0" fontAlgn="base" hangingPunct="0">
        <a:spcBef>
          <a:spcPct val="0"/>
        </a:spcBef>
        <a:spcAft>
          <a:spcPct val="0"/>
        </a:spcAft>
        <a:defRPr sz="2800" b="1" i="1">
          <a:solidFill>
            <a:schemeClr val="tx2"/>
          </a:solidFill>
          <a:latin typeface="+mj-lt"/>
          <a:ea typeface="+mj-ea"/>
          <a:cs typeface="+mj-cs"/>
        </a:defRPr>
      </a:lvl1pPr>
      <a:lvl2pPr algn="r" rtl="0" eaLnBrk="0" fontAlgn="base" hangingPunct="0">
        <a:spcBef>
          <a:spcPct val="0"/>
        </a:spcBef>
        <a:spcAft>
          <a:spcPct val="0"/>
        </a:spcAft>
        <a:defRPr sz="2800" b="1" i="1">
          <a:solidFill>
            <a:schemeClr val="tx2"/>
          </a:solidFill>
          <a:latin typeface="Arial" charset="0"/>
          <a:cs typeface="Arial" charset="0"/>
        </a:defRPr>
      </a:lvl2pPr>
      <a:lvl3pPr algn="r" rtl="0" eaLnBrk="0" fontAlgn="base" hangingPunct="0">
        <a:spcBef>
          <a:spcPct val="0"/>
        </a:spcBef>
        <a:spcAft>
          <a:spcPct val="0"/>
        </a:spcAft>
        <a:defRPr sz="2800" b="1" i="1">
          <a:solidFill>
            <a:schemeClr val="tx2"/>
          </a:solidFill>
          <a:latin typeface="Arial" charset="0"/>
          <a:cs typeface="Arial" charset="0"/>
        </a:defRPr>
      </a:lvl3pPr>
      <a:lvl4pPr algn="r" rtl="0" eaLnBrk="0" fontAlgn="base" hangingPunct="0">
        <a:spcBef>
          <a:spcPct val="0"/>
        </a:spcBef>
        <a:spcAft>
          <a:spcPct val="0"/>
        </a:spcAft>
        <a:defRPr sz="2800" b="1" i="1">
          <a:solidFill>
            <a:schemeClr val="tx2"/>
          </a:solidFill>
          <a:latin typeface="Arial" charset="0"/>
          <a:cs typeface="Arial" charset="0"/>
        </a:defRPr>
      </a:lvl4pPr>
      <a:lvl5pPr algn="r" rtl="0" eaLnBrk="0" fontAlgn="base" hangingPunct="0">
        <a:spcBef>
          <a:spcPct val="0"/>
        </a:spcBef>
        <a:spcAft>
          <a:spcPct val="0"/>
        </a:spcAft>
        <a:defRPr sz="2800" b="1" i="1">
          <a:solidFill>
            <a:schemeClr val="tx2"/>
          </a:solidFill>
          <a:latin typeface="Arial" charset="0"/>
          <a:cs typeface="Arial" charset="0"/>
        </a:defRPr>
      </a:lvl5pPr>
      <a:lvl6pPr marL="457159" algn="r" rtl="0" fontAlgn="base">
        <a:spcBef>
          <a:spcPct val="0"/>
        </a:spcBef>
        <a:spcAft>
          <a:spcPct val="0"/>
        </a:spcAft>
        <a:defRPr sz="2800" b="1" i="1">
          <a:solidFill>
            <a:schemeClr val="tx2"/>
          </a:solidFill>
          <a:latin typeface="Arial" charset="0"/>
          <a:cs typeface="Arial" charset="0"/>
        </a:defRPr>
      </a:lvl6pPr>
      <a:lvl7pPr marL="914318" algn="r" rtl="0" fontAlgn="base">
        <a:spcBef>
          <a:spcPct val="0"/>
        </a:spcBef>
        <a:spcAft>
          <a:spcPct val="0"/>
        </a:spcAft>
        <a:defRPr sz="2800" b="1" i="1">
          <a:solidFill>
            <a:schemeClr val="tx2"/>
          </a:solidFill>
          <a:latin typeface="Arial" charset="0"/>
          <a:cs typeface="Arial" charset="0"/>
        </a:defRPr>
      </a:lvl7pPr>
      <a:lvl8pPr marL="1371477" algn="r" rtl="0" fontAlgn="base">
        <a:spcBef>
          <a:spcPct val="0"/>
        </a:spcBef>
        <a:spcAft>
          <a:spcPct val="0"/>
        </a:spcAft>
        <a:defRPr sz="2800" b="1" i="1">
          <a:solidFill>
            <a:schemeClr val="tx2"/>
          </a:solidFill>
          <a:latin typeface="Arial" charset="0"/>
          <a:cs typeface="Arial" charset="0"/>
        </a:defRPr>
      </a:lvl8pPr>
      <a:lvl9pPr marL="1828637" algn="r" rtl="0" fontAlgn="base">
        <a:spcBef>
          <a:spcPct val="0"/>
        </a:spcBef>
        <a:spcAft>
          <a:spcPct val="0"/>
        </a:spcAft>
        <a:defRPr sz="2800" b="1" i="1">
          <a:solidFill>
            <a:schemeClr val="tx2"/>
          </a:solidFill>
          <a:latin typeface="Arial" charset="0"/>
          <a:cs typeface="Arial" charset="0"/>
        </a:defRPr>
      </a:lvl9pPr>
    </p:titleStyle>
    <p:bodyStyle>
      <a:lvl1pPr marL="342870" indent="-342870" algn="l" rtl="0" eaLnBrk="0" fontAlgn="base" hangingPunct="0">
        <a:spcBef>
          <a:spcPct val="20000"/>
        </a:spcBef>
        <a:spcAft>
          <a:spcPct val="0"/>
        </a:spcAft>
        <a:buChar char="•"/>
        <a:defRPr sz="2800">
          <a:solidFill>
            <a:schemeClr val="tx1"/>
          </a:solidFill>
          <a:latin typeface="+mn-lt"/>
          <a:ea typeface="+mn-ea"/>
          <a:cs typeface="+mn-cs"/>
        </a:defRPr>
      </a:lvl1pPr>
      <a:lvl2pPr marL="742883" indent="-285724" algn="l" rtl="0" eaLnBrk="0" fontAlgn="base" hangingPunct="0">
        <a:spcBef>
          <a:spcPct val="20000"/>
        </a:spcBef>
        <a:spcAft>
          <a:spcPct val="0"/>
        </a:spcAft>
        <a:buChar char="–"/>
        <a:defRPr sz="2400">
          <a:solidFill>
            <a:schemeClr val="tx1"/>
          </a:solidFill>
          <a:latin typeface="+mn-lt"/>
          <a:cs typeface="+mn-cs"/>
        </a:defRPr>
      </a:lvl2pPr>
      <a:lvl3pPr marL="1142898" indent="-228580" algn="l" rtl="0" eaLnBrk="0" fontAlgn="base" hangingPunct="0">
        <a:spcBef>
          <a:spcPct val="20000"/>
        </a:spcBef>
        <a:spcAft>
          <a:spcPct val="0"/>
        </a:spcAft>
        <a:buChar char="•"/>
        <a:defRPr sz="2000">
          <a:solidFill>
            <a:schemeClr val="tx1"/>
          </a:solidFill>
          <a:latin typeface="+mn-lt"/>
          <a:cs typeface="+mn-cs"/>
        </a:defRPr>
      </a:lvl3pPr>
      <a:lvl4pPr marL="1600057" indent="-228580" algn="l" rtl="0" eaLnBrk="0" fontAlgn="base" hangingPunct="0">
        <a:spcBef>
          <a:spcPct val="20000"/>
        </a:spcBef>
        <a:spcAft>
          <a:spcPct val="0"/>
        </a:spcAft>
        <a:buChar char="–"/>
        <a:defRPr>
          <a:solidFill>
            <a:schemeClr val="tx1"/>
          </a:solidFill>
          <a:latin typeface="+mn-lt"/>
          <a:cs typeface="+mn-cs"/>
        </a:defRPr>
      </a:lvl4pPr>
      <a:lvl5pPr marL="2057217" indent="-228580" algn="l" rtl="0" eaLnBrk="0" fontAlgn="base" hangingPunct="0">
        <a:spcBef>
          <a:spcPct val="20000"/>
        </a:spcBef>
        <a:spcAft>
          <a:spcPct val="0"/>
        </a:spcAft>
        <a:buChar char="»"/>
        <a:defRPr>
          <a:solidFill>
            <a:schemeClr val="tx1"/>
          </a:solidFill>
          <a:latin typeface="+mn-lt"/>
          <a:cs typeface="+mn-cs"/>
        </a:defRPr>
      </a:lvl5pPr>
      <a:lvl6pPr marL="2514376" indent="-228580" algn="l" rtl="0" fontAlgn="base">
        <a:spcBef>
          <a:spcPct val="20000"/>
        </a:spcBef>
        <a:spcAft>
          <a:spcPct val="0"/>
        </a:spcAft>
        <a:buChar char="»"/>
        <a:defRPr>
          <a:solidFill>
            <a:schemeClr val="tx1"/>
          </a:solidFill>
          <a:latin typeface="+mn-lt"/>
          <a:cs typeface="+mn-cs"/>
        </a:defRPr>
      </a:lvl6pPr>
      <a:lvl7pPr marL="2971535" indent="-228580" algn="l" rtl="0" fontAlgn="base">
        <a:spcBef>
          <a:spcPct val="20000"/>
        </a:spcBef>
        <a:spcAft>
          <a:spcPct val="0"/>
        </a:spcAft>
        <a:buChar char="»"/>
        <a:defRPr>
          <a:solidFill>
            <a:schemeClr val="tx1"/>
          </a:solidFill>
          <a:latin typeface="+mn-lt"/>
          <a:cs typeface="+mn-cs"/>
        </a:defRPr>
      </a:lvl7pPr>
      <a:lvl8pPr marL="3428695" indent="-228580" algn="l" rtl="0" fontAlgn="base">
        <a:spcBef>
          <a:spcPct val="20000"/>
        </a:spcBef>
        <a:spcAft>
          <a:spcPct val="0"/>
        </a:spcAft>
        <a:buChar char="»"/>
        <a:defRPr>
          <a:solidFill>
            <a:schemeClr val="tx1"/>
          </a:solidFill>
          <a:latin typeface="+mn-lt"/>
          <a:cs typeface="+mn-cs"/>
        </a:defRPr>
      </a:lvl8pPr>
      <a:lvl9pPr marL="3885854" indent="-22858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3217396-7B8B-EC43-BBE6-9DE87AE6D381}" type="slidenum">
              <a:rPr lang="en-US"/>
              <a:pPr>
                <a:defRPr/>
              </a:pPr>
              <a:t>‹#›</a:t>
            </a:fld>
            <a:endParaRPr lang="en-US"/>
          </a:p>
        </p:txBody>
      </p:sp>
    </p:spTree>
    <p:extLst>
      <p:ext uri="{BB962C8B-B14F-4D97-AF65-F5344CB8AC3E}">
        <p14:creationId xmlns:p14="http://schemas.microsoft.com/office/powerpoint/2010/main" val="1488943008"/>
      </p:ext>
    </p:extLst>
  </p:cSld>
  <p:clrMap bg1="lt1" tx1="dk1" bg2="lt2" tx2="dk2" accent1="accent1" accent2="accent2" accent3="accent3" accent4="accent4" accent5="accent5" accent6="accent6" hlink="hlink" folHlink="folHlink"/>
  <p:sldLayoutIdLst>
    <p:sldLayoutId id="214748471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4F9606F-C921-4360-AE5C-41A1519A52CC}" type="datetimeFigureOut">
              <a:rPr lang="en-US" smtClean="0">
                <a:solidFill>
                  <a:prstClr val="white">
                    <a:tint val="75000"/>
                  </a:prstClr>
                </a:solidFill>
                <a:latin typeface="Calibri"/>
                <a:ea typeface=""/>
                <a:cs typeface=""/>
              </a:rPr>
              <a:pPr fontAlgn="auto">
                <a:spcBef>
                  <a:spcPts val="0"/>
                </a:spcBef>
                <a:spcAft>
                  <a:spcPts val="0"/>
                </a:spcAft>
              </a:pPr>
              <a:t>2/22/2017</a:t>
            </a:fld>
            <a:endParaRPr lang="en-US">
              <a:solidFill>
                <a:prstClr val="white">
                  <a:tint val="75000"/>
                </a:prstClr>
              </a:solidFill>
              <a:latin typeface="Calibri"/>
              <a:ea typeface=""/>
              <a:cs typeface=""/>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a typeface=""/>
              <a:cs typeface=""/>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E6E47B-33EB-46A2-85B0-9C0AD520F99C}" type="slidenum">
              <a:rPr lang="en-US" smtClean="0">
                <a:solidFill>
                  <a:prstClr val="white">
                    <a:tint val="75000"/>
                  </a:prstClr>
                </a:solidFill>
                <a:latin typeface="Calibri"/>
                <a:ea typeface=""/>
                <a:cs typeface=""/>
              </a:rPr>
              <a:pPr fontAlgn="auto">
                <a:spcBef>
                  <a:spcPts val="0"/>
                </a:spcBef>
                <a:spcAft>
                  <a:spcPts val="0"/>
                </a:spcAft>
              </a:pPr>
              <a:t>‹#›</a:t>
            </a:fld>
            <a:endParaRPr lang="en-US">
              <a:solidFill>
                <a:prstClr val="white">
                  <a:tint val="75000"/>
                </a:prstClr>
              </a:solidFill>
              <a:latin typeface="Calibri"/>
              <a:ea typeface=""/>
              <a:cs typeface=""/>
            </a:endParaRPr>
          </a:p>
        </p:txBody>
      </p:sp>
    </p:spTree>
    <p:extLst>
      <p:ext uri="{BB962C8B-B14F-4D97-AF65-F5344CB8AC3E}">
        <p14:creationId xmlns:p14="http://schemas.microsoft.com/office/powerpoint/2010/main" val="253092425"/>
      </p:ext>
    </p:extLst>
  </p:cSld>
  <p:clrMap bg1="dk1" tx1="lt1" bg2="dk2" tx2="lt2" accent1="accent1" accent2="accent2" accent3="accent3" accent4="accent4" accent5="accent5" accent6="accent6" hlink="hlink" folHlink="folHlink"/>
  <p:sldLayoutIdLst>
    <p:sldLayoutId id="2147484718" r:id="rId1"/>
    <p:sldLayoutId id="2147484719" r:id="rId2"/>
    <p:sldLayoutId id="2147484720" r:id="rId3"/>
    <p:sldLayoutId id="2147484721" r:id="rId4"/>
    <p:sldLayoutId id="2147484722" r:id="rId5"/>
    <p:sldLayoutId id="2147484723" r:id="rId6"/>
    <p:sldLayoutId id="2147484724" r:id="rId7"/>
    <p:sldLayoutId id="2147484725" r:id="rId8"/>
    <p:sldLayoutId id="2147484726" r:id="rId9"/>
    <p:sldLayoutId id="2147484727" r:id="rId10"/>
    <p:sldLayoutId id="2147484728" r:id="rId11"/>
    <p:sldLayoutId id="214748472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hyperlink" Target="http://www.rand.org/pubs/research_reports/RR1791.html"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package" Target="../embeddings/Microsoft_Word_Document1.docx"/></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3" Type="http://schemas.openxmlformats.org/officeDocument/2006/relationships/hyperlink" Target="https://my.nps.edu/web/crewendurance" TargetMode="External"/><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hyperlink" Target="https://my.nps.edu/web/crewendurance" TargetMode="External"/><Relationship Id="rId2" Type="http://schemas.openxmlformats.org/officeDocument/2006/relationships/hyperlink" Target="mailto:nlshattu@nps.edu" TargetMode="External"/><Relationship Id="rId1" Type="http://schemas.openxmlformats.org/officeDocument/2006/relationships/slideLayout" Target="../slideLayouts/slideLayout23.xml"/><Relationship Id="rId4" Type="http://schemas.openxmlformats.org/officeDocument/2006/relationships/image" Target="../media/image43.jpeg"/></Relationships>
</file>

<file path=ppt/slides/_rels/slide55.xml.rels><?xml version="1.0" encoding="UTF-8" standalone="yes"?>
<Relationships xmlns="http://schemas.openxmlformats.org/package/2006/relationships"><Relationship Id="rId8" Type="http://schemas.openxmlformats.org/officeDocument/2006/relationships/hyperlink" Target="http://hprc-online.org/total-force-fitness/performance-triad" TargetMode="External"/><Relationship Id="rId3" Type="http://schemas.openxmlformats.org/officeDocument/2006/relationships/hyperlink" Target="https://www.google.com/url?sa=t&amp;rct=j&amp;q=&amp;esrc=s&amp;source=web&amp;cd=1&amp;cad=rja&amp;uact=8&amp;ved=0CB4QFjAA&amp;url=http://sleepfoundation.org/&amp;ei=ZUpuVfeQEYm0ogSUw4HIBg&amp;usg=AFQjCNEC7caXW7Uqs5xBMH5ruuxX9A8KmQ&amp;sig2=UE3OFwPRSpkcSNN9A04kNA&amp;bvm=bv.94911696,d.cGU" TargetMode="External"/><Relationship Id="rId7" Type="http://schemas.openxmlformats.org/officeDocument/2006/relationships/hyperlink" Target="http://hprc-online.org/" TargetMode="External"/><Relationship Id="rId2" Type="http://schemas.openxmlformats.org/officeDocument/2006/relationships/hyperlink" Target="http://my.nps.edu/web/crewendurance" TargetMode="External"/><Relationship Id="rId1" Type="http://schemas.openxmlformats.org/officeDocument/2006/relationships/slideLayout" Target="../slideLayouts/slideLayout20.xml"/><Relationship Id="rId6" Type="http://schemas.openxmlformats.org/officeDocument/2006/relationships/hyperlink" Target="http://www.safetycenter.navy.mil/" TargetMode="External"/><Relationship Id="rId5" Type="http://schemas.openxmlformats.org/officeDocument/2006/relationships/hyperlink" Target="http://www.med.navy.mil/sites/nmcsd/nccosc/serviceMembersV2/Pages/default.aspx" TargetMode="External"/><Relationship Id="rId4" Type="http://schemas.openxmlformats.org/officeDocument/2006/relationships/hyperlink" Target="http://www.cdc.gov/niosh/emres/longhourstraining/" TargetMode="External"/><Relationship Id="rId9" Type="http://schemas.openxmlformats.org/officeDocument/2006/relationships/hyperlink" Target="http://www.med.navy.mil/sites/nmcphc/health-promotion/psychological-emotional-wellbeing/relax-relax/pages/index.html"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sleep.org/articles/temperature-for-sleep/" TargetMode="External"/><Relationship Id="rId3" Type="http://schemas.openxmlformats.org/officeDocument/2006/relationships/hyperlink" Target="https://sleep.org/articles/get-sleep-schedule/" TargetMode="External"/><Relationship Id="rId7" Type="http://schemas.openxmlformats.org/officeDocument/2006/relationships/hyperlink" Target="https://sleep.org/articles/design-the-perfect-bedroom/" TargetMode="External"/><Relationship Id="rId2" Type="http://schemas.openxmlformats.org/officeDocument/2006/relationships/hyperlink" Target="http://www.sleepfoundation.org/article/ask-the-expert/sleep-hygiene" TargetMode="External"/><Relationship Id="rId1" Type="http://schemas.openxmlformats.org/officeDocument/2006/relationships/slideLayout" Target="../slideLayouts/slideLayout20.xml"/><Relationship Id="rId6" Type="http://schemas.openxmlformats.org/officeDocument/2006/relationships/hyperlink" Target="https://sleep.org/articles/exercise-affects-sleep/" TargetMode="External"/><Relationship Id="rId5" Type="http://schemas.openxmlformats.org/officeDocument/2006/relationships/hyperlink" Target="https://sleep.org/articles/napping-health-benefits/" TargetMode="External"/><Relationship Id="rId4" Type="http://schemas.openxmlformats.org/officeDocument/2006/relationships/hyperlink" Target="https://sleep.org/articles/learning-relax/"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sleep.org/articles/how-technology-changing-the-way-we-sleep/" TargetMode="External"/><Relationship Id="rId3" Type="http://schemas.openxmlformats.org/officeDocument/2006/relationships/hyperlink" Target="https://sleep.org/tag/pillows/" TargetMode="External"/><Relationship Id="rId7" Type="http://schemas.openxmlformats.org/officeDocument/2006/relationships/hyperlink" Target="https://sleep.org/articles/bedtime-snacks/" TargetMode="External"/><Relationship Id="rId2" Type="http://schemas.openxmlformats.org/officeDocument/2006/relationships/hyperlink" Target="https://sleep.org/tag/beds/" TargetMode="External"/><Relationship Id="rId1" Type="http://schemas.openxmlformats.org/officeDocument/2006/relationships/slideLayout" Target="../slideLayouts/slideLayout20.xml"/><Relationship Id="rId6" Type="http://schemas.openxmlformats.org/officeDocument/2006/relationships/hyperlink" Target="https://sleep.org/articles/what-does-caffeine-do-2/" TargetMode="External"/><Relationship Id="rId5" Type="http://schemas.openxmlformats.org/officeDocument/2006/relationships/hyperlink" Target="https://sleep.org/articles/circadian-rhythm-body-clock/" TargetMode="External"/><Relationship Id="rId4" Type="http://schemas.openxmlformats.org/officeDocument/2006/relationships/hyperlink" Target="https://sleep.org/articles/household-allergens-that-could-be-affecting-your-sleep/" TargetMode="External"/><Relationship Id="rId9" Type="http://schemas.openxmlformats.org/officeDocument/2006/relationships/hyperlink" Target="https://sleep.org/articles/does-sex-affect-sleep/" TargetMode="Externa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3.vml"/><Relationship Id="rId5" Type="http://schemas.openxmlformats.org/officeDocument/2006/relationships/image" Target="../media/image44.png"/><Relationship Id="rId4" Type="http://schemas.openxmlformats.org/officeDocument/2006/relationships/package" Target="../embeddings/Microsoft_Word_Document3.docx"/></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1219200" y="3352800"/>
            <a:ext cx="7162800" cy="2057400"/>
          </a:xfrm>
        </p:spPr>
        <p:txBody>
          <a:bodyPr/>
          <a:lstStyle/>
          <a:p>
            <a:pPr eaLnBrk="1" hangingPunct="1"/>
            <a:r>
              <a:rPr lang="en-US" sz="3200" b="0" dirty="0">
                <a:latin typeface="Arial" charset="0"/>
                <a:cs typeface="Arial" charset="0"/>
              </a:rPr>
              <a:t> Scheduling </a:t>
            </a:r>
            <a:r>
              <a:rPr lang="en-US" sz="3200" b="0" dirty="0" smtClean="0">
                <a:latin typeface="Arial" charset="0"/>
                <a:cs typeface="Arial" charset="0"/>
              </a:rPr>
              <a:t>Sleep: </a:t>
            </a:r>
            <a:r>
              <a:rPr lang="en-US" sz="3200" b="0" dirty="0">
                <a:latin typeface="Arial" charset="0"/>
                <a:cs typeface="Arial" charset="0"/>
              </a:rPr>
              <a:t/>
            </a:r>
            <a:br>
              <a:rPr lang="en-US" sz="3200" b="0" dirty="0">
                <a:latin typeface="Arial" charset="0"/>
                <a:cs typeface="Arial" charset="0"/>
              </a:rPr>
            </a:br>
            <a:r>
              <a:rPr lang="en-US" sz="3200" b="0" dirty="0">
                <a:latin typeface="Arial" charset="0"/>
                <a:cs typeface="Arial" charset="0"/>
              </a:rPr>
              <a:t>A Clear Mind, A Combat Edge</a:t>
            </a:r>
            <a:br>
              <a:rPr lang="en-US" sz="3200" b="0" dirty="0">
                <a:latin typeface="Arial" charset="0"/>
                <a:cs typeface="Arial" charset="0"/>
              </a:rPr>
            </a:br>
            <a:r>
              <a:rPr lang="en-US" sz="2800" b="0" dirty="0">
                <a:latin typeface="Arial" charset="0"/>
                <a:cs typeface="Arial" charset="0"/>
              </a:rPr>
              <a:t> </a:t>
            </a:r>
            <a:br>
              <a:rPr lang="en-US" sz="2800" b="0" dirty="0">
                <a:latin typeface="Arial" charset="0"/>
                <a:cs typeface="Arial" charset="0"/>
              </a:rPr>
            </a:br>
            <a:r>
              <a:rPr lang="en-US" sz="2400" b="0" dirty="0" smtClean="0">
                <a:latin typeface="Arial" charset="0"/>
                <a:cs typeface="Arial" charset="0"/>
              </a:rPr>
              <a:t>Nita </a:t>
            </a:r>
            <a:r>
              <a:rPr lang="en-US" sz="2400" b="0" dirty="0">
                <a:latin typeface="Arial" charset="0"/>
                <a:cs typeface="Arial" charset="0"/>
              </a:rPr>
              <a:t>Lewis Shattuck, Ph.D.</a:t>
            </a:r>
            <a:br>
              <a:rPr lang="en-US" sz="2400" b="0" dirty="0">
                <a:latin typeface="Arial" charset="0"/>
                <a:cs typeface="Arial" charset="0"/>
              </a:rPr>
            </a:br>
            <a:r>
              <a:rPr lang="en-US" sz="2400" b="0" dirty="0">
                <a:latin typeface="Arial" charset="0"/>
                <a:cs typeface="Arial" charset="0"/>
              </a:rPr>
              <a:t>O</a:t>
            </a:r>
            <a:r>
              <a:rPr lang="en-US" sz="2400" b="0" dirty="0" smtClean="0">
                <a:latin typeface="Arial" charset="0"/>
                <a:cs typeface="Arial" charset="0"/>
              </a:rPr>
              <a:t>perations Research Department</a:t>
            </a:r>
            <a:endParaRPr lang="en-US" sz="2800" dirty="0">
              <a:latin typeface="Arial" charset="0"/>
              <a:cs typeface="Arial" charset="0"/>
            </a:endParaRPr>
          </a:p>
        </p:txBody>
      </p:sp>
    </p:spTree>
    <p:extLst>
      <p:ext uri="{BB962C8B-B14F-4D97-AF65-F5344CB8AC3E}">
        <p14:creationId xmlns:p14="http://schemas.microsoft.com/office/powerpoint/2010/main" val="2887174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3400" y="914400"/>
            <a:ext cx="8077200" cy="5630004"/>
          </a:xfrm>
          <a:prstGeom prst="rect">
            <a:avLst/>
          </a:prstGeom>
        </p:spPr>
      </p:pic>
      <p:sp>
        <p:nvSpPr>
          <p:cNvPr id="53251" name="Text Box 4"/>
          <p:cNvSpPr txBox="1">
            <a:spLocks noChangeArrowheads="1"/>
          </p:cNvSpPr>
          <p:nvPr/>
        </p:nvSpPr>
        <p:spPr bwMode="auto">
          <a:xfrm>
            <a:off x="6400800" y="6400800"/>
            <a:ext cx="2209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dirty="0" smtClean="0">
                <a:solidFill>
                  <a:schemeClr val="tx2"/>
                </a:solidFill>
              </a:rPr>
              <a:t>(Source: NL Miller</a:t>
            </a:r>
            <a:r>
              <a:rPr lang="en-US" sz="1400" dirty="0">
                <a:solidFill>
                  <a:schemeClr val="tx2"/>
                </a:solidFill>
              </a:rPr>
              <a:t>, 2003)</a:t>
            </a:r>
          </a:p>
        </p:txBody>
      </p:sp>
      <p:sp>
        <p:nvSpPr>
          <p:cNvPr id="6" name="Text Box 2"/>
          <p:cNvSpPr txBox="1">
            <a:spLocks noGrp="1" noChangeArrowheads="1"/>
          </p:cNvSpPr>
          <p:nvPr>
            <p:ph type="title"/>
          </p:nvPr>
        </p:nvSpPr>
        <p:spPr bwMode="auto">
          <a:xfrm>
            <a:off x="1219200" y="76200"/>
            <a:ext cx="7620000" cy="54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200" dirty="0">
                <a:solidFill>
                  <a:srgbClr val="224D73"/>
                </a:solidFill>
                <a:latin typeface="Arial Narrow"/>
                <a:cs typeface="Arial Narrow"/>
              </a:rPr>
              <a:t>Sleep Patterns over the Life Span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219200" y="76200"/>
            <a:ext cx="7620000" cy="719138"/>
          </a:xfrm>
        </p:spPr>
        <p:txBody>
          <a:bodyPr/>
          <a:lstStyle/>
          <a:p>
            <a:pPr eaLnBrk="1" hangingPunct="1"/>
            <a:r>
              <a:rPr lang="en-US" dirty="0">
                <a:latin typeface="Arial Narrow" charset="0"/>
                <a:ea typeface="ＭＳ Ｐゴシック" charset="0"/>
                <a:cs typeface="ＭＳ Ｐゴシック" charset="0"/>
              </a:rPr>
              <a:t>Circadian Rhythms</a:t>
            </a:r>
          </a:p>
        </p:txBody>
      </p:sp>
      <p:pic>
        <p:nvPicPr>
          <p:cNvPr id="573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t="10654" r="3130"/>
          <a:stretch>
            <a:fillRect/>
          </a:stretch>
        </p:blipFill>
        <p:spPr bwMode="auto">
          <a:xfrm>
            <a:off x="323850" y="914400"/>
            <a:ext cx="851535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3"/>
          <p:cNvSpPr txBox="1">
            <a:spLocks noChangeArrowheads="1"/>
          </p:cNvSpPr>
          <p:nvPr/>
        </p:nvSpPr>
        <p:spPr bwMode="auto">
          <a:xfrm>
            <a:off x="3414713" y="5505450"/>
            <a:ext cx="224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Time of Day (Hours)</a:t>
            </a:r>
          </a:p>
        </p:txBody>
      </p:sp>
      <p:sp>
        <p:nvSpPr>
          <p:cNvPr id="38914" name="Text Box 4"/>
          <p:cNvSpPr txBox="1">
            <a:spLocks noChangeArrowheads="1"/>
          </p:cNvSpPr>
          <p:nvPr/>
        </p:nvSpPr>
        <p:spPr bwMode="auto">
          <a:xfrm>
            <a:off x="304800" y="5872371"/>
            <a:ext cx="8458200" cy="8679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70000"/>
              </a:lnSpc>
              <a:spcBef>
                <a:spcPct val="50000"/>
              </a:spcBef>
            </a:pPr>
            <a:r>
              <a:rPr lang="en-US" sz="1600" dirty="0"/>
              <a:t>Peak occurred at 1653 Hrs.  </a:t>
            </a:r>
          </a:p>
          <a:p>
            <a:pPr algn="ctr" eaLnBrk="1" hangingPunct="1">
              <a:lnSpc>
                <a:spcPct val="70000"/>
              </a:lnSpc>
              <a:spcBef>
                <a:spcPct val="50000"/>
              </a:spcBef>
            </a:pPr>
            <a:r>
              <a:rPr lang="en-US" sz="1600" dirty="0"/>
              <a:t>Peak to trough differences were approximately 21%</a:t>
            </a:r>
            <a:r>
              <a:rPr lang="en-US" sz="1600" dirty="0" smtClean="0"/>
              <a:t>. </a:t>
            </a:r>
          </a:p>
          <a:p>
            <a:pPr algn="ctr" eaLnBrk="1" hangingPunct="1">
              <a:lnSpc>
                <a:spcPct val="70000"/>
              </a:lnSpc>
              <a:spcBef>
                <a:spcPct val="50000"/>
              </a:spcBef>
            </a:pPr>
            <a:r>
              <a:rPr lang="en-US" sz="1600" dirty="0" smtClean="0"/>
              <a:t>Source: </a:t>
            </a:r>
            <a:r>
              <a:rPr lang="en-US" sz="1600" dirty="0" err="1" smtClean="0"/>
              <a:t>Coldwells</a:t>
            </a:r>
            <a:r>
              <a:rPr lang="en-US" sz="1600" dirty="0" smtClean="0"/>
              <a:t>, Atkinson &amp; Reilly (1994)</a:t>
            </a:r>
            <a:endParaRPr lang="en-US" sz="1600" dirty="0"/>
          </a:p>
        </p:txBody>
      </p:sp>
      <p:sp>
        <p:nvSpPr>
          <p:cNvPr id="38916" name="Title 52"/>
          <p:cNvSpPr>
            <a:spLocks noGrp="1"/>
          </p:cNvSpPr>
          <p:nvPr>
            <p:ph type="title"/>
          </p:nvPr>
        </p:nvSpPr>
        <p:spPr>
          <a:xfrm>
            <a:off x="1371600" y="93662"/>
            <a:ext cx="7620000" cy="668338"/>
          </a:xfrm>
        </p:spPr>
        <p:txBody>
          <a:bodyPr/>
          <a:lstStyle/>
          <a:p>
            <a:pPr eaLnBrk="1" hangingPunct="1"/>
            <a:r>
              <a:rPr lang="en-US" dirty="0">
                <a:latin typeface="Arial Narrow" charset="0"/>
              </a:rPr>
              <a:t>Time of Day Effects on Leg Strength Measures</a:t>
            </a:r>
          </a:p>
        </p:txBody>
      </p:sp>
      <p:pic>
        <p:nvPicPr>
          <p:cNvPr id="1873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5138" y="838200"/>
            <a:ext cx="8212137"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596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58291" y="1384805"/>
            <a:ext cx="6350183" cy="4364182"/>
            <a:chOff x="958291" y="1384805"/>
            <a:chExt cx="6350183" cy="4364182"/>
          </a:xfrm>
        </p:grpSpPr>
        <p:pic>
          <p:nvPicPr>
            <p:cNvPr id="5" name="Picture 4"/>
            <p:cNvPicPr>
              <a:picLocks noChangeAspect="1"/>
            </p:cNvPicPr>
            <p:nvPr/>
          </p:nvPicPr>
          <p:blipFill>
            <a:blip r:embed="rId2"/>
            <a:stretch>
              <a:fillRect/>
            </a:stretch>
          </p:blipFill>
          <p:spPr>
            <a:xfrm>
              <a:off x="1383323" y="1384805"/>
              <a:ext cx="5334000" cy="4364182"/>
            </a:xfrm>
            <a:prstGeom prst="rect">
              <a:avLst/>
            </a:prstGeom>
          </p:spPr>
        </p:pic>
        <p:sp>
          <p:nvSpPr>
            <p:cNvPr id="6" name="Rounded Rectangle 5"/>
            <p:cNvSpPr/>
            <p:nvPr/>
          </p:nvSpPr>
          <p:spPr>
            <a:xfrm>
              <a:off x="5462954" y="4328700"/>
              <a:ext cx="937846" cy="624300"/>
            </a:xfrm>
            <a:prstGeom prst="roundRect">
              <a:avLst/>
            </a:prstGeom>
            <a:solidFill>
              <a:srgbClr val="FFFF00">
                <a:alpha val="2196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65416" y="1556489"/>
              <a:ext cx="1094153" cy="461665"/>
            </a:xfrm>
            <a:prstGeom prst="rect">
              <a:avLst/>
            </a:prstGeom>
            <a:solidFill>
              <a:schemeClr val="bg1"/>
            </a:solid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24:00</a:t>
              </a:r>
            </a:p>
            <a:p>
              <a:pPr algn="ctr"/>
              <a:r>
                <a:rPr lang="en-US" sz="1200" dirty="0" smtClean="0">
                  <a:latin typeface="Times New Roman" panose="02020603050405020304" pitchFamily="18" charset="0"/>
                  <a:cs typeface="Times New Roman" panose="02020603050405020304" pitchFamily="18" charset="0"/>
                </a:rPr>
                <a:t>midnight</a:t>
              </a:r>
              <a:endParaRPr lang="en-US" sz="1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880707" y="1870311"/>
              <a:ext cx="1660769" cy="461665"/>
            </a:xfrm>
            <a:prstGeom prst="rect">
              <a:avLst/>
            </a:prstGeom>
            <a:solidFill>
              <a:schemeClr val="bg1"/>
            </a:solid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02:00</a:t>
              </a:r>
            </a:p>
            <a:p>
              <a:r>
                <a:rPr lang="en-US" sz="1200" dirty="0" smtClean="0">
                  <a:latin typeface="Times New Roman" panose="02020603050405020304" pitchFamily="18" charset="0"/>
                  <a:cs typeface="Times New Roman" panose="02020603050405020304" pitchFamily="18" charset="0"/>
                </a:rPr>
                <a:t>Deepest sleep</a:t>
              </a:r>
              <a:endParaRPr lang="en-US" sz="12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flipV="1">
              <a:off x="4872888" y="2294498"/>
              <a:ext cx="76429" cy="1439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99833" y="2546340"/>
              <a:ext cx="1660769" cy="646331"/>
            </a:xfrm>
            <a:prstGeom prst="rect">
              <a:avLst/>
            </a:prstGeom>
            <a:solidFill>
              <a:schemeClr val="bg1"/>
            </a:solid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04:00</a:t>
              </a:r>
            </a:p>
            <a:p>
              <a:r>
                <a:rPr lang="en-US" sz="1200" dirty="0" smtClean="0">
                  <a:latin typeface="Times New Roman" panose="02020603050405020304" pitchFamily="18" charset="0"/>
                  <a:cs typeface="Times New Roman" panose="02020603050405020304" pitchFamily="18" charset="0"/>
                </a:rPr>
                <a:t>Lowest body temp</a:t>
              </a:r>
            </a:p>
            <a:p>
              <a:endParaRPr lang="en-US" sz="1200"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V="1">
              <a:off x="5320688" y="2767013"/>
              <a:ext cx="163514" cy="1072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16377" y="3377468"/>
              <a:ext cx="734691" cy="276999"/>
            </a:xfrm>
            <a:prstGeom prst="rect">
              <a:avLst/>
            </a:prstGeom>
            <a:solidFill>
              <a:schemeClr val="bg1"/>
            </a:solid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06:00</a:t>
              </a:r>
              <a:endParaRPr lang="en-US" sz="1200" dirty="0">
                <a:latin typeface="Times New Roman" panose="02020603050405020304" pitchFamily="18" charset="0"/>
                <a:cs typeface="Times New Roman" panose="02020603050405020304" pitchFamily="18" charset="0"/>
              </a:endParaRPr>
            </a:p>
          </p:txBody>
        </p:sp>
        <p:sp>
          <p:nvSpPr>
            <p:cNvPr id="13" name="Rectangle 12"/>
            <p:cNvSpPr/>
            <p:nvPr/>
          </p:nvSpPr>
          <p:spPr>
            <a:xfrm>
              <a:off x="5632362" y="3742880"/>
              <a:ext cx="914400" cy="5067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647705" y="3584787"/>
              <a:ext cx="1660769" cy="461665"/>
            </a:xfrm>
            <a:prstGeom prst="rect">
              <a:avLst/>
            </a:prstGeom>
            <a:solidFill>
              <a:schemeClr val="bg1"/>
            </a:solid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06:45</a:t>
              </a:r>
            </a:p>
            <a:p>
              <a:r>
                <a:rPr lang="en-US" sz="1200" dirty="0" smtClean="0">
                  <a:latin typeface="Times New Roman" panose="02020603050405020304" pitchFamily="18" charset="0"/>
                  <a:cs typeface="Times New Roman" panose="02020603050405020304" pitchFamily="18" charset="0"/>
                </a:rPr>
                <a:t>Sharpest BP rise</a:t>
              </a:r>
            </a:p>
          </p:txBody>
        </p:sp>
        <p:cxnSp>
          <p:nvCxnSpPr>
            <p:cNvPr id="15" name="Straight Connector 14"/>
            <p:cNvCxnSpPr/>
            <p:nvPr/>
          </p:nvCxnSpPr>
          <p:spPr>
            <a:xfrm>
              <a:off x="5462954" y="3718347"/>
              <a:ext cx="220296" cy="245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402445" y="4292921"/>
              <a:ext cx="1031631" cy="703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flipV="1">
              <a:off x="5402445" y="4018884"/>
              <a:ext cx="189097" cy="90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743647" y="4927082"/>
              <a:ext cx="642876" cy="515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633922" y="4781164"/>
              <a:ext cx="756186" cy="646331"/>
            </a:xfrm>
            <a:prstGeom prst="rect">
              <a:avLst/>
            </a:prstGeom>
            <a:solidFill>
              <a:schemeClr val="bg1"/>
            </a:solid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10:00</a:t>
              </a:r>
            </a:p>
            <a:p>
              <a:pPr algn="ctr"/>
              <a:r>
                <a:rPr lang="en-US" sz="1200" dirty="0" smtClean="0">
                  <a:latin typeface="Times New Roman" panose="02020603050405020304" pitchFamily="18" charset="0"/>
                  <a:cs typeface="Times New Roman" panose="02020603050405020304" pitchFamily="18" charset="0"/>
                </a:rPr>
                <a:t>Highest</a:t>
              </a:r>
            </a:p>
            <a:p>
              <a:pPr algn="ctr"/>
              <a:r>
                <a:rPr lang="en-US" sz="1200" dirty="0" smtClean="0">
                  <a:latin typeface="Times New Roman" panose="02020603050405020304" pitchFamily="18" charset="0"/>
                  <a:cs typeface="Times New Roman" panose="02020603050405020304" pitchFamily="18" charset="0"/>
                </a:rPr>
                <a:t>alertness</a:t>
              </a:r>
              <a:endParaRPr lang="en-US" sz="1200" dirty="0">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flipH="1" flipV="1">
              <a:off x="4928378" y="4640850"/>
              <a:ext cx="75592" cy="1205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18536" y="5094636"/>
              <a:ext cx="755180" cy="461665"/>
            </a:xfrm>
            <a:prstGeom prst="rect">
              <a:avLst/>
            </a:prstGeom>
            <a:solidFill>
              <a:schemeClr val="bg1"/>
            </a:solid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12:00</a:t>
              </a:r>
            </a:p>
            <a:p>
              <a:pPr algn="ctr"/>
              <a:r>
                <a:rPr lang="en-US" sz="1200" dirty="0" smtClean="0">
                  <a:latin typeface="Times New Roman" panose="02020603050405020304" pitchFamily="18" charset="0"/>
                  <a:cs typeface="Times New Roman" panose="02020603050405020304" pitchFamily="18" charset="0"/>
                </a:rPr>
                <a:t>noon</a:t>
              </a:r>
              <a:endParaRPr lang="en-US" sz="1200" dirty="0">
                <a:latin typeface="Times New Roman" panose="02020603050405020304" pitchFamily="18" charset="0"/>
                <a:cs typeface="Times New Roman" panose="02020603050405020304" pitchFamily="18" charset="0"/>
              </a:endParaRPr>
            </a:p>
          </p:txBody>
        </p:sp>
        <p:sp>
          <p:nvSpPr>
            <p:cNvPr id="22" name="Oval 21"/>
            <p:cNvSpPr/>
            <p:nvPr/>
          </p:nvSpPr>
          <p:spPr>
            <a:xfrm>
              <a:off x="5122874" y="2403024"/>
              <a:ext cx="247519" cy="2475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142589" y="4393331"/>
              <a:ext cx="247519" cy="2475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049767" y="4468587"/>
              <a:ext cx="247519" cy="2475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066032" y="2339628"/>
              <a:ext cx="247519" cy="2475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134409" y="3667682"/>
              <a:ext cx="1710542" cy="830997"/>
            </a:xfrm>
            <a:prstGeom prst="rect">
              <a:avLst/>
            </a:prstGeom>
            <a:solidFill>
              <a:schemeClr val="bg1"/>
            </a:solidFill>
          </p:spPr>
          <p:txBody>
            <a:bodyPr wrap="square" rtlCol="0">
              <a:spAutoFit/>
            </a:bodyPr>
            <a:lstStyle/>
            <a:p>
              <a:pPr algn="r"/>
              <a:r>
                <a:rPr lang="en-US" sz="1200" dirty="0" smtClean="0">
                  <a:latin typeface="Times New Roman" panose="02020603050405020304" pitchFamily="18" charset="0"/>
                  <a:cs typeface="Times New Roman" panose="02020603050405020304" pitchFamily="18" charset="0"/>
                </a:rPr>
                <a:t>17:00</a:t>
              </a:r>
            </a:p>
            <a:p>
              <a:pPr algn="r"/>
              <a:r>
                <a:rPr lang="en-US" sz="1200" dirty="0" smtClean="0">
                  <a:latin typeface="Times New Roman" panose="02020603050405020304" pitchFamily="18" charset="0"/>
                  <a:cs typeface="Times New Roman" panose="02020603050405020304" pitchFamily="18" charset="0"/>
                </a:rPr>
                <a:t>Greatest CV efficiency</a:t>
              </a:r>
            </a:p>
            <a:p>
              <a:pPr algn="r"/>
              <a:r>
                <a:rPr lang="en-US" sz="1200" dirty="0" smtClean="0">
                  <a:latin typeface="Times New Roman" panose="02020603050405020304" pitchFamily="18" charset="0"/>
                  <a:cs typeface="Times New Roman" panose="02020603050405020304" pitchFamily="18" charset="0"/>
                </a:rPr>
                <a:t>&amp; muscle strength</a:t>
              </a:r>
            </a:p>
            <a:p>
              <a:pPr algn="r"/>
              <a:endParaRPr lang="en-US" sz="1200" dirty="0" smtClean="0">
                <a:latin typeface="Times New Roman" panose="02020603050405020304" pitchFamily="18" charset="0"/>
                <a:cs typeface="Times New Roman" panose="02020603050405020304" pitchFamily="18" charset="0"/>
              </a:endParaRPr>
            </a:p>
          </p:txBody>
        </p:sp>
        <p:sp>
          <p:nvSpPr>
            <p:cNvPr id="27" name="TextBox 26"/>
            <p:cNvSpPr txBox="1"/>
            <p:nvPr/>
          </p:nvSpPr>
          <p:spPr>
            <a:xfrm>
              <a:off x="2106778" y="3392731"/>
              <a:ext cx="551758" cy="276999"/>
            </a:xfrm>
            <a:prstGeom prst="rect">
              <a:avLst/>
            </a:prstGeom>
            <a:solidFill>
              <a:schemeClr val="bg1"/>
            </a:solidFill>
          </p:spPr>
          <p:txBody>
            <a:bodyPr wrap="square" rtlCol="0">
              <a:spAutoFit/>
            </a:bodyPr>
            <a:lstStyle/>
            <a:p>
              <a:pPr algn="r"/>
              <a:r>
                <a:rPr lang="en-US" sz="1200" dirty="0" smtClean="0">
                  <a:latin typeface="Times New Roman" panose="02020603050405020304" pitchFamily="18" charset="0"/>
                  <a:cs typeface="Times New Roman" panose="02020603050405020304" pitchFamily="18" charset="0"/>
                </a:rPr>
                <a:t>18:00</a:t>
              </a:r>
              <a:endParaRPr lang="en-US" sz="12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958291" y="3165838"/>
              <a:ext cx="1749955" cy="276999"/>
            </a:xfrm>
            <a:prstGeom prst="rect">
              <a:avLst/>
            </a:prstGeom>
            <a:solidFill>
              <a:schemeClr val="bg1"/>
            </a:solidFill>
          </p:spPr>
          <p:txBody>
            <a:bodyPr wrap="square" rtlCol="0">
              <a:spAutoFit/>
            </a:bodyPr>
            <a:lstStyle/>
            <a:p>
              <a:pPr algn="r"/>
              <a:r>
                <a:rPr lang="en-US" sz="1200" dirty="0">
                  <a:latin typeface="Times New Roman" panose="02020603050405020304" pitchFamily="18" charset="0"/>
                  <a:cs typeface="Times New Roman" panose="02020603050405020304" pitchFamily="18" charset="0"/>
                </a:rPr>
                <a:t>Highest </a:t>
              </a:r>
              <a:r>
                <a:rPr lang="en-US" sz="1200" dirty="0" smtClean="0">
                  <a:latin typeface="Times New Roman" panose="02020603050405020304" pitchFamily="18" charset="0"/>
                  <a:cs typeface="Times New Roman" panose="02020603050405020304" pitchFamily="18" charset="0"/>
                </a:rPr>
                <a:t>BP  18:30</a:t>
              </a:r>
            </a:p>
          </p:txBody>
        </p:sp>
        <p:sp>
          <p:nvSpPr>
            <p:cNvPr id="29" name="TextBox 28"/>
            <p:cNvSpPr txBox="1"/>
            <p:nvPr/>
          </p:nvSpPr>
          <p:spPr>
            <a:xfrm>
              <a:off x="5579656" y="4026905"/>
              <a:ext cx="1042337" cy="600164"/>
            </a:xfrm>
            <a:prstGeom prst="rect">
              <a:avLst/>
            </a:prstGeom>
            <a:solidFill>
              <a:schemeClr val="bg1"/>
            </a:solidFill>
          </p:spPr>
          <p:txBody>
            <a:bodyPr wrap="square" rtlCol="0">
              <a:spAutoFit/>
            </a:bodyPr>
            <a:lstStyle/>
            <a:p>
              <a:r>
                <a:rPr lang="en-US" sz="1100" dirty="0" smtClean="0">
                  <a:latin typeface="Times New Roman" panose="02020603050405020304" pitchFamily="18" charset="0"/>
                  <a:cs typeface="Times New Roman" panose="02020603050405020304" pitchFamily="18" charset="0"/>
                </a:rPr>
                <a:t>07:30</a:t>
              </a:r>
            </a:p>
            <a:p>
              <a:r>
                <a:rPr lang="en-US" sz="1100" dirty="0" smtClean="0">
                  <a:latin typeface="Times New Roman" panose="02020603050405020304" pitchFamily="18" charset="0"/>
                  <a:cs typeface="Times New Roman" panose="02020603050405020304" pitchFamily="18" charset="0"/>
                </a:rPr>
                <a:t>Melatonin</a:t>
              </a:r>
            </a:p>
            <a:p>
              <a:r>
                <a:rPr lang="en-US" sz="1100" dirty="0" smtClean="0">
                  <a:latin typeface="Times New Roman" panose="02020603050405020304" pitchFamily="18" charset="0"/>
                  <a:cs typeface="Times New Roman" panose="02020603050405020304" pitchFamily="18" charset="0"/>
                </a:rPr>
                <a:t>secretion stops</a:t>
              </a:r>
            </a:p>
          </p:txBody>
        </p:sp>
        <p:sp>
          <p:nvSpPr>
            <p:cNvPr id="30" name="Rounded Rectangle 29"/>
            <p:cNvSpPr/>
            <p:nvPr/>
          </p:nvSpPr>
          <p:spPr>
            <a:xfrm>
              <a:off x="5608916" y="4053672"/>
              <a:ext cx="937846" cy="542982"/>
            </a:xfrm>
            <a:prstGeom prst="roundRect">
              <a:avLst/>
            </a:prstGeom>
            <a:solidFill>
              <a:srgbClr val="FFFF00">
                <a:alpha val="2196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989681" y="2130403"/>
              <a:ext cx="926324" cy="69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23083" y="1853624"/>
              <a:ext cx="935621" cy="54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205974" y="1744158"/>
              <a:ext cx="1042337" cy="600164"/>
            </a:xfrm>
            <a:prstGeom prst="rect">
              <a:avLst/>
            </a:prstGeom>
            <a:solidFill>
              <a:schemeClr val="bg1"/>
            </a:solidFill>
          </p:spPr>
          <p:txBody>
            <a:bodyPr wrap="square" rtlCol="0">
              <a:spAutoFit/>
            </a:bodyPr>
            <a:lstStyle/>
            <a:p>
              <a:pPr algn="r"/>
              <a:r>
                <a:rPr lang="en-US" sz="1100" dirty="0" smtClean="0">
                  <a:latin typeface="Times New Roman" panose="02020603050405020304" pitchFamily="18" charset="0"/>
                  <a:cs typeface="Times New Roman" panose="02020603050405020304" pitchFamily="18" charset="0"/>
                </a:rPr>
                <a:t>21:00</a:t>
              </a:r>
            </a:p>
            <a:p>
              <a:pPr algn="r"/>
              <a:r>
                <a:rPr lang="en-US" sz="1100" dirty="0" smtClean="0">
                  <a:latin typeface="Times New Roman" panose="02020603050405020304" pitchFamily="18" charset="0"/>
                  <a:cs typeface="Times New Roman" panose="02020603050405020304" pitchFamily="18" charset="0"/>
                </a:rPr>
                <a:t>Melatonin</a:t>
              </a:r>
            </a:p>
            <a:p>
              <a:pPr algn="r"/>
              <a:r>
                <a:rPr lang="en-US" sz="1100" dirty="0" smtClean="0">
                  <a:latin typeface="Times New Roman" panose="02020603050405020304" pitchFamily="18" charset="0"/>
                  <a:cs typeface="Times New Roman" panose="02020603050405020304" pitchFamily="18" charset="0"/>
                </a:rPr>
                <a:t>secretion starts</a:t>
              </a:r>
            </a:p>
          </p:txBody>
        </p:sp>
        <p:sp>
          <p:nvSpPr>
            <p:cNvPr id="34" name="Rounded Rectangle 33"/>
            <p:cNvSpPr/>
            <p:nvPr/>
          </p:nvSpPr>
          <p:spPr>
            <a:xfrm>
              <a:off x="2281205" y="1772020"/>
              <a:ext cx="928527" cy="654907"/>
            </a:xfrm>
            <a:prstGeom prst="roundRect">
              <a:avLst/>
            </a:prstGeom>
            <a:solidFill>
              <a:srgbClr val="FFFF00">
                <a:alpha val="2196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3189791" y="2438401"/>
              <a:ext cx="123760" cy="1339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08246" y="3304338"/>
              <a:ext cx="205806" cy="17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357751" y="2711822"/>
              <a:ext cx="1436097" cy="461665"/>
            </a:xfrm>
            <a:prstGeom prst="rect">
              <a:avLst/>
            </a:prstGeom>
            <a:solidFill>
              <a:schemeClr val="bg1"/>
            </a:solidFill>
          </p:spPr>
          <p:txBody>
            <a:bodyPr wrap="square" rtlCol="0">
              <a:spAutoFit/>
            </a:bodyPr>
            <a:lstStyle/>
            <a:p>
              <a:pPr algn="r"/>
              <a:r>
                <a:rPr lang="en-US" sz="1200" dirty="0" smtClean="0">
                  <a:latin typeface="Times New Roman" panose="02020603050405020304" pitchFamily="18" charset="0"/>
                  <a:cs typeface="Times New Roman" panose="02020603050405020304" pitchFamily="18" charset="0"/>
                </a:rPr>
                <a:t>19:00</a:t>
              </a:r>
            </a:p>
            <a:p>
              <a:pPr algn="r"/>
              <a:r>
                <a:rPr lang="en-US" sz="1200" dirty="0" smtClean="0">
                  <a:latin typeface="Times New Roman" panose="02020603050405020304" pitchFamily="18" charset="0"/>
                  <a:cs typeface="Times New Roman" panose="02020603050405020304" pitchFamily="18" charset="0"/>
                </a:rPr>
                <a:t>Highest body temp</a:t>
              </a:r>
            </a:p>
          </p:txBody>
        </p:sp>
        <p:cxnSp>
          <p:nvCxnSpPr>
            <p:cNvPr id="38" name="Straight Connector 37"/>
            <p:cNvCxnSpPr/>
            <p:nvPr/>
          </p:nvCxnSpPr>
          <p:spPr>
            <a:xfrm>
              <a:off x="2727142" y="3134878"/>
              <a:ext cx="188863" cy="52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205974" y="4446281"/>
              <a:ext cx="967552" cy="484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791907" y="4863193"/>
              <a:ext cx="967552" cy="484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013322" y="4723130"/>
              <a:ext cx="1427639" cy="461665"/>
            </a:xfrm>
            <a:prstGeom prst="rect">
              <a:avLst/>
            </a:prstGeom>
            <a:solidFill>
              <a:schemeClr val="bg1"/>
            </a:solidFill>
          </p:spPr>
          <p:txBody>
            <a:bodyPr wrap="square" rtlCol="0">
              <a:spAutoFit/>
            </a:bodyPr>
            <a:lstStyle/>
            <a:p>
              <a:pPr algn="r"/>
              <a:r>
                <a:rPr lang="en-US" sz="1200" dirty="0" smtClean="0">
                  <a:latin typeface="Times New Roman" panose="02020603050405020304" pitchFamily="18" charset="0"/>
                  <a:cs typeface="Times New Roman" panose="02020603050405020304" pitchFamily="18" charset="0"/>
                </a:rPr>
                <a:t>14:30</a:t>
              </a:r>
            </a:p>
            <a:p>
              <a:pPr algn="r"/>
              <a:r>
                <a:rPr lang="en-US" sz="1200" dirty="0" smtClean="0">
                  <a:latin typeface="Times New Roman" panose="02020603050405020304" pitchFamily="18" charset="0"/>
                  <a:cs typeface="Times New Roman" panose="02020603050405020304" pitchFamily="18" charset="0"/>
                </a:rPr>
                <a:t>Best coordination</a:t>
              </a:r>
            </a:p>
          </p:txBody>
        </p:sp>
        <p:cxnSp>
          <p:nvCxnSpPr>
            <p:cNvPr id="42" name="Straight Connector 41"/>
            <p:cNvCxnSpPr/>
            <p:nvPr/>
          </p:nvCxnSpPr>
          <p:spPr>
            <a:xfrm flipV="1">
              <a:off x="3262941" y="4570401"/>
              <a:ext cx="100154" cy="12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061534" y="4393331"/>
              <a:ext cx="121299" cy="1078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609587" y="4315414"/>
              <a:ext cx="1454456" cy="461665"/>
            </a:xfrm>
            <a:prstGeom prst="rect">
              <a:avLst/>
            </a:prstGeom>
            <a:solidFill>
              <a:schemeClr val="bg1"/>
            </a:solidFill>
          </p:spPr>
          <p:txBody>
            <a:bodyPr wrap="square" rtlCol="0">
              <a:spAutoFit/>
            </a:bodyPr>
            <a:lstStyle/>
            <a:p>
              <a:pPr algn="r"/>
              <a:r>
                <a:rPr lang="en-US" sz="1200" dirty="0" smtClean="0">
                  <a:latin typeface="Times New Roman" panose="02020603050405020304" pitchFamily="18" charset="0"/>
                  <a:cs typeface="Times New Roman" panose="02020603050405020304" pitchFamily="18" charset="0"/>
                </a:rPr>
                <a:t>15:30</a:t>
              </a:r>
            </a:p>
            <a:p>
              <a:pPr algn="r"/>
              <a:r>
                <a:rPr lang="en-US" sz="1200" dirty="0" smtClean="0">
                  <a:latin typeface="Times New Roman" panose="02020603050405020304" pitchFamily="18" charset="0"/>
                  <a:cs typeface="Times New Roman" panose="02020603050405020304" pitchFamily="18" charset="0"/>
                </a:rPr>
                <a:t>Fastest reaction time</a:t>
              </a:r>
            </a:p>
          </p:txBody>
        </p:sp>
        <p:cxnSp>
          <p:nvCxnSpPr>
            <p:cNvPr id="45" name="Straight Connector 44"/>
            <p:cNvCxnSpPr/>
            <p:nvPr/>
          </p:nvCxnSpPr>
          <p:spPr>
            <a:xfrm flipV="1">
              <a:off x="2745468" y="3858001"/>
              <a:ext cx="170537" cy="41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itle 1"/>
          <p:cNvSpPr>
            <a:spLocks noGrp="1"/>
          </p:cNvSpPr>
          <p:nvPr>
            <p:ph type="title"/>
          </p:nvPr>
        </p:nvSpPr>
        <p:spPr>
          <a:xfrm>
            <a:off x="1069975" y="142288"/>
            <a:ext cx="7620000" cy="719138"/>
          </a:xfrm>
        </p:spPr>
        <p:txBody>
          <a:bodyPr/>
          <a:lstStyle/>
          <a:p>
            <a:r>
              <a:rPr lang="en-US" dirty="0" smtClean="0"/>
              <a:t>Melatonin in Adults</a:t>
            </a:r>
            <a:endParaRPr lang="en-US" dirty="0"/>
          </a:p>
        </p:txBody>
      </p:sp>
    </p:spTree>
    <p:extLst>
      <p:ext uri="{BB962C8B-B14F-4D97-AF65-F5344CB8AC3E}">
        <p14:creationId xmlns:p14="http://schemas.microsoft.com/office/powerpoint/2010/main" val="10470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Melatonin </a:t>
            </a:r>
            <a:r>
              <a:rPr lang="en-US" smtClean="0"/>
              <a:t>in Adolescents and Young Adults</a:t>
            </a:r>
            <a:endParaRPr lang="en-US"/>
          </a:p>
        </p:txBody>
      </p:sp>
      <p:grpSp>
        <p:nvGrpSpPr>
          <p:cNvPr id="4" name="Group 3"/>
          <p:cNvGrpSpPr/>
          <p:nvPr/>
        </p:nvGrpSpPr>
        <p:grpSpPr>
          <a:xfrm>
            <a:off x="958291" y="1384805"/>
            <a:ext cx="6350183" cy="4364182"/>
            <a:chOff x="958291" y="1384805"/>
            <a:chExt cx="6350183" cy="4364182"/>
          </a:xfrm>
        </p:grpSpPr>
        <p:pic>
          <p:nvPicPr>
            <p:cNvPr id="5" name="Picture 4"/>
            <p:cNvPicPr>
              <a:picLocks noChangeAspect="1"/>
            </p:cNvPicPr>
            <p:nvPr/>
          </p:nvPicPr>
          <p:blipFill>
            <a:blip r:embed="rId2"/>
            <a:stretch>
              <a:fillRect/>
            </a:stretch>
          </p:blipFill>
          <p:spPr>
            <a:xfrm>
              <a:off x="1383323" y="1384805"/>
              <a:ext cx="5334000" cy="4364182"/>
            </a:xfrm>
            <a:prstGeom prst="rect">
              <a:avLst/>
            </a:prstGeom>
          </p:spPr>
        </p:pic>
        <p:sp>
          <p:nvSpPr>
            <p:cNvPr id="6" name="Rounded Rectangle 5"/>
            <p:cNvSpPr/>
            <p:nvPr/>
          </p:nvSpPr>
          <p:spPr>
            <a:xfrm>
              <a:off x="5462954" y="4328700"/>
              <a:ext cx="937846" cy="624300"/>
            </a:xfrm>
            <a:prstGeom prst="roundRect">
              <a:avLst/>
            </a:prstGeom>
            <a:solidFill>
              <a:srgbClr val="FFFF00">
                <a:alpha val="2196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65416" y="1556489"/>
              <a:ext cx="1094153" cy="461665"/>
            </a:xfrm>
            <a:prstGeom prst="rect">
              <a:avLst/>
            </a:prstGeom>
            <a:solidFill>
              <a:schemeClr val="bg1"/>
            </a:solid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24:00</a:t>
              </a:r>
            </a:p>
            <a:p>
              <a:pPr algn="ctr"/>
              <a:r>
                <a:rPr lang="en-US" sz="1200" dirty="0" smtClean="0">
                  <a:latin typeface="Times New Roman" panose="02020603050405020304" pitchFamily="18" charset="0"/>
                  <a:cs typeface="Times New Roman" panose="02020603050405020304" pitchFamily="18" charset="0"/>
                </a:rPr>
                <a:t>midnight</a:t>
              </a:r>
              <a:endParaRPr lang="en-US" sz="1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880707" y="1870311"/>
              <a:ext cx="1660769" cy="461665"/>
            </a:xfrm>
            <a:prstGeom prst="rect">
              <a:avLst/>
            </a:prstGeom>
            <a:solidFill>
              <a:schemeClr val="bg1"/>
            </a:solid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02:00</a:t>
              </a:r>
            </a:p>
            <a:p>
              <a:r>
                <a:rPr lang="en-US" sz="1200" dirty="0" smtClean="0">
                  <a:latin typeface="Times New Roman" panose="02020603050405020304" pitchFamily="18" charset="0"/>
                  <a:cs typeface="Times New Roman" panose="02020603050405020304" pitchFamily="18" charset="0"/>
                </a:rPr>
                <a:t>Deepest sleep</a:t>
              </a:r>
              <a:endParaRPr lang="en-US" sz="12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flipV="1">
              <a:off x="4872888" y="2294498"/>
              <a:ext cx="76429" cy="1439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99833" y="2546340"/>
              <a:ext cx="1660769" cy="646331"/>
            </a:xfrm>
            <a:prstGeom prst="rect">
              <a:avLst/>
            </a:prstGeom>
            <a:solidFill>
              <a:schemeClr val="bg1"/>
            </a:solid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04:00</a:t>
              </a:r>
            </a:p>
            <a:p>
              <a:r>
                <a:rPr lang="en-US" sz="1200" dirty="0" smtClean="0">
                  <a:latin typeface="Times New Roman" panose="02020603050405020304" pitchFamily="18" charset="0"/>
                  <a:cs typeface="Times New Roman" panose="02020603050405020304" pitchFamily="18" charset="0"/>
                </a:rPr>
                <a:t>Lowest body temp</a:t>
              </a:r>
            </a:p>
            <a:p>
              <a:endParaRPr lang="en-US" sz="1200"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V="1">
              <a:off x="5320688" y="2767013"/>
              <a:ext cx="163514" cy="1072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16377" y="3377468"/>
              <a:ext cx="734691" cy="276999"/>
            </a:xfrm>
            <a:prstGeom prst="rect">
              <a:avLst/>
            </a:prstGeom>
            <a:solidFill>
              <a:schemeClr val="bg1"/>
            </a:solid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06:00</a:t>
              </a:r>
              <a:endParaRPr lang="en-US" sz="1200" dirty="0">
                <a:latin typeface="Times New Roman" panose="02020603050405020304" pitchFamily="18" charset="0"/>
                <a:cs typeface="Times New Roman" panose="02020603050405020304" pitchFamily="18" charset="0"/>
              </a:endParaRPr>
            </a:p>
          </p:txBody>
        </p:sp>
        <p:sp>
          <p:nvSpPr>
            <p:cNvPr id="13" name="Rectangle 12"/>
            <p:cNvSpPr/>
            <p:nvPr/>
          </p:nvSpPr>
          <p:spPr>
            <a:xfrm>
              <a:off x="5632362" y="3742880"/>
              <a:ext cx="914400" cy="5067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647705" y="3584787"/>
              <a:ext cx="1660769" cy="461665"/>
            </a:xfrm>
            <a:prstGeom prst="rect">
              <a:avLst/>
            </a:prstGeom>
            <a:solidFill>
              <a:schemeClr val="bg1"/>
            </a:solid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06:45</a:t>
              </a:r>
            </a:p>
            <a:p>
              <a:r>
                <a:rPr lang="en-US" sz="1200" dirty="0" smtClean="0">
                  <a:latin typeface="Times New Roman" panose="02020603050405020304" pitchFamily="18" charset="0"/>
                  <a:cs typeface="Times New Roman" panose="02020603050405020304" pitchFamily="18" charset="0"/>
                </a:rPr>
                <a:t>Sharpest BP rise</a:t>
              </a:r>
            </a:p>
          </p:txBody>
        </p:sp>
        <p:cxnSp>
          <p:nvCxnSpPr>
            <p:cNvPr id="15" name="Straight Connector 14"/>
            <p:cNvCxnSpPr/>
            <p:nvPr/>
          </p:nvCxnSpPr>
          <p:spPr>
            <a:xfrm>
              <a:off x="5462954" y="3718347"/>
              <a:ext cx="220296" cy="245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402445" y="4292921"/>
              <a:ext cx="1031631" cy="703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43647" y="4927082"/>
              <a:ext cx="642876" cy="515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633922" y="4781164"/>
              <a:ext cx="756186" cy="646331"/>
            </a:xfrm>
            <a:prstGeom prst="rect">
              <a:avLst/>
            </a:prstGeom>
            <a:solidFill>
              <a:schemeClr val="bg1"/>
            </a:solid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10:00</a:t>
              </a:r>
            </a:p>
            <a:p>
              <a:pPr algn="ctr"/>
              <a:r>
                <a:rPr lang="en-US" sz="1200" dirty="0" smtClean="0">
                  <a:latin typeface="Times New Roman" panose="02020603050405020304" pitchFamily="18" charset="0"/>
                  <a:cs typeface="Times New Roman" panose="02020603050405020304" pitchFamily="18" charset="0"/>
                </a:rPr>
                <a:t>Highest</a:t>
              </a:r>
            </a:p>
            <a:p>
              <a:pPr algn="ctr"/>
              <a:r>
                <a:rPr lang="en-US" sz="1200" dirty="0" smtClean="0">
                  <a:latin typeface="Times New Roman" panose="02020603050405020304" pitchFamily="18" charset="0"/>
                  <a:cs typeface="Times New Roman" panose="02020603050405020304" pitchFamily="18" charset="0"/>
                </a:rPr>
                <a:t>alertness</a:t>
              </a:r>
              <a:endParaRPr lang="en-US" sz="1200" dirty="0">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flipH="1" flipV="1">
              <a:off x="4928378" y="4640850"/>
              <a:ext cx="75592" cy="1205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18536" y="5094636"/>
              <a:ext cx="755180" cy="461665"/>
            </a:xfrm>
            <a:prstGeom prst="rect">
              <a:avLst/>
            </a:prstGeom>
            <a:solidFill>
              <a:schemeClr val="bg1"/>
            </a:solid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12:00</a:t>
              </a:r>
            </a:p>
            <a:p>
              <a:pPr algn="ctr"/>
              <a:r>
                <a:rPr lang="en-US" sz="1200" dirty="0" smtClean="0">
                  <a:latin typeface="Times New Roman" panose="02020603050405020304" pitchFamily="18" charset="0"/>
                  <a:cs typeface="Times New Roman" panose="02020603050405020304" pitchFamily="18" charset="0"/>
                </a:rPr>
                <a:t>noon</a:t>
              </a:r>
              <a:endParaRPr lang="en-US" sz="1200" dirty="0">
                <a:latin typeface="Times New Roman" panose="02020603050405020304" pitchFamily="18" charset="0"/>
                <a:cs typeface="Times New Roman" panose="02020603050405020304" pitchFamily="18" charset="0"/>
              </a:endParaRPr>
            </a:p>
          </p:txBody>
        </p:sp>
        <p:sp>
          <p:nvSpPr>
            <p:cNvPr id="21" name="Oval 20"/>
            <p:cNvSpPr/>
            <p:nvPr/>
          </p:nvSpPr>
          <p:spPr>
            <a:xfrm>
              <a:off x="5122874" y="2403024"/>
              <a:ext cx="247519" cy="2475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142589" y="4393331"/>
              <a:ext cx="247519" cy="2475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049767" y="4468587"/>
              <a:ext cx="247519" cy="2475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066032" y="2339628"/>
              <a:ext cx="247519" cy="2475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134409" y="3667682"/>
              <a:ext cx="1710542" cy="830997"/>
            </a:xfrm>
            <a:prstGeom prst="rect">
              <a:avLst/>
            </a:prstGeom>
            <a:solidFill>
              <a:schemeClr val="bg1"/>
            </a:solidFill>
          </p:spPr>
          <p:txBody>
            <a:bodyPr wrap="square" rtlCol="0">
              <a:spAutoFit/>
            </a:bodyPr>
            <a:lstStyle/>
            <a:p>
              <a:pPr algn="r"/>
              <a:r>
                <a:rPr lang="en-US" sz="1200" dirty="0" smtClean="0">
                  <a:latin typeface="Times New Roman" panose="02020603050405020304" pitchFamily="18" charset="0"/>
                  <a:cs typeface="Times New Roman" panose="02020603050405020304" pitchFamily="18" charset="0"/>
                </a:rPr>
                <a:t>17:00</a:t>
              </a:r>
            </a:p>
            <a:p>
              <a:pPr algn="r"/>
              <a:r>
                <a:rPr lang="en-US" sz="1200" dirty="0" smtClean="0">
                  <a:latin typeface="Times New Roman" panose="02020603050405020304" pitchFamily="18" charset="0"/>
                  <a:cs typeface="Times New Roman" panose="02020603050405020304" pitchFamily="18" charset="0"/>
                </a:rPr>
                <a:t>Greatest CV efficiency</a:t>
              </a:r>
            </a:p>
            <a:p>
              <a:pPr algn="r"/>
              <a:r>
                <a:rPr lang="en-US" sz="1200" dirty="0" smtClean="0">
                  <a:latin typeface="Times New Roman" panose="02020603050405020304" pitchFamily="18" charset="0"/>
                  <a:cs typeface="Times New Roman" panose="02020603050405020304" pitchFamily="18" charset="0"/>
                </a:rPr>
                <a:t>&amp; muscle strength</a:t>
              </a:r>
            </a:p>
            <a:p>
              <a:pPr algn="r"/>
              <a:endParaRPr lang="en-US" sz="1200" dirty="0" smtClean="0">
                <a:latin typeface="Times New Roman" panose="02020603050405020304" pitchFamily="18" charset="0"/>
                <a:cs typeface="Times New Roman" panose="02020603050405020304" pitchFamily="18" charset="0"/>
              </a:endParaRPr>
            </a:p>
          </p:txBody>
        </p:sp>
        <p:sp>
          <p:nvSpPr>
            <p:cNvPr id="26" name="TextBox 25"/>
            <p:cNvSpPr txBox="1"/>
            <p:nvPr/>
          </p:nvSpPr>
          <p:spPr>
            <a:xfrm>
              <a:off x="2106778" y="3392731"/>
              <a:ext cx="551758" cy="276999"/>
            </a:xfrm>
            <a:prstGeom prst="rect">
              <a:avLst/>
            </a:prstGeom>
            <a:solidFill>
              <a:schemeClr val="bg1"/>
            </a:solidFill>
          </p:spPr>
          <p:txBody>
            <a:bodyPr wrap="square" rtlCol="0">
              <a:spAutoFit/>
            </a:bodyPr>
            <a:lstStyle/>
            <a:p>
              <a:pPr algn="r"/>
              <a:r>
                <a:rPr lang="en-US" sz="1200" dirty="0" smtClean="0">
                  <a:latin typeface="Times New Roman" panose="02020603050405020304" pitchFamily="18" charset="0"/>
                  <a:cs typeface="Times New Roman" panose="02020603050405020304" pitchFamily="18" charset="0"/>
                </a:rPr>
                <a:t>18:00</a:t>
              </a:r>
              <a:endParaRPr lang="en-US" sz="12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958291" y="3165838"/>
              <a:ext cx="1749955" cy="276999"/>
            </a:xfrm>
            <a:prstGeom prst="rect">
              <a:avLst/>
            </a:prstGeom>
            <a:solidFill>
              <a:schemeClr val="bg1"/>
            </a:solidFill>
          </p:spPr>
          <p:txBody>
            <a:bodyPr wrap="square" rtlCol="0">
              <a:spAutoFit/>
            </a:bodyPr>
            <a:lstStyle/>
            <a:p>
              <a:pPr algn="r"/>
              <a:r>
                <a:rPr lang="en-US" sz="1200" dirty="0">
                  <a:latin typeface="Times New Roman" panose="02020603050405020304" pitchFamily="18" charset="0"/>
                  <a:cs typeface="Times New Roman" panose="02020603050405020304" pitchFamily="18" charset="0"/>
                </a:rPr>
                <a:t>Highest </a:t>
              </a:r>
              <a:r>
                <a:rPr lang="en-US" sz="1200" dirty="0" smtClean="0">
                  <a:latin typeface="Times New Roman" panose="02020603050405020304" pitchFamily="18" charset="0"/>
                  <a:cs typeface="Times New Roman" panose="02020603050405020304" pitchFamily="18" charset="0"/>
                </a:rPr>
                <a:t>BP  18:30</a:t>
              </a:r>
            </a:p>
          </p:txBody>
        </p:sp>
        <p:sp>
          <p:nvSpPr>
            <p:cNvPr id="28" name="TextBox 27"/>
            <p:cNvSpPr txBox="1"/>
            <p:nvPr/>
          </p:nvSpPr>
          <p:spPr>
            <a:xfrm>
              <a:off x="5247454" y="4496379"/>
              <a:ext cx="1042337" cy="600164"/>
            </a:xfrm>
            <a:prstGeom prst="rect">
              <a:avLst/>
            </a:prstGeom>
            <a:solidFill>
              <a:schemeClr val="bg1"/>
            </a:solidFill>
          </p:spPr>
          <p:txBody>
            <a:bodyPr wrap="square" rtlCol="0">
              <a:spAutoFit/>
            </a:bodyPr>
            <a:lstStyle/>
            <a:p>
              <a:r>
                <a:rPr lang="en-US" sz="1100" dirty="0" smtClean="0">
                  <a:latin typeface="Times New Roman" panose="02020603050405020304" pitchFamily="18" charset="0"/>
                  <a:cs typeface="Times New Roman" panose="02020603050405020304" pitchFamily="18" charset="0"/>
                </a:rPr>
                <a:t>09:00</a:t>
              </a:r>
            </a:p>
            <a:p>
              <a:r>
                <a:rPr lang="en-US" sz="1100" dirty="0" smtClean="0">
                  <a:latin typeface="Times New Roman" panose="02020603050405020304" pitchFamily="18" charset="0"/>
                  <a:cs typeface="Times New Roman" panose="02020603050405020304" pitchFamily="18" charset="0"/>
                </a:rPr>
                <a:t>Melatonin</a:t>
              </a:r>
            </a:p>
            <a:p>
              <a:r>
                <a:rPr lang="en-US" sz="1100" dirty="0" smtClean="0">
                  <a:latin typeface="Times New Roman" panose="02020603050405020304" pitchFamily="18" charset="0"/>
                  <a:cs typeface="Times New Roman" panose="02020603050405020304" pitchFamily="18" charset="0"/>
                </a:rPr>
                <a:t>secretion stops</a:t>
              </a:r>
            </a:p>
          </p:txBody>
        </p:sp>
        <p:sp>
          <p:nvSpPr>
            <p:cNvPr id="29" name="Rounded Rectangle 28"/>
            <p:cNvSpPr/>
            <p:nvPr/>
          </p:nvSpPr>
          <p:spPr>
            <a:xfrm>
              <a:off x="5262084" y="4538931"/>
              <a:ext cx="937846" cy="542982"/>
            </a:xfrm>
            <a:prstGeom prst="roundRect">
              <a:avLst/>
            </a:prstGeom>
            <a:solidFill>
              <a:srgbClr val="FFFF00">
                <a:alpha val="2196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989681" y="2130403"/>
              <a:ext cx="926324" cy="69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523083" y="1853624"/>
              <a:ext cx="935621" cy="54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884832" y="1471148"/>
              <a:ext cx="1042337" cy="600164"/>
            </a:xfrm>
            <a:prstGeom prst="rect">
              <a:avLst/>
            </a:prstGeom>
            <a:solidFill>
              <a:schemeClr val="bg1"/>
            </a:solidFill>
          </p:spPr>
          <p:txBody>
            <a:bodyPr wrap="square" rtlCol="0">
              <a:spAutoFit/>
            </a:bodyPr>
            <a:lstStyle/>
            <a:p>
              <a:pPr algn="r"/>
              <a:r>
                <a:rPr lang="en-US" sz="1100" dirty="0" smtClean="0">
                  <a:latin typeface="Times New Roman" panose="02020603050405020304" pitchFamily="18" charset="0"/>
                  <a:cs typeface="Times New Roman" panose="02020603050405020304" pitchFamily="18" charset="0"/>
                </a:rPr>
                <a:t>23:00</a:t>
              </a:r>
            </a:p>
            <a:p>
              <a:pPr algn="r"/>
              <a:r>
                <a:rPr lang="en-US" sz="1100" dirty="0" smtClean="0">
                  <a:latin typeface="Times New Roman" panose="02020603050405020304" pitchFamily="18" charset="0"/>
                  <a:cs typeface="Times New Roman" panose="02020603050405020304" pitchFamily="18" charset="0"/>
                </a:rPr>
                <a:t>Melatonin</a:t>
              </a:r>
            </a:p>
            <a:p>
              <a:pPr algn="r"/>
              <a:r>
                <a:rPr lang="en-US" sz="1100" dirty="0" smtClean="0">
                  <a:latin typeface="Times New Roman" panose="02020603050405020304" pitchFamily="18" charset="0"/>
                  <a:cs typeface="Times New Roman" panose="02020603050405020304" pitchFamily="18" charset="0"/>
                </a:rPr>
                <a:t>secretion starts</a:t>
              </a:r>
            </a:p>
          </p:txBody>
        </p:sp>
        <p:sp>
          <p:nvSpPr>
            <p:cNvPr id="33" name="Rounded Rectangle 32"/>
            <p:cNvSpPr/>
            <p:nvPr/>
          </p:nvSpPr>
          <p:spPr>
            <a:xfrm>
              <a:off x="2976697" y="1459867"/>
              <a:ext cx="928527" cy="654907"/>
            </a:xfrm>
            <a:prstGeom prst="roundRect">
              <a:avLst/>
            </a:prstGeom>
            <a:solidFill>
              <a:srgbClr val="FFFF00">
                <a:alpha val="2196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759459" y="2099473"/>
              <a:ext cx="54304" cy="1950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708246" y="3304338"/>
              <a:ext cx="205806" cy="17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357751" y="2711822"/>
              <a:ext cx="1436097" cy="461665"/>
            </a:xfrm>
            <a:prstGeom prst="rect">
              <a:avLst/>
            </a:prstGeom>
            <a:solidFill>
              <a:schemeClr val="bg1"/>
            </a:solidFill>
          </p:spPr>
          <p:txBody>
            <a:bodyPr wrap="square" rtlCol="0">
              <a:spAutoFit/>
            </a:bodyPr>
            <a:lstStyle/>
            <a:p>
              <a:pPr algn="r"/>
              <a:r>
                <a:rPr lang="en-US" sz="1200" dirty="0" smtClean="0">
                  <a:latin typeface="Times New Roman" panose="02020603050405020304" pitchFamily="18" charset="0"/>
                  <a:cs typeface="Times New Roman" panose="02020603050405020304" pitchFamily="18" charset="0"/>
                </a:rPr>
                <a:t>19:00</a:t>
              </a:r>
            </a:p>
            <a:p>
              <a:pPr algn="r"/>
              <a:r>
                <a:rPr lang="en-US" sz="1200" dirty="0" smtClean="0">
                  <a:latin typeface="Times New Roman" panose="02020603050405020304" pitchFamily="18" charset="0"/>
                  <a:cs typeface="Times New Roman" panose="02020603050405020304" pitchFamily="18" charset="0"/>
                </a:rPr>
                <a:t>Highest body temp</a:t>
              </a:r>
            </a:p>
          </p:txBody>
        </p:sp>
        <p:cxnSp>
          <p:nvCxnSpPr>
            <p:cNvPr id="37" name="Straight Connector 36"/>
            <p:cNvCxnSpPr/>
            <p:nvPr/>
          </p:nvCxnSpPr>
          <p:spPr>
            <a:xfrm>
              <a:off x="2727142" y="3134878"/>
              <a:ext cx="188863" cy="52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205974" y="4446281"/>
              <a:ext cx="967552" cy="484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791907" y="4863193"/>
              <a:ext cx="967552" cy="484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013322" y="4723130"/>
              <a:ext cx="1427639" cy="461665"/>
            </a:xfrm>
            <a:prstGeom prst="rect">
              <a:avLst/>
            </a:prstGeom>
            <a:solidFill>
              <a:schemeClr val="bg1"/>
            </a:solidFill>
          </p:spPr>
          <p:txBody>
            <a:bodyPr wrap="square" rtlCol="0">
              <a:spAutoFit/>
            </a:bodyPr>
            <a:lstStyle/>
            <a:p>
              <a:pPr algn="r"/>
              <a:r>
                <a:rPr lang="en-US" sz="1200" dirty="0" smtClean="0">
                  <a:latin typeface="Times New Roman" panose="02020603050405020304" pitchFamily="18" charset="0"/>
                  <a:cs typeface="Times New Roman" panose="02020603050405020304" pitchFamily="18" charset="0"/>
                </a:rPr>
                <a:t>14:30</a:t>
              </a:r>
            </a:p>
            <a:p>
              <a:pPr algn="r"/>
              <a:r>
                <a:rPr lang="en-US" sz="1200" dirty="0" smtClean="0">
                  <a:latin typeface="Times New Roman" panose="02020603050405020304" pitchFamily="18" charset="0"/>
                  <a:cs typeface="Times New Roman" panose="02020603050405020304" pitchFamily="18" charset="0"/>
                </a:rPr>
                <a:t>Best coordination</a:t>
              </a:r>
            </a:p>
          </p:txBody>
        </p:sp>
        <p:cxnSp>
          <p:nvCxnSpPr>
            <p:cNvPr id="41" name="Straight Connector 40"/>
            <p:cNvCxnSpPr/>
            <p:nvPr/>
          </p:nvCxnSpPr>
          <p:spPr>
            <a:xfrm flipV="1">
              <a:off x="3262941" y="4570401"/>
              <a:ext cx="100154" cy="12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061534" y="4393331"/>
              <a:ext cx="121299" cy="1078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609587" y="4315414"/>
              <a:ext cx="1454456" cy="461665"/>
            </a:xfrm>
            <a:prstGeom prst="rect">
              <a:avLst/>
            </a:prstGeom>
            <a:solidFill>
              <a:schemeClr val="bg1"/>
            </a:solidFill>
          </p:spPr>
          <p:txBody>
            <a:bodyPr wrap="square" rtlCol="0">
              <a:spAutoFit/>
            </a:bodyPr>
            <a:lstStyle/>
            <a:p>
              <a:pPr algn="r"/>
              <a:r>
                <a:rPr lang="en-US" sz="1200" dirty="0" smtClean="0">
                  <a:latin typeface="Times New Roman" panose="02020603050405020304" pitchFamily="18" charset="0"/>
                  <a:cs typeface="Times New Roman" panose="02020603050405020304" pitchFamily="18" charset="0"/>
                </a:rPr>
                <a:t>15:30</a:t>
              </a:r>
            </a:p>
            <a:p>
              <a:pPr algn="r"/>
              <a:r>
                <a:rPr lang="en-US" sz="1200" dirty="0" smtClean="0">
                  <a:latin typeface="Times New Roman" panose="02020603050405020304" pitchFamily="18" charset="0"/>
                  <a:cs typeface="Times New Roman" panose="02020603050405020304" pitchFamily="18" charset="0"/>
                </a:rPr>
                <a:t>Fastest reaction time</a:t>
              </a:r>
            </a:p>
          </p:txBody>
        </p:sp>
        <p:cxnSp>
          <p:nvCxnSpPr>
            <p:cNvPr id="44" name="Straight Connector 43"/>
            <p:cNvCxnSpPr/>
            <p:nvPr/>
          </p:nvCxnSpPr>
          <p:spPr>
            <a:xfrm flipV="1">
              <a:off x="2745468" y="3858001"/>
              <a:ext cx="170537" cy="41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182423" y="4381799"/>
              <a:ext cx="152587" cy="145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093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when I go without sleep?</a:t>
            </a:r>
            <a:endParaRPr lang="en-US" dirty="0"/>
          </a:p>
        </p:txBody>
      </p:sp>
    </p:spTree>
    <p:extLst>
      <p:ext uri="{BB962C8B-B14F-4D97-AF65-F5344CB8AC3E}">
        <p14:creationId xmlns:p14="http://schemas.microsoft.com/office/powerpoint/2010/main" val="1322044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1394"/>
            <a:ext cx="7848600" cy="861774"/>
          </a:xfrm>
        </p:spPr>
        <p:txBody>
          <a:bodyPr/>
          <a:lstStyle/>
          <a:p>
            <a:r>
              <a:rPr lang="en-US" sz="2800" dirty="0" smtClean="0"/>
              <a:t>Reasoning Performance </a:t>
            </a:r>
            <a:r>
              <a:rPr lang="en-US" sz="2800" smtClean="0"/>
              <a:t>vs.</a:t>
            </a:r>
            <a:r>
              <a:rPr lang="en-US" sz="2800"/>
              <a:t> </a:t>
            </a:r>
            <a:r>
              <a:rPr lang="en-US" sz="2800" dirty="0" smtClean="0"/>
              <a:t>BAC and Hours Awake</a:t>
            </a:r>
            <a:endParaRPr lang="en-US" sz="2800" dirty="0"/>
          </a:p>
        </p:txBody>
      </p:sp>
      <p:sp>
        <p:nvSpPr>
          <p:cNvPr id="5" name="Slide Number Placeholder 4"/>
          <p:cNvSpPr>
            <a:spLocks noGrp="1"/>
          </p:cNvSpPr>
          <p:nvPr>
            <p:ph type="sldNum" sz="quarter" idx="4294967295"/>
          </p:nvPr>
        </p:nvSpPr>
        <p:spPr>
          <a:xfrm>
            <a:off x="8382000" y="6324600"/>
            <a:ext cx="762000" cy="209765"/>
          </a:xfrm>
          <a:prstGeom prst="rect">
            <a:avLst/>
          </a:prstGeom>
        </p:spPr>
        <p:txBody>
          <a:bodyPr/>
          <a:lstStyle/>
          <a:p>
            <a:pPr>
              <a:defRPr/>
            </a:pPr>
            <a:fld id="{45C8B8FB-4886-4289-B4D5-E24A2921962F}" type="slidenum">
              <a:rPr lang="en-US" sz="1800" smtClean="0"/>
              <a:pPr>
                <a:defRPr/>
              </a:pPr>
              <a:t>16</a:t>
            </a:fld>
            <a:endParaRPr lang="en-US" sz="1800" dirty="0"/>
          </a:p>
        </p:txBody>
      </p:sp>
      <p:sp>
        <p:nvSpPr>
          <p:cNvPr id="6" name="Rectangle 5"/>
          <p:cNvSpPr/>
          <p:nvPr/>
        </p:nvSpPr>
        <p:spPr>
          <a:xfrm>
            <a:off x="990600" y="762000"/>
            <a:ext cx="3538887" cy="830997"/>
          </a:xfrm>
          <a:prstGeom prst="rect">
            <a:avLst/>
          </a:prstGeom>
        </p:spPr>
        <p:txBody>
          <a:bodyPr wrap="square">
            <a:spAutoFit/>
          </a:bodyPr>
          <a:lstStyle/>
          <a:p>
            <a:r>
              <a:rPr lang="en-US" altLang="en-US" dirty="0"/>
              <a:t>“Skipper, I’m good to go, I’m just a little </a:t>
            </a:r>
            <a:r>
              <a:rPr lang="en-US" altLang="en-US" dirty="0" smtClean="0"/>
              <a:t>tired…”</a:t>
            </a:r>
            <a:endParaRPr lang="en-US" dirty="0"/>
          </a:p>
        </p:txBody>
      </p:sp>
      <p:sp>
        <p:nvSpPr>
          <p:cNvPr id="7" name="Rectangle 6"/>
          <p:cNvSpPr/>
          <p:nvPr/>
        </p:nvSpPr>
        <p:spPr>
          <a:xfrm>
            <a:off x="5257800" y="838200"/>
            <a:ext cx="3581399" cy="830997"/>
          </a:xfrm>
          <a:prstGeom prst="rect">
            <a:avLst/>
          </a:prstGeom>
        </p:spPr>
        <p:txBody>
          <a:bodyPr wrap="square">
            <a:spAutoFit/>
          </a:bodyPr>
          <a:lstStyle/>
          <a:p>
            <a:r>
              <a:rPr lang="en-US" altLang="en-US" dirty="0"/>
              <a:t>“Skipper, I’m good to go, I’m just a little </a:t>
            </a:r>
            <a:r>
              <a:rPr lang="en-US" altLang="en-US" dirty="0" smtClean="0"/>
              <a:t>drunk…”</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9825" b="20074"/>
          <a:stretch/>
        </p:blipFill>
        <p:spPr>
          <a:xfrm>
            <a:off x="165206" y="1840432"/>
            <a:ext cx="977794" cy="4560368"/>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1836" r="52673" b="20074"/>
          <a:stretch/>
        </p:blipFill>
        <p:spPr>
          <a:xfrm>
            <a:off x="5334000" y="1840432"/>
            <a:ext cx="3410454" cy="4560368"/>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0000" r="10158" b="20074"/>
          <a:stretch/>
        </p:blipFill>
        <p:spPr>
          <a:xfrm>
            <a:off x="1047708" y="1840432"/>
            <a:ext cx="3828551" cy="4560368"/>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88175" r="4079" b="20074"/>
          <a:stretch/>
        </p:blipFill>
        <p:spPr>
          <a:xfrm>
            <a:off x="4665879" y="1840432"/>
            <a:ext cx="744321" cy="4560368"/>
          </a:xfrm>
          <a:prstGeom prst="rect">
            <a:avLst/>
          </a:prstGeom>
        </p:spPr>
      </p:pic>
      <p:cxnSp>
        <p:nvCxnSpPr>
          <p:cNvPr id="12" name="Straight Connector 11"/>
          <p:cNvCxnSpPr/>
          <p:nvPr/>
        </p:nvCxnSpPr>
        <p:spPr>
          <a:xfrm flipV="1">
            <a:off x="3215659" y="1872211"/>
            <a:ext cx="0" cy="39017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653934" y="1852064"/>
            <a:ext cx="0" cy="39017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73856" y="1842144"/>
            <a:ext cx="388128" cy="677009"/>
          </a:xfrm>
          <a:prstGeom prst="rect">
            <a:avLst/>
          </a:prstGeom>
          <a:noFill/>
        </p:spPr>
        <p:txBody>
          <a:bodyPr vert="vert" wrap="none" rtlCol="0">
            <a:spAutoFit/>
          </a:bodyPr>
          <a:lstStyle/>
          <a:p>
            <a:r>
              <a:rPr lang="en-US" sz="1200" dirty="0" smtClean="0"/>
              <a:t>14 hours</a:t>
            </a:r>
            <a:endParaRPr lang="en-US" sz="1200" dirty="0"/>
          </a:p>
        </p:txBody>
      </p:sp>
      <p:sp>
        <p:nvSpPr>
          <p:cNvPr id="15" name="TextBox 14"/>
          <p:cNvSpPr txBox="1"/>
          <p:nvPr/>
        </p:nvSpPr>
        <p:spPr>
          <a:xfrm>
            <a:off x="3166638" y="1892358"/>
            <a:ext cx="369332" cy="714876"/>
          </a:xfrm>
          <a:prstGeom prst="rect">
            <a:avLst/>
          </a:prstGeom>
          <a:noFill/>
        </p:spPr>
        <p:txBody>
          <a:bodyPr vert="vert" wrap="none" rtlCol="0">
            <a:spAutoFit/>
          </a:bodyPr>
          <a:lstStyle/>
          <a:p>
            <a:r>
              <a:rPr lang="en-US" sz="1200" dirty="0" smtClean="0"/>
              <a:t>&lt;19 hours</a:t>
            </a:r>
            <a:endParaRPr lang="en-US" sz="1200" dirty="0"/>
          </a:p>
        </p:txBody>
      </p:sp>
      <p:sp>
        <p:nvSpPr>
          <p:cNvPr id="3" name="TextBox 2"/>
          <p:cNvSpPr txBox="1"/>
          <p:nvPr/>
        </p:nvSpPr>
        <p:spPr>
          <a:xfrm>
            <a:off x="762000" y="6400800"/>
            <a:ext cx="7467600" cy="369332"/>
          </a:xfrm>
          <a:prstGeom prst="rect">
            <a:avLst/>
          </a:prstGeom>
          <a:noFill/>
        </p:spPr>
        <p:txBody>
          <a:bodyPr wrap="square" rtlCol="0">
            <a:spAutoFit/>
          </a:bodyPr>
          <a:lstStyle/>
          <a:p>
            <a:r>
              <a:rPr lang="en-US" sz="1800" dirty="0" smtClean="0">
                <a:solidFill>
                  <a:schemeClr val="tx2"/>
                </a:solidFill>
              </a:rPr>
              <a:t>Sources</a:t>
            </a:r>
            <a:r>
              <a:rPr lang="en-US" sz="1800" smtClean="0">
                <a:solidFill>
                  <a:schemeClr val="tx2"/>
                </a:solidFill>
              </a:rPr>
              <a:t>: Figures: Dawson </a:t>
            </a:r>
            <a:r>
              <a:rPr lang="en-US" sz="1800" dirty="0" smtClean="0">
                <a:solidFill>
                  <a:schemeClr val="tx2"/>
                </a:solidFill>
              </a:rPr>
              <a:t>and Reid, 1997; Captions: Couch, 2016</a:t>
            </a:r>
            <a:endParaRPr lang="en-US" sz="1800" dirty="0">
              <a:solidFill>
                <a:schemeClr val="tx2"/>
              </a:solidFill>
            </a:endParaRPr>
          </a:p>
        </p:txBody>
      </p:sp>
    </p:spTree>
    <p:extLst>
      <p:ext uri="{BB962C8B-B14F-4D97-AF65-F5344CB8AC3E}">
        <p14:creationId xmlns:p14="http://schemas.microsoft.com/office/powerpoint/2010/main" val="1303201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685800" y="1011238"/>
            <a:ext cx="7661275" cy="525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grpSp>
        <p:nvGrpSpPr>
          <p:cNvPr id="67586" name="Group 3"/>
          <p:cNvGrpSpPr>
            <a:grpSpLocks/>
          </p:cNvGrpSpPr>
          <p:nvPr/>
        </p:nvGrpSpPr>
        <p:grpSpPr bwMode="auto">
          <a:xfrm>
            <a:off x="1736725" y="2216150"/>
            <a:ext cx="6408738" cy="3544888"/>
            <a:chOff x="1094" y="1671"/>
            <a:chExt cx="4037" cy="2233"/>
          </a:xfrm>
        </p:grpSpPr>
        <p:sp>
          <p:nvSpPr>
            <p:cNvPr id="67843" name="Rectangle 4"/>
            <p:cNvSpPr>
              <a:spLocks noChangeArrowheads="1"/>
            </p:cNvSpPr>
            <p:nvPr/>
          </p:nvSpPr>
          <p:spPr bwMode="auto">
            <a:xfrm>
              <a:off x="1129" y="1671"/>
              <a:ext cx="4001" cy="2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44" name="Rectangle 5"/>
            <p:cNvSpPr>
              <a:spLocks noChangeArrowheads="1"/>
            </p:cNvSpPr>
            <p:nvPr/>
          </p:nvSpPr>
          <p:spPr bwMode="auto">
            <a:xfrm>
              <a:off x="1129" y="1671"/>
              <a:ext cx="4001" cy="2197"/>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800">
                <a:solidFill>
                  <a:srgbClr val="000000"/>
                </a:solidFill>
              </a:endParaRPr>
            </a:p>
          </p:txBody>
        </p:sp>
        <p:sp>
          <p:nvSpPr>
            <p:cNvPr id="67845" name="Line 6"/>
            <p:cNvSpPr>
              <a:spLocks noChangeShapeType="1"/>
            </p:cNvSpPr>
            <p:nvPr/>
          </p:nvSpPr>
          <p:spPr bwMode="auto">
            <a:xfrm>
              <a:off x="1129" y="1671"/>
              <a:ext cx="1" cy="2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46" name="Line 7"/>
            <p:cNvSpPr>
              <a:spLocks noChangeShapeType="1"/>
            </p:cNvSpPr>
            <p:nvPr/>
          </p:nvSpPr>
          <p:spPr bwMode="auto">
            <a:xfrm>
              <a:off x="1094" y="3868"/>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47" name="Line 8"/>
            <p:cNvSpPr>
              <a:spLocks noChangeShapeType="1"/>
            </p:cNvSpPr>
            <p:nvPr/>
          </p:nvSpPr>
          <p:spPr bwMode="auto">
            <a:xfrm>
              <a:off x="1094" y="3319"/>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48" name="Line 9"/>
            <p:cNvSpPr>
              <a:spLocks noChangeShapeType="1"/>
            </p:cNvSpPr>
            <p:nvPr/>
          </p:nvSpPr>
          <p:spPr bwMode="auto">
            <a:xfrm>
              <a:off x="1094" y="2770"/>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49" name="Line 10"/>
            <p:cNvSpPr>
              <a:spLocks noChangeShapeType="1"/>
            </p:cNvSpPr>
            <p:nvPr/>
          </p:nvSpPr>
          <p:spPr bwMode="auto">
            <a:xfrm>
              <a:off x="1094" y="2220"/>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50" name="Line 11"/>
            <p:cNvSpPr>
              <a:spLocks noChangeShapeType="1"/>
            </p:cNvSpPr>
            <p:nvPr/>
          </p:nvSpPr>
          <p:spPr bwMode="auto">
            <a:xfrm>
              <a:off x="1094" y="1671"/>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51" name="Line 12"/>
            <p:cNvSpPr>
              <a:spLocks noChangeShapeType="1"/>
            </p:cNvSpPr>
            <p:nvPr/>
          </p:nvSpPr>
          <p:spPr bwMode="auto">
            <a:xfrm>
              <a:off x="1129" y="3868"/>
              <a:ext cx="40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52" name="Line 13"/>
            <p:cNvSpPr>
              <a:spLocks noChangeShapeType="1"/>
            </p:cNvSpPr>
            <p:nvPr/>
          </p:nvSpPr>
          <p:spPr bwMode="auto">
            <a:xfrm flipV="1">
              <a:off x="1129" y="386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53" name="Line 14"/>
            <p:cNvSpPr>
              <a:spLocks noChangeShapeType="1"/>
            </p:cNvSpPr>
            <p:nvPr/>
          </p:nvSpPr>
          <p:spPr bwMode="auto">
            <a:xfrm flipV="1">
              <a:off x="1415" y="386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54" name="Line 15"/>
            <p:cNvSpPr>
              <a:spLocks noChangeShapeType="1"/>
            </p:cNvSpPr>
            <p:nvPr/>
          </p:nvSpPr>
          <p:spPr bwMode="auto">
            <a:xfrm flipV="1">
              <a:off x="1701" y="386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55" name="Line 16"/>
            <p:cNvSpPr>
              <a:spLocks noChangeShapeType="1"/>
            </p:cNvSpPr>
            <p:nvPr/>
          </p:nvSpPr>
          <p:spPr bwMode="auto">
            <a:xfrm flipV="1">
              <a:off x="1987" y="386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56" name="Line 17"/>
            <p:cNvSpPr>
              <a:spLocks noChangeShapeType="1"/>
            </p:cNvSpPr>
            <p:nvPr/>
          </p:nvSpPr>
          <p:spPr bwMode="auto">
            <a:xfrm flipV="1">
              <a:off x="2273" y="386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57" name="Line 18"/>
            <p:cNvSpPr>
              <a:spLocks noChangeShapeType="1"/>
            </p:cNvSpPr>
            <p:nvPr/>
          </p:nvSpPr>
          <p:spPr bwMode="auto">
            <a:xfrm flipV="1">
              <a:off x="2558" y="386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58" name="Line 19"/>
            <p:cNvSpPr>
              <a:spLocks noChangeShapeType="1"/>
            </p:cNvSpPr>
            <p:nvPr/>
          </p:nvSpPr>
          <p:spPr bwMode="auto">
            <a:xfrm flipV="1">
              <a:off x="2844" y="386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59" name="Line 20"/>
            <p:cNvSpPr>
              <a:spLocks noChangeShapeType="1"/>
            </p:cNvSpPr>
            <p:nvPr/>
          </p:nvSpPr>
          <p:spPr bwMode="auto">
            <a:xfrm flipV="1">
              <a:off x="3130" y="386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60" name="Line 21"/>
            <p:cNvSpPr>
              <a:spLocks noChangeShapeType="1"/>
            </p:cNvSpPr>
            <p:nvPr/>
          </p:nvSpPr>
          <p:spPr bwMode="auto">
            <a:xfrm flipV="1">
              <a:off x="3416" y="386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61" name="Line 22"/>
            <p:cNvSpPr>
              <a:spLocks noChangeShapeType="1"/>
            </p:cNvSpPr>
            <p:nvPr/>
          </p:nvSpPr>
          <p:spPr bwMode="auto">
            <a:xfrm flipV="1">
              <a:off x="3702" y="386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62" name="Line 23"/>
            <p:cNvSpPr>
              <a:spLocks noChangeShapeType="1"/>
            </p:cNvSpPr>
            <p:nvPr/>
          </p:nvSpPr>
          <p:spPr bwMode="auto">
            <a:xfrm flipV="1">
              <a:off x="3987" y="386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63" name="Line 24"/>
            <p:cNvSpPr>
              <a:spLocks noChangeShapeType="1"/>
            </p:cNvSpPr>
            <p:nvPr/>
          </p:nvSpPr>
          <p:spPr bwMode="auto">
            <a:xfrm flipV="1">
              <a:off x="4273" y="386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64" name="Line 25"/>
            <p:cNvSpPr>
              <a:spLocks noChangeShapeType="1"/>
            </p:cNvSpPr>
            <p:nvPr/>
          </p:nvSpPr>
          <p:spPr bwMode="auto">
            <a:xfrm flipV="1">
              <a:off x="4559" y="386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65" name="Line 26"/>
            <p:cNvSpPr>
              <a:spLocks noChangeShapeType="1"/>
            </p:cNvSpPr>
            <p:nvPr/>
          </p:nvSpPr>
          <p:spPr bwMode="auto">
            <a:xfrm flipV="1">
              <a:off x="4845" y="386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66" name="Line 27"/>
            <p:cNvSpPr>
              <a:spLocks noChangeShapeType="1"/>
            </p:cNvSpPr>
            <p:nvPr/>
          </p:nvSpPr>
          <p:spPr bwMode="auto">
            <a:xfrm flipV="1">
              <a:off x="5130" y="386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67" name="Line 28"/>
            <p:cNvSpPr>
              <a:spLocks noChangeShapeType="1"/>
            </p:cNvSpPr>
            <p:nvPr/>
          </p:nvSpPr>
          <p:spPr bwMode="auto">
            <a:xfrm flipV="1">
              <a:off x="1701" y="1980"/>
              <a:ext cx="1" cy="10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68" name="Line 29"/>
            <p:cNvSpPr>
              <a:spLocks noChangeShapeType="1"/>
            </p:cNvSpPr>
            <p:nvPr/>
          </p:nvSpPr>
          <p:spPr bwMode="auto">
            <a:xfrm>
              <a:off x="1684" y="1980"/>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69" name="Line 30"/>
            <p:cNvSpPr>
              <a:spLocks noChangeShapeType="1"/>
            </p:cNvSpPr>
            <p:nvPr/>
          </p:nvSpPr>
          <p:spPr bwMode="auto">
            <a:xfrm flipV="1">
              <a:off x="1987" y="1896"/>
              <a:ext cx="1" cy="1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70" name="Line 31"/>
            <p:cNvSpPr>
              <a:spLocks noChangeShapeType="1"/>
            </p:cNvSpPr>
            <p:nvPr/>
          </p:nvSpPr>
          <p:spPr bwMode="auto">
            <a:xfrm>
              <a:off x="1970" y="1896"/>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71" name="Line 32"/>
            <p:cNvSpPr>
              <a:spLocks noChangeShapeType="1"/>
            </p:cNvSpPr>
            <p:nvPr/>
          </p:nvSpPr>
          <p:spPr bwMode="auto">
            <a:xfrm flipV="1">
              <a:off x="2273" y="1942"/>
              <a:ext cx="1" cy="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72" name="Line 33"/>
            <p:cNvSpPr>
              <a:spLocks noChangeShapeType="1"/>
            </p:cNvSpPr>
            <p:nvPr/>
          </p:nvSpPr>
          <p:spPr bwMode="auto">
            <a:xfrm>
              <a:off x="2256" y="194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73" name="Line 34"/>
            <p:cNvSpPr>
              <a:spLocks noChangeShapeType="1"/>
            </p:cNvSpPr>
            <p:nvPr/>
          </p:nvSpPr>
          <p:spPr bwMode="auto">
            <a:xfrm flipV="1">
              <a:off x="2558" y="1917"/>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74" name="Line 35"/>
            <p:cNvSpPr>
              <a:spLocks noChangeShapeType="1"/>
            </p:cNvSpPr>
            <p:nvPr/>
          </p:nvSpPr>
          <p:spPr bwMode="auto">
            <a:xfrm>
              <a:off x="2541" y="1917"/>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75" name="Line 36"/>
            <p:cNvSpPr>
              <a:spLocks noChangeShapeType="1"/>
            </p:cNvSpPr>
            <p:nvPr/>
          </p:nvSpPr>
          <p:spPr bwMode="auto">
            <a:xfrm flipV="1">
              <a:off x="2844" y="1902"/>
              <a:ext cx="1" cy="5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76" name="Line 37"/>
            <p:cNvSpPr>
              <a:spLocks noChangeShapeType="1"/>
            </p:cNvSpPr>
            <p:nvPr/>
          </p:nvSpPr>
          <p:spPr bwMode="auto">
            <a:xfrm>
              <a:off x="2827" y="1902"/>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77" name="Line 38"/>
            <p:cNvSpPr>
              <a:spLocks noChangeShapeType="1"/>
            </p:cNvSpPr>
            <p:nvPr/>
          </p:nvSpPr>
          <p:spPr bwMode="auto">
            <a:xfrm flipV="1">
              <a:off x="3130" y="1891"/>
              <a:ext cx="1" cy="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78" name="Line 39"/>
            <p:cNvSpPr>
              <a:spLocks noChangeShapeType="1"/>
            </p:cNvSpPr>
            <p:nvPr/>
          </p:nvSpPr>
          <p:spPr bwMode="auto">
            <a:xfrm>
              <a:off x="3113" y="1891"/>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79" name="Line 40"/>
            <p:cNvSpPr>
              <a:spLocks noChangeShapeType="1"/>
            </p:cNvSpPr>
            <p:nvPr/>
          </p:nvSpPr>
          <p:spPr bwMode="auto">
            <a:xfrm flipV="1">
              <a:off x="3416" y="1862"/>
              <a:ext cx="1" cy="7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80" name="Line 41"/>
            <p:cNvSpPr>
              <a:spLocks noChangeShapeType="1"/>
            </p:cNvSpPr>
            <p:nvPr/>
          </p:nvSpPr>
          <p:spPr bwMode="auto">
            <a:xfrm>
              <a:off x="3399" y="186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81" name="Line 42"/>
            <p:cNvSpPr>
              <a:spLocks noChangeShapeType="1"/>
            </p:cNvSpPr>
            <p:nvPr/>
          </p:nvSpPr>
          <p:spPr bwMode="auto">
            <a:xfrm flipV="1">
              <a:off x="3702" y="1857"/>
              <a:ext cx="1" cy="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82" name="Line 43"/>
            <p:cNvSpPr>
              <a:spLocks noChangeShapeType="1"/>
            </p:cNvSpPr>
            <p:nvPr/>
          </p:nvSpPr>
          <p:spPr bwMode="auto">
            <a:xfrm>
              <a:off x="3685" y="1857"/>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83" name="Line 44"/>
            <p:cNvSpPr>
              <a:spLocks noChangeShapeType="1"/>
            </p:cNvSpPr>
            <p:nvPr/>
          </p:nvSpPr>
          <p:spPr bwMode="auto">
            <a:xfrm flipV="1">
              <a:off x="3987" y="1847"/>
              <a:ext cx="1" cy="8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84" name="Line 45"/>
            <p:cNvSpPr>
              <a:spLocks noChangeShapeType="1"/>
            </p:cNvSpPr>
            <p:nvPr/>
          </p:nvSpPr>
          <p:spPr bwMode="auto">
            <a:xfrm>
              <a:off x="3970" y="1847"/>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85" name="Line 46"/>
            <p:cNvSpPr>
              <a:spLocks noChangeShapeType="1"/>
            </p:cNvSpPr>
            <p:nvPr/>
          </p:nvSpPr>
          <p:spPr bwMode="auto">
            <a:xfrm flipV="1">
              <a:off x="4273" y="1900"/>
              <a:ext cx="1" cy="9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86" name="Line 47"/>
            <p:cNvSpPr>
              <a:spLocks noChangeShapeType="1"/>
            </p:cNvSpPr>
            <p:nvPr/>
          </p:nvSpPr>
          <p:spPr bwMode="auto">
            <a:xfrm>
              <a:off x="4256" y="1900"/>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87" name="Line 48"/>
            <p:cNvSpPr>
              <a:spLocks noChangeShapeType="1"/>
            </p:cNvSpPr>
            <p:nvPr/>
          </p:nvSpPr>
          <p:spPr bwMode="auto">
            <a:xfrm flipV="1">
              <a:off x="4559" y="1888"/>
              <a:ext cx="1" cy="9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88" name="Line 49"/>
            <p:cNvSpPr>
              <a:spLocks noChangeShapeType="1"/>
            </p:cNvSpPr>
            <p:nvPr/>
          </p:nvSpPr>
          <p:spPr bwMode="auto">
            <a:xfrm>
              <a:off x="4542" y="188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89" name="Line 50"/>
            <p:cNvSpPr>
              <a:spLocks noChangeShapeType="1"/>
            </p:cNvSpPr>
            <p:nvPr/>
          </p:nvSpPr>
          <p:spPr bwMode="auto">
            <a:xfrm flipV="1">
              <a:off x="4845" y="1873"/>
              <a:ext cx="1" cy="9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90" name="Line 51"/>
            <p:cNvSpPr>
              <a:spLocks noChangeShapeType="1"/>
            </p:cNvSpPr>
            <p:nvPr/>
          </p:nvSpPr>
          <p:spPr bwMode="auto">
            <a:xfrm>
              <a:off x="4828" y="187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91" name="Line 52"/>
            <p:cNvSpPr>
              <a:spLocks noChangeShapeType="1"/>
            </p:cNvSpPr>
            <p:nvPr/>
          </p:nvSpPr>
          <p:spPr bwMode="auto">
            <a:xfrm>
              <a:off x="1701" y="2086"/>
              <a:ext cx="1" cy="1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92" name="Line 53"/>
            <p:cNvSpPr>
              <a:spLocks noChangeShapeType="1"/>
            </p:cNvSpPr>
            <p:nvPr/>
          </p:nvSpPr>
          <p:spPr bwMode="auto">
            <a:xfrm>
              <a:off x="1684" y="2191"/>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93" name="Line 54"/>
            <p:cNvSpPr>
              <a:spLocks noChangeShapeType="1"/>
            </p:cNvSpPr>
            <p:nvPr/>
          </p:nvSpPr>
          <p:spPr bwMode="auto">
            <a:xfrm>
              <a:off x="1987" y="2038"/>
              <a:ext cx="1" cy="1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94" name="Line 55"/>
            <p:cNvSpPr>
              <a:spLocks noChangeShapeType="1"/>
            </p:cNvSpPr>
            <p:nvPr/>
          </p:nvSpPr>
          <p:spPr bwMode="auto">
            <a:xfrm>
              <a:off x="1970" y="217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95" name="Line 56"/>
            <p:cNvSpPr>
              <a:spLocks noChangeShapeType="1"/>
            </p:cNvSpPr>
            <p:nvPr/>
          </p:nvSpPr>
          <p:spPr bwMode="auto">
            <a:xfrm>
              <a:off x="2273" y="1990"/>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96" name="Line 57"/>
            <p:cNvSpPr>
              <a:spLocks noChangeShapeType="1"/>
            </p:cNvSpPr>
            <p:nvPr/>
          </p:nvSpPr>
          <p:spPr bwMode="auto">
            <a:xfrm>
              <a:off x="2256" y="203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97" name="Line 58"/>
            <p:cNvSpPr>
              <a:spLocks noChangeShapeType="1"/>
            </p:cNvSpPr>
            <p:nvPr/>
          </p:nvSpPr>
          <p:spPr bwMode="auto">
            <a:xfrm>
              <a:off x="2558" y="1973"/>
              <a:ext cx="1" cy="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98" name="Line 59"/>
            <p:cNvSpPr>
              <a:spLocks noChangeShapeType="1"/>
            </p:cNvSpPr>
            <p:nvPr/>
          </p:nvSpPr>
          <p:spPr bwMode="auto">
            <a:xfrm>
              <a:off x="2541" y="2031"/>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99" name="Line 60"/>
            <p:cNvSpPr>
              <a:spLocks noChangeShapeType="1"/>
            </p:cNvSpPr>
            <p:nvPr/>
          </p:nvSpPr>
          <p:spPr bwMode="auto">
            <a:xfrm>
              <a:off x="2844" y="1961"/>
              <a:ext cx="1" cy="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00" name="Line 61"/>
            <p:cNvSpPr>
              <a:spLocks noChangeShapeType="1"/>
            </p:cNvSpPr>
            <p:nvPr/>
          </p:nvSpPr>
          <p:spPr bwMode="auto">
            <a:xfrm>
              <a:off x="2827" y="2023"/>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01" name="Line 62"/>
            <p:cNvSpPr>
              <a:spLocks noChangeShapeType="1"/>
            </p:cNvSpPr>
            <p:nvPr/>
          </p:nvSpPr>
          <p:spPr bwMode="auto">
            <a:xfrm>
              <a:off x="3130" y="1963"/>
              <a:ext cx="1" cy="7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02" name="Line 63"/>
            <p:cNvSpPr>
              <a:spLocks noChangeShapeType="1"/>
            </p:cNvSpPr>
            <p:nvPr/>
          </p:nvSpPr>
          <p:spPr bwMode="auto">
            <a:xfrm>
              <a:off x="3113" y="2033"/>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03" name="Line 64"/>
            <p:cNvSpPr>
              <a:spLocks noChangeShapeType="1"/>
            </p:cNvSpPr>
            <p:nvPr/>
          </p:nvSpPr>
          <p:spPr bwMode="auto">
            <a:xfrm>
              <a:off x="3416" y="1941"/>
              <a:ext cx="1" cy="7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04" name="Line 65"/>
            <p:cNvSpPr>
              <a:spLocks noChangeShapeType="1"/>
            </p:cNvSpPr>
            <p:nvPr/>
          </p:nvSpPr>
          <p:spPr bwMode="auto">
            <a:xfrm>
              <a:off x="3399" y="2019"/>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05" name="Line 66"/>
            <p:cNvSpPr>
              <a:spLocks noChangeShapeType="1"/>
            </p:cNvSpPr>
            <p:nvPr/>
          </p:nvSpPr>
          <p:spPr bwMode="auto">
            <a:xfrm>
              <a:off x="3702" y="1946"/>
              <a:ext cx="1" cy="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06" name="Line 67"/>
            <p:cNvSpPr>
              <a:spLocks noChangeShapeType="1"/>
            </p:cNvSpPr>
            <p:nvPr/>
          </p:nvSpPr>
          <p:spPr bwMode="auto">
            <a:xfrm>
              <a:off x="3685" y="203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07" name="Line 68"/>
            <p:cNvSpPr>
              <a:spLocks noChangeShapeType="1"/>
            </p:cNvSpPr>
            <p:nvPr/>
          </p:nvSpPr>
          <p:spPr bwMode="auto">
            <a:xfrm>
              <a:off x="3987" y="1929"/>
              <a:ext cx="1" cy="8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08" name="Line 69"/>
            <p:cNvSpPr>
              <a:spLocks noChangeShapeType="1"/>
            </p:cNvSpPr>
            <p:nvPr/>
          </p:nvSpPr>
          <p:spPr bwMode="auto">
            <a:xfrm>
              <a:off x="3970" y="2011"/>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09" name="Line 70"/>
            <p:cNvSpPr>
              <a:spLocks noChangeShapeType="1"/>
            </p:cNvSpPr>
            <p:nvPr/>
          </p:nvSpPr>
          <p:spPr bwMode="auto">
            <a:xfrm>
              <a:off x="4273" y="1999"/>
              <a:ext cx="1" cy="9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10" name="Line 71"/>
            <p:cNvSpPr>
              <a:spLocks noChangeShapeType="1"/>
            </p:cNvSpPr>
            <p:nvPr/>
          </p:nvSpPr>
          <p:spPr bwMode="auto">
            <a:xfrm>
              <a:off x="4256" y="209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11" name="Line 72"/>
            <p:cNvSpPr>
              <a:spLocks noChangeShapeType="1"/>
            </p:cNvSpPr>
            <p:nvPr/>
          </p:nvSpPr>
          <p:spPr bwMode="auto">
            <a:xfrm>
              <a:off x="4559" y="1987"/>
              <a:ext cx="1" cy="9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12" name="Line 73"/>
            <p:cNvSpPr>
              <a:spLocks noChangeShapeType="1"/>
            </p:cNvSpPr>
            <p:nvPr/>
          </p:nvSpPr>
          <p:spPr bwMode="auto">
            <a:xfrm>
              <a:off x="4542" y="2084"/>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13" name="Line 74"/>
            <p:cNvSpPr>
              <a:spLocks noChangeShapeType="1"/>
            </p:cNvSpPr>
            <p:nvPr/>
          </p:nvSpPr>
          <p:spPr bwMode="auto">
            <a:xfrm>
              <a:off x="4845" y="1965"/>
              <a:ext cx="1" cy="9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14" name="Line 75"/>
            <p:cNvSpPr>
              <a:spLocks noChangeShapeType="1"/>
            </p:cNvSpPr>
            <p:nvPr/>
          </p:nvSpPr>
          <p:spPr bwMode="auto">
            <a:xfrm>
              <a:off x="4828" y="2057"/>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15" name="Line 76"/>
            <p:cNvSpPr>
              <a:spLocks noChangeShapeType="1"/>
            </p:cNvSpPr>
            <p:nvPr/>
          </p:nvSpPr>
          <p:spPr bwMode="auto">
            <a:xfrm flipV="1">
              <a:off x="1701" y="2069"/>
              <a:ext cx="1" cy="1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16" name="Line 77"/>
            <p:cNvSpPr>
              <a:spLocks noChangeShapeType="1"/>
            </p:cNvSpPr>
            <p:nvPr/>
          </p:nvSpPr>
          <p:spPr bwMode="auto">
            <a:xfrm>
              <a:off x="1684" y="2069"/>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17" name="Line 78"/>
            <p:cNvSpPr>
              <a:spLocks noChangeShapeType="1"/>
            </p:cNvSpPr>
            <p:nvPr/>
          </p:nvSpPr>
          <p:spPr bwMode="auto">
            <a:xfrm flipV="1">
              <a:off x="1987" y="1813"/>
              <a:ext cx="1" cy="2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18" name="Line 79"/>
            <p:cNvSpPr>
              <a:spLocks noChangeShapeType="1"/>
            </p:cNvSpPr>
            <p:nvPr/>
          </p:nvSpPr>
          <p:spPr bwMode="auto">
            <a:xfrm>
              <a:off x="1970" y="1813"/>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19" name="Line 80"/>
            <p:cNvSpPr>
              <a:spLocks noChangeShapeType="1"/>
            </p:cNvSpPr>
            <p:nvPr/>
          </p:nvSpPr>
          <p:spPr bwMode="auto">
            <a:xfrm flipV="1">
              <a:off x="2273" y="1898"/>
              <a:ext cx="1" cy="1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20" name="Line 81"/>
            <p:cNvSpPr>
              <a:spLocks noChangeShapeType="1"/>
            </p:cNvSpPr>
            <p:nvPr/>
          </p:nvSpPr>
          <p:spPr bwMode="auto">
            <a:xfrm>
              <a:off x="2256" y="1898"/>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21" name="Line 82"/>
            <p:cNvSpPr>
              <a:spLocks noChangeShapeType="1"/>
            </p:cNvSpPr>
            <p:nvPr/>
          </p:nvSpPr>
          <p:spPr bwMode="auto">
            <a:xfrm flipV="1">
              <a:off x="2558" y="1995"/>
              <a:ext cx="1" cy="8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22" name="Line 83"/>
            <p:cNvSpPr>
              <a:spLocks noChangeShapeType="1"/>
            </p:cNvSpPr>
            <p:nvPr/>
          </p:nvSpPr>
          <p:spPr bwMode="auto">
            <a:xfrm>
              <a:off x="2541" y="1995"/>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23" name="Line 84"/>
            <p:cNvSpPr>
              <a:spLocks noChangeShapeType="1"/>
            </p:cNvSpPr>
            <p:nvPr/>
          </p:nvSpPr>
          <p:spPr bwMode="auto">
            <a:xfrm flipV="1">
              <a:off x="2844" y="2062"/>
              <a:ext cx="1" cy="10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24" name="Line 85"/>
            <p:cNvSpPr>
              <a:spLocks noChangeShapeType="1"/>
            </p:cNvSpPr>
            <p:nvPr/>
          </p:nvSpPr>
          <p:spPr bwMode="auto">
            <a:xfrm>
              <a:off x="2827" y="2062"/>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25" name="Line 86"/>
            <p:cNvSpPr>
              <a:spLocks noChangeShapeType="1"/>
            </p:cNvSpPr>
            <p:nvPr/>
          </p:nvSpPr>
          <p:spPr bwMode="auto">
            <a:xfrm flipV="1">
              <a:off x="3130" y="2035"/>
              <a:ext cx="1" cy="1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26" name="Line 87"/>
            <p:cNvSpPr>
              <a:spLocks noChangeShapeType="1"/>
            </p:cNvSpPr>
            <p:nvPr/>
          </p:nvSpPr>
          <p:spPr bwMode="auto">
            <a:xfrm>
              <a:off x="3113" y="2035"/>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27" name="Line 88"/>
            <p:cNvSpPr>
              <a:spLocks noChangeShapeType="1"/>
            </p:cNvSpPr>
            <p:nvPr/>
          </p:nvSpPr>
          <p:spPr bwMode="auto">
            <a:xfrm flipV="1">
              <a:off x="3416" y="2060"/>
              <a:ext cx="1" cy="16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28" name="Line 89"/>
            <p:cNvSpPr>
              <a:spLocks noChangeShapeType="1"/>
            </p:cNvSpPr>
            <p:nvPr/>
          </p:nvSpPr>
          <p:spPr bwMode="auto">
            <a:xfrm>
              <a:off x="3399" y="206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29" name="Line 90"/>
            <p:cNvSpPr>
              <a:spLocks noChangeShapeType="1"/>
            </p:cNvSpPr>
            <p:nvPr/>
          </p:nvSpPr>
          <p:spPr bwMode="auto">
            <a:xfrm flipV="1">
              <a:off x="3702" y="2193"/>
              <a:ext cx="1" cy="10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30" name="Line 91"/>
            <p:cNvSpPr>
              <a:spLocks noChangeShapeType="1"/>
            </p:cNvSpPr>
            <p:nvPr/>
          </p:nvSpPr>
          <p:spPr bwMode="auto">
            <a:xfrm>
              <a:off x="3685" y="219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31" name="Line 92"/>
            <p:cNvSpPr>
              <a:spLocks noChangeShapeType="1"/>
            </p:cNvSpPr>
            <p:nvPr/>
          </p:nvSpPr>
          <p:spPr bwMode="auto">
            <a:xfrm flipV="1">
              <a:off x="3987" y="2137"/>
              <a:ext cx="1" cy="1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32" name="Line 93"/>
            <p:cNvSpPr>
              <a:spLocks noChangeShapeType="1"/>
            </p:cNvSpPr>
            <p:nvPr/>
          </p:nvSpPr>
          <p:spPr bwMode="auto">
            <a:xfrm>
              <a:off x="3970" y="2137"/>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33" name="Line 94"/>
            <p:cNvSpPr>
              <a:spLocks noChangeShapeType="1"/>
            </p:cNvSpPr>
            <p:nvPr/>
          </p:nvSpPr>
          <p:spPr bwMode="auto">
            <a:xfrm flipV="1">
              <a:off x="4273" y="2113"/>
              <a:ext cx="1" cy="1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34" name="Line 95"/>
            <p:cNvSpPr>
              <a:spLocks noChangeShapeType="1"/>
            </p:cNvSpPr>
            <p:nvPr/>
          </p:nvSpPr>
          <p:spPr bwMode="auto">
            <a:xfrm>
              <a:off x="4256" y="2113"/>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35" name="Line 96"/>
            <p:cNvSpPr>
              <a:spLocks noChangeShapeType="1"/>
            </p:cNvSpPr>
            <p:nvPr/>
          </p:nvSpPr>
          <p:spPr bwMode="auto">
            <a:xfrm flipV="1">
              <a:off x="4559" y="2236"/>
              <a:ext cx="1" cy="1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36" name="Line 97"/>
            <p:cNvSpPr>
              <a:spLocks noChangeShapeType="1"/>
            </p:cNvSpPr>
            <p:nvPr/>
          </p:nvSpPr>
          <p:spPr bwMode="auto">
            <a:xfrm>
              <a:off x="4542" y="2236"/>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37" name="Line 98"/>
            <p:cNvSpPr>
              <a:spLocks noChangeShapeType="1"/>
            </p:cNvSpPr>
            <p:nvPr/>
          </p:nvSpPr>
          <p:spPr bwMode="auto">
            <a:xfrm flipV="1">
              <a:off x="4845" y="2176"/>
              <a:ext cx="1" cy="17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38" name="Line 99"/>
            <p:cNvSpPr>
              <a:spLocks noChangeShapeType="1"/>
            </p:cNvSpPr>
            <p:nvPr/>
          </p:nvSpPr>
          <p:spPr bwMode="auto">
            <a:xfrm>
              <a:off x="4828" y="217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39" name="Line 100"/>
            <p:cNvSpPr>
              <a:spLocks noChangeShapeType="1"/>
            </p:cNvSpPr>
            <p:nvPr/>
          </p:nvSpPr>
          <p:spPr bwMode="auto">
            <a:xfrm>
              <a:off x="1701" y="2193"/>
              <a:ext cx="1" cy="1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40" name="Line 101"/>
            <p:cNvSpPr>
              <a:spLocks noChangeShapeType="1"/>
            </p:cNvSpPr>
            <p:nvPr/>
          </p:nvSpPr>
          <p:spPr bwMode="auto">
            <a:xfrm>
              <a:off x="1684" y="231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41" name="Line 102"/>
            <p:cNvSpPr>
              <a:spLocks noChangeShapeType="1"/>
            </p:cNvSpPr>
            <p:nvPr/>
          </p:nvSpPr>
          <p:spPr bwMode="auto">
            <a:xfrm>
              <a:off x="1987" y="2038"/>
              <a:ext cx="1" cy="22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42" name="Line 103"/>
            <p:cNvSpPr>
              <a:spLocks noChangeShapeType="1"/>
            </p:cNvSpPr>
            <p:nvPr/>
          </p:nvSpPr>
          <p:spPr bwMode="auto">
            <a:xfrm>
              <a:off x="1970" y="2261"/>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43" name="Line 104"/>
            <p:cNvSpPr>
              <a:spLocks noChangeShapeType="1"/>
            </p:cNvSpPr>
            <p:nvPr/>
          </p:nvSpPr>
          <p:spPr bwMode="auto">
            <a:xfrm>
              <a:off x="2273" y="2038"/>
              <a:ext cx="1" cy="1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44" name="Line 105"/>
            <p:cNvSpPr>
              <a:spLocks noChangeShapeType="1"/>
            </p:cNvSpPr>
            <p:nvPr/>
          </p:nvSpPr>
          <p:spPr bwMode="auto">
            <a:xfrm>
              <a:off x="2256" y="218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45" name="Line 106"/>
            <p:cNvSpPr>
              <a:spLocks noChangeShapeType="1"/>
            </p:cNvSpPr>
            <p:nvPr/>
          </p:nvSpPr>
          <p:spPr bwMode="auto">
            <a:xfrm>
              <a:off x="2558" y="2076"/>
              <a:ext cx="1" cy="7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46" name="Line 107"/>
            <p:cNvSpPr>
              <a:spLocks noChangeShapeType="1"/>
            </p:cNvSpPr>
            <p:nvPr/>
          </p:nvSpPr>
          <p:spPr bwMode="auto">
            <a:xfrm>
              <a:off x="2541" y="2154"/>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47" name="Line 108"/>
            <p:cNvSpPr>
              <a:spLocks noChangeShapeType="1"/>
            </p:cNvSpPr>
            <p:nvPr/>
          </p:nvSpPr>
          <p:spPr bwMode="auto">
            <a:xfrm>
              <a:off x="2844" y="2166"/>
              <a:ext cx="1" cy="10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48" name="Line 109"/>
            <p:cNvSpPr>
              <a:spLocks noChangeShapeType="1"/>
            </p:cNvSpPr>
            <p:nvPr/>
          </p:nvSpPr>
          <p:spPr bwMode="auto">
            <a:xfrm>
              <a:off x="2827" y="226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49" name="Line 110"/>
            <p:cNvSpPr>
              <a:spLocks noChangeShapeType="1"/>
            </p:cNvSpPr>
            <p:nvPr/>
          </p:nvSpPr>
          <p:spPr bwMode="auto">
            <a:xfrm>
              <a:off x="3130" y="2171"/>
              <a:ext cx="1" cy="1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50" name="Line 111"/>
            <p:cNvSpPr>
              <a:spLocks noChangeShapeType="1"/>
            </p:cNvSpPr>
            <p:nvPr/>
          </p:nvSpPr>
          <p:spPr bwMode="auto">
            <a:xfrm>
              <a:off x="3113" y="2307"/>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51" name="Line 112"/>
            <p:cNvSpPr>
              <a:spLocks noChangeShapeType="1"/>
            </p:cNvSpPr>
            <p:nvPr/>
          </p:nvSpPr>
          <p:spPr bwMode="auto">
            <a:xfrm>
              <a:off x="3416" y="2226"/>
              <a:ext cx="1"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52" name="Line 113"/>
            <p:cNvSpPr>
              <a:spLocks noChangeShapeType="1"/>
            </p:cNvSpPr>
            <p:nvPr/>
          </p:nvSpPr>
          <p:spPr bwMode="auto">
            <a:xfrm>
              <a:off x="3399" y="239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53" name="Line 114"/>
            <p:cNvSpPr>
              <a:spLocks noChangeShapeType="1"/>
            </p:cNvSpPr>
            <p:nvPr/>
          </p:nvSpPr>
          <p:spPr bwMode="auto">
            <a:xfrm>
              <a:off x="3702" y="2296"/>
              <a:ext cx="1" cy="10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54" name="Line 115"/>
            <p:cNvSpPr>
              <a:spLocks noChangeShapeType="1"/>
            </p:cNvSpPr>
            <p:nvPr/>
          </p:nvSpPr>
          <p:spPr bwMode="auto">
            <a:xfrm>
              <a:off x="3685" y="2398"/>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55" name="Line 116"/>
            <p:cNvSpPr>
              <a:spLocks noChangeShapeType="1"/>
            </p:cNvSpPr>
            <p:nvPr/>
          </p:nvSpPr>
          <p:spPr bwMode="auto">
            <a:xfrm>
              <a:off x="3987" y="2268"/>
              <a:ext cx="1" cy="1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56" name="Line 117"/>
            <p:cNvSpPr>
              <a:spLocks noChangeShapeType="1"/>
            </p:cNvSpPr>
            <p:nvPr/>
          </p:nvSpPr>
          <p:spPr bwMode="auto">
            <a:xfrm>
              <a:off x="3970" y="239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57" name="Line 118"/>
            <p:cNvSpPr>
              <a:spLocks noChangeShapeType="1"/>
            </p:cNvSpPr>
            <p:nvPr/>
          </p:nvSpPr>
          <p:spPr bwMode="auto">
            <a:xfrm>
              <a:off x="4273" y="2239"/>
              <a:ext cx="1" cy="1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58" name="Line 119"/>
            <p:cNvSpPr>
              <a:spLocks noChangeShapeType="1"/>
            </p:cNvSpPr>
            <p:nvPr/>
          </p:nvSpPr>
          <p:spPr bwMode="auto">
            <a:xfrm>
              <a:off x="4256" y="2365"/>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59" name="Line 120"/>
            <p:cNvSpPr>
              <a:spLocks noChangeShapeType="1"/>
            </p:cNvSpPr>
            <p:nvPr/>
          </p:nvSpPr>
          <p:spPr bwMode="auto">
            <a:xfrm>
              <a:off x="4559" y="2372"/>
              <a:ext cx="1" cy="1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60" name="Line 121"/>
            <p:cNvSpPr>
              <a:spLocks noChangeShapeType="1"/>
            </p:cNvSpPr>
            <p:nvPr/>
          </p:nvSpPr>
          <p:spPr bwMode="auto">
            <a:xfrm>
              <a:off x="4542" y="2510"/>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61" name="Line 122"/>
            <p:cNvSpPr>
              <a:spLocks noChangeShapeType="1"/>
            </p:cNvSpPr>
            <p:nvPr/>
          </p:nvSpPr>
          <p:spPr bwMode="auto">
            <a:xfrm>
              <a:off x="4845" y="2350"/>
              <a:ext cx="1"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62" name="Line 123"/>
            <p:cNvSpPr>
              <a:spLocks noChangeShapeType="1"/>
            </p:cNvSpPr>
            <p:nvPr/>
          </p:nvSpPr>
          <p:spPr bwMode="auto">
            <a:xfrm>
              <a:off x="4828" y="25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63" name="Line 124"/>
            <p:cNvSpPr>
              <a:spLocks noChangeShapeType="1"/>
            </p:cNvSpPr>
            <p:nvPr/>
          </p:nvSpPr>
          <p:spPr bwMode="auto">
            <a:xfrm flipV="1">
              <a:off x="1701" y="1813"/>
              <a:ext cx="1" cy="1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64" name="Line 125"/>
            <p:cNvSpPr>
              <a:spLocks noChangeShapeType="1"/>
            </p:cNvSpPr>
            <p:nvPr/>
          </p:nvSpPr>
          <p:spPr bwMode="auto">
            <a:xfrm>
              <a:off x="1684" y="1813"/>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65" name="Line 126"/>
            <p:cNvSpPr>
              <a:spLocks noChangeShapeType="1"/>
            </p:cNvSpPr>
            <p:nvPr/>
          </p:nvSpPr>
          <p:spPr bwMode="auto">
            <a:xfrm flipV="1">
              <a:off x="1987" y="1912"/>
              <a:ext cx="1" cy="1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66" name="Line 127"/>
            <p:cNvSpPr>
              <a:spLocks noChangeShapeType="1"/>
            </p:cNvSpPr>
            <p:nvPr/>
          </p:nvSpPr>
          <p:spPr bwMode="auto">
            <a:xfrm>
              <a:off x="1970" y="1912"/>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67" name="Line 128"/>
            <p:cNvSpPr>
              <a:spLocks noChangeShapeType="1"/>
            </p:cNvSpPr>
            <p:nvPr/>
          </p:nvSpPr>
          <p:spPr bwMode="auto">
            <a:xfrm flipV="1">
              <a:off x="2273" y="2089"/>
              <a:ext cx="1" cy="1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68" name="Line 129"/>
            <p:cNvSpPr>
              <a:spLocks noChangeShapeType="1"/>
            </p:cNvSpPr>
            <p:nvPr/>
          </p:nvSpPr>
          <p:spPr bwMode="auto">
            <a:xfrm>
              <a:off x="2256" y="2089"/>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69" name="Line 130"/>
            <p:cNvSpPr>
              <a:spLocks noChangeShapeType="1"/>
            </p:cNvSpPr>
            <p:nvPr/>
          </p:nvSpPr>
          <p:spPr bwMode="auto">
            <a:xfrm flipV="1">
              <a:off x="2558" y="2057"/>
              <a:ext cx="1" cy="1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70" name="Line 131"/>
            <p:cNvSpPr>
              <a:spLocks noChangeShapeType="1"/>
            </p:cNvSpPr>
            <p:nvPr/>
          </p:nvSpPr>
          <p:spPr bwMode="auto">
            <a:xfrm>
              <a:off x="2541" y="2057"/>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71" name="Line 132"/>
            <p:cNvSpPr>
              <a:spLocks noChangeShapeType="1"/>
            </p:cNvSpPr>
            <p:nvPr/>
          </p:nvSpPr>
          <p:spPr bwMode="auto">
            <a:xfrm flipV="1">
              <a:off x="2844" y="2359"/>
              <a:ext cx="1" cy="1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72" name="Line 133"/>
            <p:cNvSpPr>
              <a:spLocks noChangeShapeType="1"/>
            </p:cNvSpPr>
            <p:nvPr/>
          </p:nvSpPr>
          <p:spPr bwMode="auto">
            <a:xfrm>
              <a:off x="2827" y="2359"/>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73" name="Line 134"/>
            <p:cNvSpPr>
              <a:spLocks noChangeShapeType="1"/>
            </p:cNvSpPr>
            <p:nvPr/>
          </p:nvSpPr>
          <p:spPr bwMode="auto">
            <a:xfrm flipV="1">
              <a:off x="3130" y="2377"/>
              <a:ext cx="1" cy="19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74" name="Line 135"/>
            <p:cNvSpPr>
              <a:spLocks noChangeShapeType="1"/>
            </p:cNvSpPr>
            <p:nvPr/>
          </p:nvSpPr>
          <p:spPr bwMode="auto">
            <a:xfrm>
              <a:off x="3113" y="2377"/>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75" name="Line 136"/>
            <p:cNvSpPr>
              <a:spLocks noChangeShapeType="1"/>
            </p:cNvSpPr>
            <p:nvPr/>
          </p:nvSpPr>
          <p:spPr bwMode="auto">
            <a:xfrm flipV="1">
              <a:off x="3416" y="2354"/>
              <a:ext cx="1" cy="21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76" name="Line 137"/>
            <p:cNvSpPr>
              <a:spLocks noChangeShapeType="1"/>
            </p:cNvSpPr>
            <p:nvPr/>
          </p:nvSpPr>
          <p:spPr bwMode="auto">
            <a:xfrm>
              <a:off x="3399" y="2354"/>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77" name="Line 138"/>
            <p:cNvSpPr>
              <a:spLocks noChangeShapeType="1"/>
            </p:cNvSpPr>
            <p:nvPr/>
          </p:nvSpPr>
          <p:spPr bwMode="auto">
            <a:xfrm flipV="1">
              <a:off x="3702" y="2345"/>
              <a:ext cx="1" cy="21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78" name="Line 139"/>
            <p:cNvSpPr>
              <a:spLocks noChangeShapeType="1"/>
            </p:cNvSpPr>
            <p:nvPr/>
          </p:nvSpPr>
          <p:spPr bwMode="auto">
            <a:xfrm>
              <a:off x="3685" y="2345"/>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79" name="Line 140"/>
            <p:cNvSpPr>
              <a:spLocks noChangeShapeType="1"/>
            </p:cNvSpPr>
            <p:nvPr/>
          </p:nvSpPr>
          <p:spPr bwMode="auto">
            <a:xfrm flipV="1">
              <a:off x="3987" y="2348"/>
              <a:ext cx="1" cy="1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80" name="Line 141"/>
            <p:cNvSpPr>
              <a:spLocks noChangeShapeType="1"/>
            </p:cNvSpPr>
            <p:nvPr/>
          </p:nvSpPr>
          <p:spPr bwMode="auto">
            <a:xfrm>
              <a:off x="3970" y="234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81" name="Line 142"/>
            <p:cNvSpPr>
              <a:spLocks noChangeShapeType="1"/>
            </p:cNvSpPr>
            <p:nvPr/>
          </p:nvSpPr>
          <p:spPr bwMode="auto">
            <a:xfrm flipV="1">
              <a:off x="4273" y="2347"/>
              <a:ext cx="1" cy="20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82" name="Line 143"/>
            <p:cNvSpPr>
              <a:spLocks noChangeShapeType="1"/>
            </p:cNvSpPr>
            <p:nvPr/>
          </p:nvSpPr>
          <p:spPr bwMode="auto">
            <a:xfrm>
              <a:off x="4256" y="2347"/>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83" name="Line 144"/>
            <p:cNvSpPr>
              <a:spLocks noChangeShapeType="1"/>
            </p:cNvSpPr>
            <p:nvPr/>
          </p:nvSpPr>
          <p:spPr bwMode="auto">
            <a:xfrm flipV="1">
              <a:off x="4559" y="2255"/>
              <a:ext cx="1" cy="2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84" name="Line 145"/>
            <p:cNvSpPr>
              <a:spLocks noChangeShapeType="1"/>
            </p:cNvSpPr>
            <p:nvPr/>
          </p:nvSpPr>
          <p:spPr bwMode="auto">
            <a:xfrm>
              <a:off x="4542" y="2255"/>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85" name="Line 146"/>
            <p:cNvSpPr>
              <a:spLocks noChangeShapeType="1"/>
            </p:cNvSpPr>
            <p:nvPr/>
          </p:nvSpPr>
          <p:spPr bwMode="auto">
            <a:xfrm flipV="1">
              <a:off x="4845" y="2299"/>
              <a:ext cx="1" cy="17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86" name="Line 147"/>
            <p:cNvSpPr>
              <a:spLocks noChangeShapeType="1"/>
            </p:cNvSpPr>
            <p:nvPr/>
          </p:nvSpPr>
          <p:spPr bwMode="auto">
            <a:xfrm>
              <a:off x="4828" y="2299"/>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87" name="Line 148"/>
            <p:cNvSpPr>
              <a:spLocks noChangeShapeType="1"/>
            </p:cNvSpPr>
            <p:nvPr/>
          </p:nvSpPr>
          <p:spPr bwMode="auto">
            <a:xfrm>
              <a:off x="1701" y="1971"/>
              <a:ext cx="1" cy="15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88" name="Line 149"/>
            <p:cNvSpPr>
              <a:spLocks noChangeShapeType="1"/>
            </p:cNvSpPr>
            <p:nvPr/>
          </p:nvSpPr>
          <p:spPr bwMode="auto">
            <a:xfrm>
              <a:off x="1684" y="212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89" name="Line 150"/>
            <p:cNvSpPr>
              <a:spLocks noChangeShapeType="1"/>
            </p:cNvSpPr>
            <p:nvPr/>
          </p:nvSpPr>
          <p:spPr bwMode="auto">
            <a:xfrm>
              <a:off x="1987" y="2038"/>
              <a:ext cx="1" cy="1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90" name="Line 151"/>
            <p:cNvSpPr>
              <a:spLocks noChangeShapeType="1"/>
            </p:cNvSpPr>
            <p:nvPr/>
          </p:nvSpPr>
          <p:spPr bwMode="auto">
            <a:xfrm>
              <a:off x="1970" y="2163"/>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91" name="Line 152"/>
            <p:cNvSpPr>
              <a:spLocks noChangeShapeType="1"/>
            </p:cNvSpPr>
            <p:nvPr/>
          </p:nvSpPr>
          <p:spPr bwMode="auto">
            <a:xfrm>
              <a:off x="2273" y="2214"/>
              <a:ext cx="1" cy="1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92" name="Line 153"/>
            <p:cNvSpPr>
              <a:spLocks noChangeShapeType="1"/>
            </p:cNvSpPr>
            <p:nvPr/>
          </p:nvSpPr>
          <p:spPr bwMode="auto">
            <a:xfrm>
              <a:off x="2256" y="233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93" name="Line 154"/>
            <p:cNvSpPr>
              <a:spLocks noChangeShapeType="1"/>
            </p:cNvSpPr>
            <p:nvPr/>
          </p:nvSpPr>
          <p:spPr bwMode="auto">
            <a:xfrm>
              <a:off x="2558" y="2219"/>
              <a:ext cx="1" cy="1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94" name="Line 155"/>
            <p:cNvSpPr>
              <a:spLocks noChangeShapeType="1"/>
            </p:cNvSpPr>
            <p:nvPr/>
          </p:nvSpPr>
          <p:spPr bwMode="auto">
            <a:xfrm>
              <a:off x="2541" y="2381"/>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95" name="Line 156"/>
            <p:cNvSpPr>
              <a:spLocks noChangeShapeType="1"/>
            </p:cNvSpPr>
            <p:nvPr/>
          </p:nvSpPr>
          <p:spPr bwMode="auto">
            <a:xfrm>
              <a:off x="2844" y="2509"/>
              <a:ext cx="1" cy="1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96" name="Line 157"/>
            <p:cNvSpPr>
              <a:spLocks noChangeShapeType="1"/>
            </p:cNvSpPr>
            <p:nvPr/>
          </p:nvSpPr>
          <p:spPr bwMode="auto">
            <a:xfrm>
              <a:off x="2827" y="2661"/>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97" name="Line 158"/>
            <p:cNvSpPr>
              <a:spLocks noChangeShapeType="1"/>
            </p:cNvSpPr>
            <p:nvPr/>
          </p:nvSpPr>
          <p:spPr bwMode="auto">
            <a:xfrm>
              <a:off x="3130" y="2575"/>
              <a:ext cx="1" cy="19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98" name="Line 159"/>
            <p:cNvSpPr>
              <a:spLocks noChangeShapeType="1"/>
            </p:cNvSpPr>
            <p:nvPr/>
          </p:nvSpPr>
          <p:spPr bwMode="auto">
            <a:xfrm>
              <a:off x="3113" y="2773"/>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99" name="Line 160"/>
            <p:cNvSpPr>
              <a:spLocks noChangeShapeType="1"/>
            </p:cNvSpPr>
            <p:nvPr/>
          </p:nvSpPr>
          <p:spPr bwMode="auto">
            <a:xfrm>
              <a:off x="3416" y="2568"/>
              <a:ext cx="1" cy="21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00" name="Line 161"/>
            <p:cNvSpPr>
              <a:spLocks noChangeShapeType="1"/>
            </p:cNvSpPr>
            <p:nvPr/>
          </p:nvSpPr>
          <p:spPr bwMode="auto">
            <a:xfrm>
              <a:off x="3399" y="278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01" name="Line 162"/>
            <p:cNvSpPr>
              <a:spLocks noChangeShapeType="1"/>
            </p:cNvSpPr>
            <p:nvPr/>
          </p:nvSpPr>
          <p:spPr bwMode="auto">
            <a:xfrm>
              <a:off x="3702" y="2555"/>
              <a:ext cx="1" cy="21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02" name="Line 163"/>
            <p:cNvSpPr>
              <a:spLocks noChangeShapeType="1"/>
            </p:cNvSpPr>
            <p:nvPr/>
          </p:nvSpPr>
          <p:spPr bwMode="auto">
            <a:xfrm>
              <a:off x="3685" y="2765"/>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03" name="Line 164"/>
            <p:cNvSpPr>
              <a:spLocks noChangeShapeType="1"/>
            </p:cNvSpPr>
            <p:nvPr/>
          </p:nvSpPr>
          <p:spPr bwMode="auto">
            <a:xfrm>
              <a:off x="3987" y="2531"/>
              <a:ext cx="1" cy="18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04" name="Line 165"/>
            <p:cNvSpPr>
              <a:spLocks noChangeShapeType="1"/>
            </p:cNvSpPr>
            <p:nvPr/>
          </p:nvSpPr>
          <p:spPr bwMode="auto">
            <a:xfrm>
              <a:off x="3970" y="2713"/>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05" name="Line 166"/>
            <p:cNvSpPr>
              <a:spLocks noChangeShapeType="1"/>
            </p:cNvSpPr>
            <p:nvPr/>
          </p:nvSpPr>
          <p:spPr bwMode="auto">
            <a:xfrm>
              <a:off x="4273" y="2553"/>
              <a:ext cx="1" cy="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06" name="Line 167"/>
            <p:cNvSpPr>
              <a:spLocks noChangeShapeType="1"/>
            </p:cNvSpPr>
            <p:nvPr/>
          </p:nvSpPr>
          <p:spPr bwMode="auto">
            <a:xfrm>
              <a:off x="4256" y="275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07" name="Line 168"/>
            <p:cNvSpPr>
              <a:spLocks noChangeShapeType="1"/>
            </p:cNvSpPr>
            <p:nvPr/>
          </p:nvSpPr>
          <p:spPr bwMode="auto">
            <a:xfrm>
              <a:off x="4559" y="2473"/>
              <a:ext cx="1" cy="2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08" name="Line 169"/>
            <p:cNvSpPr>
              <a:spLocks noChangeShapeType="1"/>
            </p:cNvSpPr>
            <p:nvPr/>
          </p:nvSpPr>
          <p:spPr bwMode="auto">
            <a:xfrm>
              <a:off x="4542" y="2691"/>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09" name="Line 170"/>
            <p:cNvSpPr>
              <a:spLocks noChangeShapeType="1"/>
            </p:cNvSpPr>
            <p:nvPr/>
          </p:nvSpPr>
          <p:spPr bwMode="auto">
            <a:xfrm>
              <a:off x="4845" y="2470"/>
              <a:ext cx="1" cy="17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10" name="Line 171"/>
            <p:cNvSpPr>
              <a:spLocks noChangeShapeType="1"/>
            </p:cNvSpPr>
            <p:nvPr/>
          </p:nvSpPr>
          <p:spPr bwMode="auto">
            <a:xfrm>
              <a:off x="4828" y="264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11" name="Line 172"/>
            <p:cNvSpPr>
              <a:spLocks noChangeShapeType="1"/>
            </p:cNvSpPr>
            <p:nvPr/>
          </p:nvSpPr>
          <p:spPr bwMode="auto">
            <a:xfrm flipV="1">
              <a:off x="1701" y="1845"/>
              <a:ext cx="1" cy="20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12" name="Line 173"/>
            <p:cNvSpPr>
              <a:spLocks noChangeShapeType="1"/>
            </p:cNvSpPr>
            <p:nvPr/>
          </p:nvSpPr>
          <p:spPr bwMode="auto">
            <a:xfrm>
              <a:off x="1684" y="1845"/>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13" name="Line 174"/>
            <p:cNvSpPr>
              <a:spLocks noChangeShapeType="1"/>
            </p:cNvSpPr>
            <p:nvPr/>
          </p:nvSpPr>
          <p:spPr bwMode="auto">
            <a:xfrm flipV="1">
              <a:off x="1987" y="1978"/>
              <a:ext cx="1" cy="6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14" name="Line 175"/>
            <p:cNvSpPr>
              <a:spLocks noChangeShapeType="1"/>
            </p:cNvSpPr>
            <p:nvPr/>
          </p:nvSpPr>
          <p:spPr bwMode="auto">
            <a:xfrm>
              <a:off x="1970" y="197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15" name="Line 176"/>
            <p:cNvSpPr>
              <a:spLocks noChangeShapeType="1"/>
            </p:cNvSpPr>
            <p:nvPr/>
          </p:nvSpPr>
          <p:spPr bwMode="auto">
            <a:xfrm flipV="1">
              <a:off x="2273" y="2374"/>
              <a:ext cx="1" cy="4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16" name="Line 177"/>
            <p:cNvSpPr>
              <a:spLocks noChangeShapeType="1"/>
            </p:cNvSpPr>
            <p:nvPr/>
          </p:nvSpPr>
          <p:spPr bwMode="auto">
            <a:xfrm>
              <a:off x="2256" y="2374"/>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17" name="Line 178"/>
            <p:cNvSpPr>
              <a:spLocks noChangeShapeType="1"/>
            </p:cNvSpPr>
            <p:nvPr/>
          </p:nvSpPr>
          <p:spPr bwMode="auto">
            <a:xfrm flipV="1">
              <a:off x="2558" y="2386"/>
              <a:ext cx="1" cy="1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18" name="Line 179"/>
            <p:cNvSpPr>
              <a:spLocks noChangeShapeType="1"/>
            </p:cNvSpPr>
            <p:nvPr/>
          </p:nvSpPr>
          <p:spPr bwMode="auto">
            <a:xfrm>
              <a:off x="2541" y="2386"/>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19" name="Line 180"/>
            <p:cNvSpPr>
              <a:spLocks noChangeShapeType="1"/>
            </p:cNvSpPr>
            <p:nvPr/>
          </p:nvSpPr>
          <p:spPr bwMode="auto">
            <a:xfrm flipV="1">
              <a:off x="2844" y="2751"/>
              <a:ext cx="1" cy="1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20" name="Line 181"/>
            <p:cNvSpPr>
              <a:spLocks noChangeShapeType="1"/>
            </p:cNvSpPr>
            <p:nvPr/>
          </p:nvSpPr>
          <p:spPr bwMode="auto">
            <a:xfrm>
              <a:off x="2827" y="2751"/>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21" name="Line 182"/>
            <p:cNvSpPr>
              <a:spLocks noChangeShapeType="1"/>
            </p:cNvSpPr>
            <p:nvPr/>
          </p:nvSpPr>
          <p:spPr bwMode="auto">
            <a:xfrm flipV="1">
              <a:off x="3130" y="2841"/>
              <a:ext cx="1" cy="1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22" name="Line 183"/>
            <p:cNvSpPr>
              <a:spLocks noChangeShapeType="1"/>
            </p:cNvSpPr>
            <p:nvPr/>
          </p:nvSpPr>
          <p:spPr bwMode="auto">
            <a:xfrm>
              <a:off x="3113" y="2841"/>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23" name="Line 184"/>
            <p:cNvSpPr>
              <a:spLocks noChangeShapeType="1"/>
            </p:cNvSpPr>
            <p:nvPr/>
          </p:nvSpPr>
          <p:spPr bwMode="auto">
            <a:xfrm flipV="1">
              <a:off x="3416" y="3015"/>
              <a:ext cx="1" cy="2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24" name="Line 185"/>
            <p:cNvSpPr>
              <a:spLocks noChangeShapeType="1"/>
            </p:cNvSpPr>
            <p:nvPr/>
          </p:nvSpPr>
          <p:spPr bwMode="auto">
            <a:xfrm>
              <a:off x="3399" y="3015"/>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25" name="Line 186"/>
            <p:cNvSpPr>
              <a:spLocks noChangeShapeType="1"/>
            </p:cNvSpPr>
            <p:nvPr/>
          </p:nvSpPr>
          <p:spPr bwMode="auto">
            <a:xfrm flipV="1">
              <a:off x="3702" y="3179"/>
              <a:ext cx="1" cy="22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26" name="Line 187"/>
            <p:cNvSpPr>
              <a:spLocks noChangeShapeType="1"/>
            </p:cNvSpPr>
            <p:nvPr/>
          </p:nvSpPr>
          <p:spPr bwMode="auto">
            <a:xfrm>
              <a:off x="3685" y="3179"/>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27" name="Line 188"/>
            <p:cNvSpPr>
              <a:spLocks noChangeShapeType="1"/>
            </p:cNvSpPr>
            <p:nvPr/>
          </p:nvSpPr>
          <p:spPr bwMode="auto">
            <a:xfrm flipV="1">
              <a:off x="3987" y="3373"/>
              <a:ext cx="1" cy="22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28" name="Line 189"/>
            <p:cNvSpPr>
              <a:spLocks noChangeShapeType="1"/>
            </p:cNvSpPr>
            <p:nvPr/>
          </p:nvSpPr>
          <p:spPr bwMode="auto">
            <a:xfrm>
              <a:off x="3970" y="3373"/>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29" name="Line 190"/>
            <p:cNvSpPr>
              <a:spLocks noChangeShapeType="1"/>
            </p:cNvSpPr>
            <p:nvPr/>
          </p:nvSpPr>
          <p:spPr bwMode="auto">
            <a:xfrm flipV="1">
              <a:off x="4273" y="2657"/>
              <a:ext cx="1" cy="2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30" name="Line 191"/>
            <p:cNvSpPr>
              <a:spLocks noChangeShapeType="1"/>
            </p:cNvSpPr>
            <p:nvPr/>
          </p:nvSpPr>
          <p:spPr bwMode="auto">
            <a:xfrm>
              <a:off x="4256" y="2657"/>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31" name="Line 192"/>
            <p:cNvSpPr>
              <a:spLocks noChangeShapeType="1"/>
            </p:cNvSpPr>
            <p:nvPr/>
          </p:nvSpPr>
          <p:spPr bwMode="auto">
            <a:xfrm flipV="1">
              <a:off x="4559" y="2495"/>
              <a:ext cx="1" cy="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32" name="Line 193"/>
            <p:cNvSpPr>
              <a:spLocks noChangeShapeType="1"/>
            </p:cNvSpPr>
            <p:nvPr/>
          </p:nvSpPr>
          <p:spPr bwMode="auto">
            <a:xfrm>
              <a:off x="4542" y="2495"/>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33" name="Line 194"/>
            <p:cNvSpPr>
              <a:spLocks noChangeShapeType="1"/>
            </p:cNvSpPr>
            <p:nvPr/>
          </p:nvSpPr>
          <p:spPr bwMode="auto">
            <a:xfrm flipV="1">
              <a:off x="4845" y="2577"/>
              <a:ext cx="1" cy="1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34" name="Line 195"/>
            <p:cNvSpPr>
              <a:spLocks noChangeShapeType="1"/>
            </p:cNvSpPr>
            <p:nvPr/>
          </p:nvSpPr>
          <p:spPr bwMode="auto">
            <a:xfrm>
              <a:off x="4828" y="2577"/>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35" name="Line 196"/>
            <p:cNvSpPr>
              <a:spLocks noChangeShapeType="1"/>
            </p:cNvSpPr>
            <p:nvPr/>
          </p:nvSpPr>
          <p:spPr bwMode="auto">
            <a:xfrm>
              <a:off x="1701" y="2048"/>
              <a:ext cx="1" cy="20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36" name="Line 197"/>
            <p:cNvSpPr>
              <a:spLocks noChangeShapeType="1"/>
            </p:cNvSpPr>
            <p:nvPr/>
          </p:nvSpPr>
          <p:spPr bwMode="auto">
            <a:xfrm>
              <a:off x="1684" y="2251"/>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37" name="Line 198"/>
            <p:cNvSpPr>
              <a:spLocks noChangeShapeType="1"/>
            </p:cNvSpPr>
            <p:nvPr/>
          </p:nvSpPr>
          <p:spPr bwMode="auto">
            <a:xfrm>
              <a:off x="1987" y="2038"/>
              <a:ext cx="1" cy="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38" name="Line 199"/>
            <p:cNvSpPr>
              <a:spLocks noChangeShapeType="1"/>
            </p:cNvSpPr>
            <p:nvPr/>
          </p:nvSpPr>
          <p:spPr bwMode="auto">
            <a:xfrm>
              <a:off x="1970" y="2096"/>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39" name="Line 200"/>
            <p:cNvSpPr>
              <a:spLocks noChangeShapeType="1"/>
            </p:cNvSpPr>
            <p:nvPr/>
          </p:nvSpPr>
          <p:spPr bwMode="auto">
            <a:xfrm>
              <a:off x="2273" y="241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40" name="Line 201"/>
            <p:cNvSpPr>
              <a:spLocks noChangeShapeType="1"/>
            </p:cNvSpPr>
            <p:nvPr/>
          </p:nvSpPr>
          <p:spPr bwMode="auto">
            <a:xfrm>
              <a:off x="2256" y="2464"/>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41" name="Line 202"/>
            <p:cNvSpPr>
              <a:spLocks noChangeShapeType="1"/>
            </p:cNvSpPr>
            <p:nvPr/>
          </p:nvSpPr>
          <p:spPr bwMode="auto">
            <a:xfrm>
              <a:off x="2558" y="2517"/>
              <a:ext cx="1" cy="1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42" name="Line 203"/>
            <p:cNvSpPr>
              <a:spLocks noChangeShapeType="1"/>
            </p:cNvSpPr>
            <p:nvPr/>
          </p:nvSpPr>
          <p:spPr bwMode="auto">
            <a:xfrm>
              <a:off x="2541" y="2649"/>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7587" name="Line 204"/>
          <p:cNvSpPr>
            <a:spLocks noChangeShapeType="1"/>
          </p:cNvSpPr>
          <p:nvPr/>
        </p:nvSpPr>
        <p:spPr bwMode="auto">
          <a:xfrm>
            <a:off x="4514850" y="4138613"/>
            <a:ext cx="1588" cy="2111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88" name="Line 205"/>
          <p:cNvSpPr>
            <a:spLocks noChangeShapeType="1"/>
          </p:cNvSpPr>
          <p:nvPr/>
        </p:nvSpPr>
        <p:spPr bwMode="auto">
          <a:xfrm>
            <a:off x="4487863" y="4349750"/>
            <a:ext cx="571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89" name="Line 206"/>
          <p:cNvSpPr>
            <a:spLocks noChangeShapeType="1"/>
          </p:cNvSpPr>
          <p:nvPr/>
        </p:nvSpPr>
        <p:spPr bwMode="auto">
          <a:xfrm>
            <a:off x="4968875" y="4352925"/>
            <a:ext cx="1588" cy="2762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0" name="Line 207"/>
          <p:cNvSpPr>
            <a:spLocks noChangeShapeType="1"/>
          </p:cNvSpPr>
          <p:nvPr/>
        </p:nvSpPr>
        <p:spPr bwMode="auto">
          <a:xfrm>
            <a:off x="4941888" y="4629150"/>
            <a:ext cx="571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1" name="Line 208"/>
          <p:cNvSpPr>
            <a:spLocks noChangeShapeType="1"/>
          </p:cNvSpPr>
          <p:nvPr/>
        </p:nvSpPr>
        <p:spPr bwMode="auto">
          <a:xfrm>
            <a:off x="5422900" y="4706938"/>
            <a:ext cx="1588" cy="3603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2" name="Line 209"/>
          <p:cNvSpPr>
            <a:spLocks noChangeShapeType="1"/>
          </p:cNvSpPr>
          <p:nvPr/>
        </p:nvSpPr>
        <p:spPr bwMode="auto">
          <a:xfrm>
            <a:off x="5395913" y="5067300"/>
            <a:ext cx="55562"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3" name="Line 210"/>
          <p:cNvSpPr>
            <a:spLocks noChangeShapeType="1"/>
          </p:cNvSpPr>
          <p:nvPr/>
        </p:nvSpPr>
        <p:spPr bwMode="auto">
          <a:xfrm>
            <a:off x="5876925" y="4964113"/>
            <a:ext cx="1588" cy="3524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4" name="Line 211"/>
          <p:cNvSpPr>
            <a:spLocks noChangeShapeType="1"/>
          </p:cNvSpPr>
          <p:nvPr/>
        </p:nvSpPr>
        <p:spPr bwMode="auto">
          <a:xfrm>
            <a:off x="5849938" y="5316538"/>
            <a:ext cx="55562"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5" name="Line 212"/>
          <p:cNvSpPr>
            <a:spLocks noChangeShapeType="1"/>
          </p:cNvSpPr>
          <p:nvPr/>
        </p:nvSpPr>
        <p:spPr bwMode="auto">
          <a:xfrm>
            <a:off x="6329363" y="5267325"/>
            <a:ext cx="1587" cy="3492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6" name="Line 213"/>
          <p:cNvSpPr>
            <a:spLocks noChangeShapeType="1"/>
          </p:cNvSpPr>
          <p:nvPr/>
        </p:nvSpPr>
        <p:spPr bwMode="auto">
          <a:xfrm>
            <a:off x="6302375" y="5616575"/>
            <a:ext cx="571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7" name="Line 214"/>
          <p:cNvSpPr>
            <a:spLocks noChangeShapeType="1"/>
          </p:cNvSpPr>
          <p:nvPr/>
        </p:nvSpPr>
        <p:spPr bwMode="auto">
          <a:xfrm>
            <a:off x="6783388" y="4144963"/>
            <a:ext cx="1587" cy="3619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8" name="Line 215"/>
          <p:cNvSpPr>
            <a:spLocks noChangeShapeType="1"/>
          </p:cNvSpPr>
          <p:nvPr/>
        </p:nvSpPr>
        <p:spPr bwMode="auto">
          <a:xfrm>
            <a:off x="6756400" y="4506913"/>
            <a:ext cx="57150"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9" name="Line 216"/>
          <p:cNvSpPr>
            <a:spLocks noChangeShapeType="1"/>
          </p:cNvSpPr>
          <p:nvPr/>
        </p:nvSpPr>
        <p:spPr bwMode="auto">
          <a:xfrm>
            <a:off x="7237413" y="3849688"/>
            <a:ext cx="1587" cy="3270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0" name="Line 217"/>
          <p:cNvSpPr>
            <a:spLocks noChangeShapeType="1"/>
          </p:cNvSpPr>
          <p:nvPr/>
        </p:nvSpPr>
        <p:spPr bwMode="auto">
          <a:xfrm>
            <a:off x="7210425" y="4176713"/>
            <a:ext cx="57150"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1" name="Line 218"/>
          <p:cNvSpPr>
            <a:spLocks noChangeShapeType="1"/>
          </p:cNvSpPr>
          <p:nvPr/>
        </p:nvSpPr>
        <p:spPr bwMode="auto">
          <a:xfrm>
            <a:off x="7691438" y="3887788"/>
            <a:ext cx="1587" cy="2317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2" name="Line 219"/>
          <p:cNvSpPr>
            <a:spLocks noChangeShapeType="1"/>
          </p:cNvSpPr>
          <p:nvPr/>
        </p:nvSpPr>
        <p:spPr bwMode="auto">
          <a:xfrm>
            <a:off x="7664450" y="4119563"/>
            <a:ext cx="55563"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3" name="Line 220"/>
          <p:cNvSpPr>
            <a:spLocks noChangeShapeType="1"/>
          </p:cNvSpPr>
          <p:nvPr/>
        </p:nvSpPr>
        <p:spPr bwMode="auto">
          <a:xfrm>
            <a:off x="2246313" y="2725738"/>
            <a:ext cx="454025" cy="4603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4" name="Line 221"/>
          <p:cNvSpPr>
            <a:spLocks noChangeShapeType="1"/>
          </p:cNvSpPr>
          <p:nvPr/>
        </p:nvSpPr>
        <p:spPr bwMode="auto">
          <a:xfrm>
            <a:off x="2700338" y="2771775"/>
            <a:ext cx="454025" cy="269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5" name="Line 222"/>
          <p:cNvSpPr>
            <a:spLocks noChangeShapeType="1"/>
          </p:cNvSpPr>
          <p:nvPr/>
        </p:nvSpPr>
        <p:spPr bwMode="auto">
          <a:xfrm>
            <a:off x="3154363" y="2798763"/>
            <a:ext cx="454025" cy="652462"/>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6" name="Line 223"/>
          <p:cNvSpPr>
            <a:spLocks noChangeShapeType="1"/>
          </p:cNvSpPr>
          <p:nvPr/>
        </p:nvSpPr>
        <p:spPr bwMode="auto">
          <a:xfrm>
            <a:off x="3608388" y="3451225"/>
            <a:ext cx="452437" cy="45243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7" name="Line 224"/>
          <p:cNvSpPr>
            <a:spLocks noChangeShapeType="1"/>
          </p:cNvSpPr>
          <p:nvPr/>
        </p:nvSpPr>
        <p:spPr bwMode="auto">
          <a:xfrm>
            <a:off x="4060825" y="3903663"/>
            <a:ext cx="454025" cy="354012"/>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8" name="Line 225"/>
          <p:cNvSpPr>
            <a:spLocks noChangeShapeType="1"/>
          </p:cNvSpPr>
          <p:nvPr/>
        </p:nvSpPr>
        <p:spPr bwMode="auto">
          <a:xfrm>
            <a:off x="4514850" y="4257675"/>
            <a:ext cx="454025" cy="301625"/>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9" name="Line 226"/>
          <p:cNvSpPr>
            <a:spLocks noChangeShapeType="1"/>
          </p:cNvSpPr>
          <p:nvPr/>
        </p:nvSpPr>
        <p:spPr bwMode="auto">
          <a:xfrm>
            <a:off x="4968875" y="4559300"/>
            <a:ext cx="454025" cy="257175"/>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0" name="Line 227"/>
          <p:cNvSpPr>
            <a:spLocks noChangeShapeType="1"/>
          </p:cNvSpPr>
          <p:nvPr/>
        </p:nvSpPr>
        <p:spPr bwMode="auto">
          <a:xfrm>
            <a:off x="5422900" y="4816475"/>
            <a:ext cx="454025" cy="2301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1" name="Line 228"/>
          <p:cNvSpPr>
            <a:spLocks noChangeShapeType="1"/>
          </p:cNvSpPr>
          <p:nvPr/>
        </p:nvSpPr>
        <p:spPr bwMode="auto">
          <a:xfrm>
            <a:off x="5876925" y="5046663"/>
            <a:ext cx="452438" cy="219075"/>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2" name="Line 229"/>
          <p:cNvSpPr>
            <a:spLocks noChangeShapeType="1"/>
          </p:cNvSpPr>
          <p:nvPr/>
        </p:nvSpPr>
        <p:spPr bwMode="auto">
          <a:xfrm flipV="1">
            <a:off x="6329363" y="4344988"/>
            <a:ext cx="454025" cy="92075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3" name="Line 230"/>
          <p:cNvSpPr>
            <a:spLocks noChangeShapeType="1"/>
          </p:cNvSpPr>
          <p:nvPr/>
        </p:nvSpPr>
        <p:spPr bwMode="auto">
          <a:xfrm flipV="1">
            <a:off x="6783388" y="3952875"/>
            <a:ext cx="454025" cy="392113"/>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4" name="Line 231"/>
          <p:cNvSpPr>
            <a:spLocks noChangeShapeType="1"/>
          </p:cNvSpPr>
          <p:nvPr/>
        </p:nvSpPr>
        <p:spPr bwMode="auto">
          <a:xfrm flipV="1">
            <a:off x="7237413" y="3649663"/>
            <a:ext cx="454025" cy="303212"/>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5" name="Line 232"/>
          <p:cNvSpPr>
            <a:spLocks noChangeShapeType="1"/>
          </p:cNvSpPr>
          <p:nvPr/>
        </p:nvSpPr>
        <p:spPr bwMode="auto">
          <a:xfrm>
            <a:off x="2246313" y="2722563"/>
            <a:ext cx="454025" cy="49212"/>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6" name="Line 233"/>
          <p:cNvSpPr>
            <a:spLocks noChangeShapeType="1"/>
          </p:cNvSpPr>
          <p:nvPr/>
        </p:nvSpPr>
        <p:spPr bwMode="auto">
          <a:xfrm>
            <a:off x="2700338" y="2771775"/>
            <a:ext cx="454025" cy="269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7" name="Line 234"/>
          <p:cNvSpPr>
            <a:spLocks noChangeShapeType="1"/>
          </p:cNvSpPr>
          <p:nvPr/>
        </p:nvSpPr>
        <p:spPr bwMode="auto">
          <a:xfrm>
            <a:off x="3154363" y="2798763"/>
            <a:ext cx="454025" cy="2794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8" name="Line 235"/>
          <p:cNvSpPr>
            <a:spLocks noChangeShapeType="1"/>
          </p:cNvSpPr>
          <p:nvPr/>
        </p:nvSpPr>
        <p:spPr bwMode="auto">
          <a:xfrm>
            <a:off x="3608388" y="3078163"/>
            <a:ext cx="452437" cy="176212"/>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9" name="Line 236"/>
          <p:cNvSpPr>
            <a:spLocks noChangeShapeType="1"/>
          </p:cNvSpPr>
          <p:nvPr/>
        </p:nvSpPr>
        <p:spPr bwMode="auto">
          <a:xfrm>
            <a:off x="4060825" y="3254375"/>
            <a:ext cx="454025" cy="1270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0" name="Line 237"/>
          <p:cNvSpPr>
            <a:spLocks noChangeShapeType="1"/>
          </p:cNvSpPr>
          <p:nvPr/>
        </p:nvSpPr>
        <p:spPr bwMode="auto">
          <a:xfrm>
            <a:off x="4514850" y="3381375"/>
            <a:ext cx="454025" cy="9683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1" name="Line 238"/>
          <p:cNvSpPr>
            <a:spLocks noChangeShapeType="1"/>
          </p:cNvSpPr>
          <p:nvPr/>
        </p:nvSpPr>
        <p:spPr bwMode="auto">
          <a:xfrm>
            <a:off x="4968875" y="3478213"/>
            <a:ext cx="454025" cy="762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2" name="Line 239"/>
          <p:cNvSpPr>
            <a:spLocks noChangeShapeType="1"/>
          </p:cNvSpPr>
          <p:nvPr/>
        </p:nvSpPr>
        <p:spPr bwMode="auto">
          <a:xfrm>
            <a:off x="5422900" y="3554413"/>
            <a:ext cx="454025" cy="61912"/>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3" name="Line 240"/>
          <p:cNvSpPr>
            <a:spLocks noChangeShapeType="1"/>
          </p:cNvSpPr>
          <p:nvPr/>
        </p:nvSpPr>
        <p:spPr bwMode="auto">
          <a:xfrm>
            <a:off x="5876925" y="3616325"/>
            <a:ext cx="452438" cy="49213"/>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4" name="Line 241"/>
          <p:cNvSpPr>
            <a:spLocks noChangeShapeType="1"/>
          </p:cNvSpPr>
          <p:nvPr/>
        </p:nvSpPr>
        <p:spPr bwMode="auto">
          <a:xfrm flipV="1">
            <a:off x="6329363" y="3500438"/>
            <a:ext cx="454025" cy="1651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5" name="Line 242"/>
          <p:cNvSpPr>
            <a:spLocks noChangeShapeType="1"/>
          </p:cNvSpPr>
          <p:nvPr/>
        </p:nvSpPr>
        <p:spPr bwMode="auto">
          <a:xfrm flipV="1">
            <a:off x="6783388" y="3362325"/>
            <a:ext cx="454025" cy="138113"/>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6" name="Line 243"/>
          <p:cNvSpPr>
            <a:spLocks noChangeShapeType="1"/>
          </p:cNvSpPr>
          <p:nvPr/>
        </p:nvSpPr>
        <p:spPr bwMode="auto">
          <a:xfrm flipV="1">
            <a:off x="7237413" y="3300413"/>
            <a:ext cx="454025" cy="61912"/>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7" name="Line 244"/>
          <p:cNvSpPr>
            <a:spLocks noChangeShapeType="1"/>
          </p:cNvSpPr>
          <p:nvPr/>
        </p:nvSpPr>
        <p:spPr bwMode="auto">
          <a:xfrm>
            <a:off x="2246313" y="2725738"/>
            <a:ext cx="454025" cy="49212"/>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8" name="Line 245"/>
          <p:cNvSpPr>
            <a:spLocks noChangeShapeType="1"/>
          </p:cNvSpPr>
          <p:nvPr/>
        </p:nvSpPr>
        <p:spPr bwMode="auto">
          <a:xfrm>
            <a:off x="2700338" y="2774950"/>
            <a:ext cx="454025" cy="23813"/>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9" name="Line 246"/>
          <p:cNvSpPr>
            <a:spLocks noChangeShapeType="1"/>
          </p:cNvSpPr>
          <p:nvPr/>
        </p:nvSpPr>
        <p:spPr bwMode="auto">
          <a:xfrm>
            <a:off x="3154363" y="2798763"/>
            <a:ext cx="454025" cy="80962"/>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0" name="Line 247"/>
          <p:cNvSpPr>
            <a:spLocks noChangeShapeType="1"/>
          </p:cNvSpPr>
          <p:nvPr/>
        </p:nvSpPr>
        <p:spPr bwMode="auto">
          <a:xfrm>
            <a:off x="3608388" y="2879725"/>
            <a:ext cx="452437" cy="635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1" name="Line 248"/>
          <p:cNvSpPr>
            <a:spLocks noChangeShapeType="1"/>
          </p:cNvSpPr>
          <p:nvPr/>
        </p:nvSpPr>
        <p:spPr bwMode="auto">
          <a:xfrm>
            <a:off x="4060825" y="2886075"/>
            <a:ext cx="454025" cy="4603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2" name="Line 249"/>
          <p:cNvSpPr>
            <a:spLocks noChangeShapeType="1"/>
          </p:cNvSpPr>
          <p:nvPr/>
        </p:nvSpPr>
        <p:spPr bwMode="auto">
          <a:xfrm>
            <a:off x="4514850" y="2932113"/>
            <a:ext cx="454025" cy="793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3" name="Line 250"/>
          <p:cNvSpPr>
            <a:spLocks noChangeShapeType="1"/>
          </p:cNvSpPr>
          <p:nvPr/>
        </p:nvSpPr>
        <p:spPr bwMode="auto">
          <a:xfrm>
            <a:off x="4968875" y="2940050"/>
            <a:ext cx="454025" cy="47625"/>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4" name="Line 251"/>
          <p:cNvSpPr>
            <a:spLocks noChangeShapeType="1"/>
          </p:cNvSpPr>
          <p:nvPr/>
        </p:nvSpPr>
        <p:spPr bwMode="auto">
          <a:xfrm flipV="1">
            <a:off x="5422900" y="2944813"/>
            <a:ext cx="454025" cy="42862"/>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5" name="Line 252"/>
          <p:cNvSpPr>
            <a:spLocks noChangeShapeType="1"/>
          </p:cNvSpPr>
          <p:nvPr/>
        </p:nvSpPr>
        <p:spPr bwMode="auto">
          <a:xfrm>
            <a:off x="5876925" y="2944813"/>
            <a:ext cx="452438" cy="2698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6" name="Line 253"/>
          <p:cNvSpPr>
            <a:spLocks noChangeShapeType="1"/>
          </p:cNvSpPr>
          <p:nvPr/>
        </p:nvSpPr>
        <p:spPr bwMode="auto">
          <a:xfrm flipV="1">
            <a:off x="6329363" y="2952750"/>
            <a:ext cx="454025" cy="1905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7" name="Line 254"/>
          <p:cNvSpPr>
            <a:spLocks noChangeShapeType="1"/>
          </p:cNvSpPr>
          <p:nvPr/>
        </p:nvSpPr>
        <p:spPr bwMode="auto">
          <a:xfrm flipV="1">
            <a:off x="6783388" y="2944813"/>
            <a:ext cx="454025" cy="793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8" name="Line 255"/>
          <p:cNvSpPr>
            <a:spLocks noChangeShapeType="1"/>
          </p:cNvSpPr>
          <p:nvPr/>
        </p:nvSpPr>
        <p:spPr bwMode="auto">
          <a:xfrm>
            <a:off x="7237413" y="2944813"/>
            <a:ext cx="454025" cy="3333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9" name="Line 256"/>
          <p:cNvSpPr>
            <a:spLocks noChangeShapeType="1"/>
          </p:cNvSpPr>
          <p:nvPr/>
        </p:nvSpPr>
        <p:spPr bwMode="auto">
          <a:xfrm>
            <a:off x="2246313" y="2747963"/>
            <a:ext cx="454025" cy="3175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0" name="Line 257"/>
          <p:cNvSpPr>
            <a:spLocks noChangeShapeType="1"/>
          </p:cNvSpPr>
          <p:nvPr/>
        </p:nvSpPr>
        <p:spPr bwMode="auto">
          <a:xfrm>
            <a:off x="2700338" y="2779713"/>
            <a:ext cx="454025" cy="1905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1" name="Line 258"/>
          <p:cNvSpPr>
            <a:spLocks noChangeShapeType="1"/>
          </p:cNvSpPr>
          <p:nvPr/>
        </p:nvSpPr>
        <p:spPr bwMode="auto">
          <a:xfrm flipV="1">
            <a:off x="3154363" y="2771775"/>
            <a:ext cx="454025" cy="269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2" name="Line 259"/>
          <p:cNvSpPr>
            <a:spLocks noChangeShapeType="1"/>
          </p:cNvSpPr>
          <p:nvPr/>
        </p:nvSpPr>
        <p:spPr bwMode="auto">
          <a:xfrm flipV="1">
            <a:off x="3608388" y="2744788"/>
            <a:ext cx="452437" cy="2698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3" name="Line 260"/>
          <p:cNvSpPr>
            <a:spLocks noChangeShapeType="1"/>
          </p:cNvSpPr>
          <p:nvPr/>
        </p:nvSpPr>
        <p:spPr bwMode="auto">
          <a:xfrm>
            <a:off x="4060825" y="2744788"/>
            <a:ext cx="454025" cy="793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4" name="Line 261"/>
          <p:cNvSpPr>
            <a:spLocks noChangeShapeType="1"/>
          </p:cNvSpPr>
          <p:nvPr/>
        </p:nvSpPr>
        <p:spPr bwMode="auto">
          <a:xfrm flipV="1">
            <a:off x="4514850" y="2738438"/>
            <a:ext cx="454025" cy="1428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5" name="Line 262"/>
          <p:cNvSpPr>
            <a:spLocks noChangeShapeType="1"/>
          </p:cNvSpPr>
          <p:nvPr/>
        </p:nvSpPr>
        <p:spPr bwMode="auto">
          <a:xfrm flipV="1">
            <a:off x="4968875" y="2733675"/>
            <a:ext cx="454025" cy="4763"/>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6" name="Line 263"/>
          <p:cNvSpPr>
            <a:spLocks noChangeShapeType="1"/>
          </p:cNvSpPr>
          <p:nvPr/>
        </p:nvSpPr>
        <p:spPr bwMode="auto">
          <a:xfrm flipV="1">
            <a:off x="5422900" y="2730500"/>
            <a:ext cx="454025" cy="3175"/>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7" name="Line 264"/>
          <p:cNvSpPr>
            <a:spLocks noChangeShapeType="1"/>
          </p:cNvSpPr>
          <p:nvPr/>
        </p:nvSpPr>
        <p:spPr bwMode="auto">
          <a:xfrm>
            <a:off x="5876925" y="2730500"/>
            <a:ext cx="452438" cy="1905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8" name="Line 265"/>
          <p:cNvSpPr>
            <a:spLocks noChangeShapeType="1"/>
          </p:cNvSpPr>
          <p:nvPr/>
        </p:nvSpPr>
        <p:spPr bwMode="auto">
          <a:xfrm>
            <a:off x="6329363" y="2749550"/>
            <a:ext cx="454025" cy="34925"/>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9" name="Line 266"/>
          <p:cNvSpPr>
            <a:spLocks noChangeShapeType="1"/>
          </p:cNvSpPr>
          <p:nvPr/>
        </p:nvSpPr>
        <p:spPr bwMode="auto">
          <a:xfrm>
            <a:off x="6783388" y="2784475"/>
            <a:ext cx="454025" cy="1905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50" name="Line 267"/>
          <p:cNvSpPr>
            <a:spLocks noChangeShapeType="1"/>
          </p:cNvSpPr>
          <p:nvPr/>
        </p:nvSpPr>
        <p:spPr bwMode="auto">
          <a:xfrm>
            <a:off x="7237413" y="2803525"/>
            <a:ext cx="454025" cy="17463"/>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51" name="Rectangle 268"/>
          <p:cNvSpPr>
            <a:spLocks noChangeArrowheads="1"/>
          </p:cNvSpPr>
          <p:nvPr/>
        </p:nvSpPr>
        <p:spPr bwMode="auto">
          <a:xfrm>
            <a:off x="2190750" y="2813050"/>
            <a:ext cx="109538" cy="109538"/>
          </a:xfrm>
          <a:prstGeom prst="rect">
            <a:avLst/>
          </a:prstGeom>
          <a:solidFill>
            <a:srgbClr val="00FF00"/>
          </a:solidFill>
          <a:ln w="11113">
            <a:solidFill>
              <a:srgbClr val="008000"/>
            </a:solidFill>
            <a:miter lim="800000"/>
            <a:headEnd/>
            <a:tailEnd/>
          </a:ln>
        </p:spPr>
        <p:txBody>
          <a:bodyPr/>
          <a:lstStyle/>
          <a:p>
            <a:endParaRPr lang="en-US" sz="2800">
              <a:solidFill>
                <a:srgbClr val="000000"/>
              </a:solidFill>
            </a:endParaRPr>
          </a:p>
        </p:txBody>
      </p:sp>
      <p:sp>
        <p:nvSpPr>
          <p:cNvPr id="67652" name="Rectangle 269"/>
          <p:cNvSpPr>
            <a:spLocks noChangeArrowheads="1"/>
          </p:cNvSpPr>
          <p:nvPr/>
        </p:nvSpPr>
        <p:spPr bwMode="auto">
          <a:xfrm>
            <a:off x="2643188" y="2817813"/>
            <a:ext cx="111125" cy="111125"/>
          </a:xfrm>
          <a:prstGeom prst="rect">
            <a:avLst/>
          </a:prstGeom>
          <a:solidFill>
            <a:srgbClr val="00FF00"/>
          </a:solidFill>
          <a:ln w="11113">
            <a:solidFill>
              <a:srgbClr val="008000"/>
            </a:solidFill>
            <a:miter lim="800000"/>
            <a:headEnd/>
            <a:tailEnd/>
          </a:ln>
        </p:spPr>
        <p:txBody>
          <a:bodyPr/>
          <a:lstStyle/>
          <a:p>
            <a:endParaRPr lang="en-US" sz="2800">
              <a:solidFill>
                <a:srgbClr val="000000"/>
              </a:solidFill>
            </a:endParaRPr>
          </a:p>
        </p:txBody>
      </p:sp>
      <p:sp>
        <p:nvSpPr>
          <p:cNvPr id="67653" name="Rectangle 270"/>
          <p:cNvSpPr>
            <a:spLocks noChangeArrowheads="1"/>
          </p:cNvSpPr>
          <p:nvPr/>
        </p:nvSpPr>
        <p:spPr bwMode="auto">
          <a:xfrm>
            <a:off x="3097213" y="2741613"/>
            <a:ext cx="111125" cy="111125"/>
          </a:xfrm>
          <a:prstGeom prst="rect">
            <a:avLst/>
          </a:prstGeom>
          <a:solidFill>
            <a:srgbClr val="00FF00"/>
          </a:solidFill>
          <a:ln w="11113">
            <a:solidFill>
              <a:srgbClr val="008000"/>
            </a:solidFill>
            <a:miter lim="800000"/>
            <a:headEnd/>
            <a:tailEnd/>
          </a:ln>
        </p:spPr>
        <p:txBody>
          <a:bodyPr/>
          <a:lstStyle/>
          <a:p>
            <a:endParaRPr lang="en-US" sz="2800">
              <a:solidFill>
                <a:srgbClr val="000000"/>
              </a:solidFill>
            </a:endParaRPr>
          </a:p>
        </p:txBody>
      </p:sp>
      <p:sp>
        <p:nvSpPr>
          <p:cNvPr id="67654" name="Rectangle 271"/>
          <p:cNvSpPr>
            <a:spLocks noChangeArrowheads="1"/>
          </p:cNvSpPr>
          <p:nvPr/>
        </p:nvSpPr>
        <p:spPr bwMode="auto">
          <a:xfrm>
            <a:off x="3551238" y="2665413"/>
            <a:ext cx="111125" cy="111125"/>
          </a:xfrm>
          <a:prstGeom prst="rect">
            <a:avLst/>
          </a:prstGeom>
          <a:solidFill>
            <a:srgbClr val="00FF00"/>
          </a:solidFill>
          <a:ln w="11113">
            <a:solidFill>
              <a:srgbClr val="008000"/>
            </a:solidFill>
            <a:miter lim="800000"/>
            <a:headEnd/>
            <a:tailEnd/>
          </a:ln>
        </p:spPr>
        <p:txBody>
          <a:bodyPr/>
          <a:lstStyle/>
          <a:p>
            <a:endParaRPr lang="en-US" sz="2800">
              <a:solidFill>
                <a:srgbClr val="000000"/>
              </a:solidFill>
            </a:endParaRPr>
          </a:p>
        </p:txBody>
      </p:sp>
      <p:sp>
        <p:nvSpPr>
          <p:cNvPr id="67655" name="Rectangle 272"/>
          <p:cNvSpPr>
            <a:spLocks noChangeArrowheads="1"/>
          </p:cNvSpPr>
          <p:nvPr/>
        </p:nvSpPr>
        <p:spPr bwMode="auto">
          <a:xfrm>
            <a:off x="4005263" y="2638425"/>
            <a:ext cx="109537" cy="111125"/>
          </a:xfrm>
          <a:prstGeom prst="rect">
            <a:avLst/>
          </a:prstGeom>
          <a:solidFill>
            <a:srgbClr val="00FF00"/>
          </a:solidFill>
          <a:ln w="11113">
            <a:solidFill>
              <a:srgbClr val="008000"/>
            </a:solidFill>
            <a:miter lim="800000"/>
            <a:headEnd/>
            <a:tailEnd/>
          </a:ln>
        </p:spPr>
        <p:txBody>
          <a:bodyPr/>
          <a:lstStyle/>
          <a:p>
            <a:endParaRPr lang="en-US" sz="2800">
              <a:solidFill>
                <a:srgbClr val="000000"/>
              </a:solidFill>
            </a:endParaRPr>
          </a:p>
        </p:txBody>
      </p:sp>
      <p:sp>
        <p:nvSpPr>
          <p:cNvPr id="67656" name="Rectangle 273"/>
          <p:cNvSpPr>
            <a:spLocks noChangeArrowheads="1"/>
          </p:cNvSpPr>
          <p:nvPr/>
        </p:nvSpPr>
        <p:spPr bwMode="auto">
          <a:xfrm>
            <a:off x="4457700" y="2619375"/>
            <a:ext cx="111125" cy="111125"/>
          </a:xfrm>
          <a:prstGeom prst="rect">
            <a:avLst/>
          </a:prstGeom>
          <a:solidFill>
            <a:srgbClr val="00FF00"/>
          </a:solidFill>
          <a:ln w="11113">
            <a:solidFill>
              <a:srgbClr val="008000"/>
            </a:solidFill>
            <a:miter lim="800000"/>
            <a:headEnd/>
            <a:tailEnd/>
          </a:ln>
        </p:spPr>
        <p:txBody>
          <a:bodyPr/>
          <a:lstStyle/>
          <a:p>
            <a:endParaRPr lang="en-US" sz="2800">
              <a:solidFill>
                <a:srgbClr val="000000"/>
              </a:solidFill>
            </a:endParaRPr>
          </a:p>
        </p:txBody>
      </p:sp>
      <p:sp>
        <p:nvSpPr>
          <p:cNvPr id="67657" name="Rectangle 274"/>
          <p:cNvSpPr>
            <a:spLocks noChangeArrowheads="1"/>
          </p:cNvSpPr>
          <p:nvPr/>
        </p:nvSpPr>
        <p:spPr bwMode="auto">
          <a:xfrm>
            <a:off x="4911725" y="2622550"/>
            <a:ext cx="111125" cy="111125"/>
          </a:xfrm>
          <a:prstGeom prst="rect">
            <a:avLst/>
          </a:prstGeom>
          <a:solidFill>
            <a:srgbClr val="00FF00"/>
          </a:solidFill>
          <a:ln w="11113">
            <a:solidFill>
              <a:srgbClr val="008000"/>
            </a:solidFill>
            <a:miter lim="800000"/>
            <a:headEnd/>
            <a:tailEnd/>
          </a:ln>
        </p:spPr>
        <p:txBody>
          <a:bodyPr/>
          <a:lstStyle/>
          <a:p>
            <a:endParaRPr lang="en-US" sz="2800">
              <a:solidFill>
                <a:srgbClr val="000000"/>
              </a:solidFill>
            </a:endParaRPr>
          </a:p>
        </p:txBody>
      </p:sp>
      <p:sp>
        <p:nvSpPr>
          <p:cNvPr id="67658" name="Rectangle 275"/>
          <p:cNvSpPr>
            <a:spLocks noChangeArrowheads="1"/>
          </p:cNvSpPr>
          <p:nvPr/>
        </p:nvSpPr>
        <p:spPr bwMode="auto">
          <a:xfrm>
            <a:off x="5365750" y="2587625"/>
            <a:ext cx="111125" cy="111125"/>
          </a:xfrm>
          <a:prstGeom prst="rect">
            <a:avLst/>
          </a:prstGeom>
          <a:solidFill>
            <a:srgbClr val="00FF00"/>
          </a:solidFill>
          <a:ln w="11113">
            <a:solidFill>
              <a:srgbClr val="008000"/>
            </a:solidFill>
            <a:miter lim="800000"/>
            <a:headEnd/>
            <a:tailEnd/>
          </a:ln>
        </p:spPr>
        <p:txBody>
          <a:bodyPr/>
          <a:lstStyle/>
          <a:p>
            <a:endParaRPr lang="en-US" sz="2800">
              <a:solidFill>
                <a:srgbClr val="000000"/>
              </a:solidFill>
            </a:endParaRPr>
          </a:p>
        </p:txBody>
      </p:sp>
      <p:sp>
        <p:nvSpPr>
          <p:cNvPr id="67659" name="Rectangle 276"/>
          <p:cNvSpPr>
            <a:spLocks noChangeArrowheads="1"/>
          </p:cNvSpPr>
          <p:nvPr/>
        </p:nvSpPr>
        <p:spPr bwMode="auto">
          <a:xfrm>
            <a:off x="5819775" y="2595563"/>
            <a:ext cx="111125" cy="111125"/>
          </a:xfrm>
          <a:prstGeom prst="rect">
            <a:avLst/>
          </a:prstGeom>
          <a:solidFill>
            <a:srgbClr val="00FF00"/>
          </a:solidFill>
          <a:ln w="11113">
            <a:solidFill>
              <a:srgbClr val="008000"/>
            </a:solidFill>
            <a:miter lim="800000"/>
            <a:headEnd/>
            <a:tailEnd/>
          </a:ln>
        </p:spPr>
        <p:txBody>
          <a:bodyPr/>
          <a:lstStyle/>
          <a:p>
            <a:endParaRPr lang="en-US" sz="2800">
              <a:solidFill>
                <a:srgbClr val="000000"/>
              </a:solidFill>
            </a:endParaRPr>
          </a:p>
        </p:txBody>
      </p:sp>
      <p:sp>
        <p:nvSpPr>
          <p:cNvPr id="67660" name="Rectangle 277"/>
          <p:cNvSpPr>
            <a:spLocks noChangeArrowheads="1"/>
          </p:cNvSpPr>
          <p:nvPr/>
        </p:nvSpPr>
        <p:spPr bwMode="auto">
          <a:xfrm>
            <a:off x="6273800" y="2568575"/>
            <a:ext cx="109538" cy="111125"/>
          </a:xfrm>
          <a:prstGeom prst="rect">
            <a:avLst/>
          </a:prstGeom>
          <a:solidFill>
            <a:srgbClr val="00FF00"/>
          </a:solidFill>
          <a:ln w="11113">
            <a:solidFill>
              <a:srgbClr val="008000"/>
            </a:solidFill>
            <a:miter lim="800000"/>
            <a:headEnd/>
            <a:tailEnd/>
          </a:ln>
        </p:spPr>
        <p:txBody>
          <a:bodyPr/>
          <a:lstStyle/>
          <a:p>
            <a:endParaRPr lang="en-US" sz="2800">
              <a:solidFill>
                <a:srgbClr val="000000"/>
              </a:solidFill>
            </a:endParaRPr>
          </a:p>
        </p:txBody>
      </p:sp>
      <p:sp>
        <p:nvSpPr>
          <p:cNvPr id="67661" name="Rectangle 278"/>
          <p:cNvSpPr>
            <a:spLocks noChangeArrowheads="1"/>
          </p:cNvSpPr>
          <p:nvPr/>
        </p:nvSpPr>
        <p:spPr bwMode="auto">
          <a:xfrm>
            <a:off x="6726238" y="2679700"/>
            <a:ext cx="111125" cy="111125"/>
          </a:xfrm>
          <a:prstGeom prst="rect">
            <a:avLst/>
          </a:prstGeom>
          <a:solidFill>
            <a:srgbClr val="00FF00"/>
          </a:solidFill>
          <a:ln w="11113">
            <a:solidFill>
              <a:srgbClr val="008000"/>
            </a:solidFill>
            <a:miter lim="800000"/>
            <a:headEnd/>
            <a:tailEnd/>
          </a:ln>
        </p:spPr>
        <p:txBody>
          <a:bodyPr/>
          <a:lstStyle/>
          <a:p>
            <a:endParaRPr lang="en-US" sz="2800">
              <a:solidFill>
                <a:srgbClr val="000000"/>
              </a:solidFill>
            </a:endParaRPr>
          </a:p>
        </p:txBody>
      </p:sp>
      <p:sp>
        <p:nvSpPr>
          <p:cNvPr id="67662" name="Rectangle 279"/>
          <p:cNvSpPr>
            <a:spLocks noChangeArrowheads="1"/>
          </p:cNvSpPr>
          <p:nvPr/>
        </p:nvSpPr>
        <p:spPr bwMode="auto">
          <a:xfrm>
            <a:off x="7180263" y="2660650"/>
            <a:ext cx="111125" cy="111125"/>
          </a:xfrm>
          <a:prstGeom prst="rect">
            <a:avLst/>
          </a:prstGeom>
          <a:solidFill>
            <a:srgbClr val="00FF00"/>
          </a:solidFill>
          <a:ln w="11113">
            <a:solidFill>
              <a:srgbClr val="008000"/>
            </a:solidFill>
            <a:miter lim="800000"/>
            <a:headEnd/>
            <a:tailEnd/>
          </a:ln>
        </p:spPr>
        <p:txBody>
          <a:bodyPr/>
          <a:lstStyle/>
          <a:p>
            <a:endParaRPr lang="en-US" sz="2800">
              <a:solidFill>
                <a:srgbClr val="000000"/>
              </a:solidFill>
            </a:endParaRPr>
          </a:p>
        </p:txBody>
      </p:sp>
      <p:sp>
        <p:nvSpPr>
          <p:cNvPr id="67663" name="Rectangle 280"/>
          <p:cNvSpPr>
            <a:spLocks noChangeArrowheads="1"/>
          </p:cNvSpPr>
          <p:nvPr/>
        </p:nvSpPr>
        <p:spPr bwMode="auto">
          <a:xfrm>
            <a:off x="7634288" y="2625725"/>
            <a:ext cx="111125" cy="111125"/>
          </a:xfrm>
          <a:prstGeom prst="rect">
            <a:avLst/>
          </a:prstGeom>
          <a:solidFill>
            <a:srgbClr val="00FF00"/>
          </a:solidFill>
          <a:ln w="11113">
            <a:solidFill>
              <a:srgbClr val="008000"/>
            </a:solidFill>
            <a:miter lim="800000"/>
            <a:headEnd/>
            <a:tailEnd/>
          </a:ln>
        </p:spPr>
        <p:txBody>
          <a:bodyPr/>
          <a:lstStyle/>
          <a:p>
            <a:endParaRPr lang="en-US" sz="2800">
              <a:solidFill>
                <a:srgbClr val="000000"/>
              </a:solidFill>
            </a:endParaRPr>
          </a:p>
        </p:txBody>
      </p:sp>
      <p:sp>
        <p:nvSpPr>
          <p:cNvPr id="67664" name="Freeform 281"/>
          <p:cNvSpPr>
            <a:spLocks/>
          </p:cNvSpPr>
          <p:nvPr/>
        </p:nvSpPr>
        <p:spPr bwMode="auto">
          <a:xfrm>
            <a:off x="2190750" y="2890838"/>
            <a:ext cx="112713" cy="114300"/>
          </a:xfrm>
          <a:custGeom>
            <a:avLst/>
            <a:gdLst>
              <a:gd name="T0" fmla="*/ 2147483647 w 71"/>
              <a:gd name="T1" fmla="*/ 0 h 72"/>
              <a:gd name="T2" fmla="*/ 2147483647 w 71"/>
              <a:gd name="T3" fmla="*/ 2147483647 h 72"/>
              <a:gd name="T4" fmla="*/ 0 w 71"/>
              <a:gd name="T5" fmla="*/ 2147483647 h 72"/>
              <a:gd name="T6" fmla="*/ 2147483647 w 71"/>
              <a:gd name="T7" fmla="*/ 0 h 72"/>
              <a:gd name="T8" fmla="*/ 0 60000 65536"/>
              <a:gd name="T9" fmla="*/ 0 60000 65536"/>
              <a:gd name="T10" fmla="*/ 0 60000 65536"/>
              <a:gd name="T11" fmla="*/ 0 60000 65536"/>
              <a:gd name="T12" fmla="*/ 0 w 71"/>
              <a:gd name="T13" fmla="*/ 0 h 72"/>
              <a:gd name="T14" fmla="*/ 71 w 71"/>
              <a:gd name="T15" fmla="*/ 72 h 72"/>
            </a:gdLst>
            <a:ahLst/>
            <a:cxnLst>
              <a:cxn ang="T8">
                <a:pos x="T0" y="T1"/>
              </a:cxn>
              <a:cxn ang="T9">
                <a:pos x="T2" y="T3"/>
              </a:cxn>
              <a:cxn ang="T10">
                <a:pos x="T4" y="T5"/>
              </a:cxn>
              <a:cxn ang="T11">
                <a:pos x="T6" y="T7"/>
              </a:cxn>
            </a:cxnLst>
            <a:rect l="T12" t="T13" r="T14" b="T15"/>
            <a:pathLst>
              <a:path w="71" h="72">
                <a:moveTo>
                  <a:pt x="35" y="0"/>
                </a:moveTo>
                <a:lnTo>
                  <a:pt x="71" y="72"/>
                </a:lnTo>
                <a:lnTo>
                  <a:pt x="0" y="72"/>
                </a:lnTo>
                <a:lnTo>
                  <a:pt x="35" y="0"/>
                </a:lnTo>
                <a:close/>
              </a:path>
            </a:pathLst>
          </a:custGeom>
          <a:solidFill>
            <a:srgbClr val="FFCC00"/>
          </a:solidFill>
          <a:ln w="11113">
            <a:solidFill>
              <a:srgbClr val="FF6600"/>
            </a:solidFill>
            <a:round/>
            <a:headEnd/>
            <a:tailEnd/>
          </a:ln>
        </p:spPr>
        <p:txBody>
          <a:bodyPr/>
          <a:lstStyle/>
          <a:p>
            <a:endParaRPr lang="en-US"/>
          </a:p>
        </p:txBody>
      </p:sp>
      <p:sp>
        <p:nvSpPr>
          <p:cNvPr id="67665" name="Freeform 282"/>
          <p:cNvSpPr>
            <a:spLocks/>
          </p:cNvSpPr>
          <p:nvPr/>
        </p:nvSpPr>
        <p:spPr bwMode="auto">
          <a:xfrm>
            <a:off x="2643188" y="2987675"/>
            <a:ext cx="114300" cy="114300"/>
          </a:xfrm>
          <a:custGeom>
            <a:avLst/>
            <a:gdLst>
              <a:gd name="T0" fmla="*/ 2147483647 w 72"/>
              <a:gd name="T1" fmla="*/ 0 h 72"/>
              <a:gd name="T2" fmla="*/ 2147483647 w 72"/>
              <a:gd name="T3" fmla="*/ 2147483647 h 72"/>
              <a:gd name="T4" fmla="*/ 0 w 72"/>
              <a:gd name="T5" fmla="*/ 2147483647 h 72"/>
              <a:gd name="T6" fmla="*/ 2147483647 w 72"/>
              <a:gd name="T7" fmla="*/ 0 h 72"/>
              <a:gd name="T8" fmla="*/ 0 60000 65536"/>
              <a:gd name="T9" fmla="*/ 0 60000 65536"/>
              <a:gd name="T10" fmla="*/ 0 60000 65536"/>
              <a:gd name="T11" fmla="*/ 0 60000 65536"/>
              <a:gd name="T12" fmla="*/ 0 w 72"/>
              <a:gd name="T13" fmla="*/ 0 h 72"/>
              <a:gd name="T14" fmla="*/ 72 w 72"/>
              <a:gd name="T15" fmla="*/ 72 h 72"/>
            </a:gdLst>
            <a:ahLst/>
            <a:cxnLst>
              <a:cxn ang="T8">
                <a:pos x="T0" y="T1"/>
              </a:cxn>
              <a:cxn ang="T9">
                <a:pos x="T2" y="T3"/>
              </a:cxn>
              <a:cxn ang="T10">
                <a:pos x="T4" y="T5"/>
              </a:cxn>
              <a:cxn ang="T11">
                <a:pos x="T6" y="T7"/>
              </a:cxn>
            </a:cxnLst>
            <a:rect l="T12" t="T13" r="T14" b="T15"/>
            <a:pathLst>
              <a:path w="72" h="72">
                <a:moveTo>
                  <a:pt x="36" y="0"/>
                </a:moveTo>
                <a:lnTo>
                  <a:pt x="72" y="72"/>
                </a:lnTo>
                <a:lnTo>
                  <a:pt x="0" y="72"/>
                </a:lnTo>
                <a:lnTo>
                  <a:pt x="36" y="0"/>
                </a:lnTo>
                <a:close/>
              </a:path>
            </a:pathLst>
          </a:custGeom>
          <a:solidFill>
            <a:srgbClr val="FFCC00"/>
          </a:solidFill>
          <a:ln w="11113">
            <a:solidFill>
              <a:srgbClr val="FF6600"/>
            </a:solidFill>
            <a:round/>
            <a:headEnd/>
            <a:tailEnd/>
          </a:ln>
        </p:spPr>
        <p:txBody>
          <a:bodyPr/>
          <a:lstStyle/>
          <a:p>
            <a:endParaRPr lang="en-US"/>
          </a:p>
        </p:txBody>
      </p:sp>
      <p:sp>
        <p:nvSpPr>
          <p:cNvPr id="67666" name="Freeform 283"/>
          <p:cNvSpPr>
            <a:spLocks/>
          </p:cNvSpPr>
          <p:nvPr/>
        </p:nvSpPr>
        <p:spPr bwMode="auto">
          <a:xfrm>
            <a:off x="3097213" y="2741613"/>
            <a:ext cx="114300" cy="114300"/>
          </a:xfrm>
          <a:custGeom>
            <a:avLst/>
            <a:gdLst>
              <a:gd name="T0" fmla="*/ 2147483647 w 72"/>
              <a:gd name="T1" fmla="*/ 0 h 72"/>
              <a:gd name="T2" fmla="*/ 2147483647 w 72"/>
              <a:gd name="T3" fmla="*/ 2147483647 h 72"/>
              <a:gd name="T4" fmla="*/ 0 w 72"/>
              <a:gd name="T5" fmla="*/ 2147483647 h 72"/>
              <a:gd name="T6" fmla="*/ 2147483647 w 72"/>
              <a:gd name="T7" fmla="*/ 0 h 72"/>
              <a:gd name="T8" fmla="*/ 0 60000 65536"/>
              <a:gd name="T9" fmla="*/ 0 60000 65536"/>
              <a:gd name="T10" fmla="*/ 0 60000 65536"/>
              <a:gd name="T11" fmla="*/ 0 60000 65536"/>
              <a:gd name="T12" fmla="*/ 0 w 72"/>
              <a:gd name="T13" fmla="*/ 0 h 72"/>
              <a:gd name="T14" fmla="*/ 72 w 72"/>
              <a:gd name="T15" fmla="*/ 72 h 72"/>
            </a:gdLst>
            <a:ahLst/>
            <a:cxnLst>
              <a:cxn ang="T8">
                <a:pos x="T0" y="T1"/>
              </a:cxn>
              <a:cxn ang="T9">
                <a:pos x="T2" y="T3"/>
              </a:cxn>
              <a:cxn ang="T10">
                <a:pos x="T4" y="T5"/>
              </a:cxn>
              <a:cxn ang="T11">
                <a:pos x="T6" y="T7"/>
              </a:cxn>
            </a:cxnLst>
            <a:rect l="T12" t="T13" r="T14" b="T15"/>
            <a:pathLst>
              <a:path w="72" h="72">
                <a:moveTo>
                  <a:pt x="36" y="0"/>
                </a:moveTo>
                <a:lnTo>
                  <a:pt x="72" y="72"/>
                </a:lnTo>
                <a:lnTo>
                  <a:pt x="0" y="72"/>
                </a:lnTo>
                <a:lnTo>
                  <a:pt x="36" y="0"/>
                </a:lnTo>
                <a:close/>
              </a:path>
            </a:pathLst>
          </a:custGeom>
          <a:solidFill>
            <a:srgbClr val="FFCC00"/>
          </a:solidFill>
          <a:ln w="11113">
            <a:solidFill>
              <a:srgbClr val="FF6600"/>
            </a:solidFill>
            <a:round/>
            <a:headEnd/>
            <a:tailEnd/>
          </a:ln>
        </p:spPr>
        <p:txBody>
          <a:bodyPr/>
          <a:lstStyle/>
          <a:p>
            <a:endParaRPr lang="en-US"/>
          </a:p>
        </p:txBody>
      </p:sp>
      <p:sp>
        <p:nvSpPr>
          <p:cNvPr id="67667" name="Freeform 284"/>
          <p:cNvSpPr>
            <a:spLocks/>
          </p:cNvSpPr>
          <p:nvPr/>
        </p:nvSpPr>
        <p:spPr bwMode="auto">
          <a:xfrm>
            <a:off x="3551238" y="2741613"/>
            <a:ext cx="112712" cy="114300"/>
          </a:xfrm>
          <a:custGeom>
            <a:avLst/>
            <a:gdLst>
              <a:gd name="T0" fmla="*/ 2147483647 w 71"/>
              <a:gd name="T1" fmla="*/ 0 h 72"/>
              <a:gd name="T2" fmla="*/ 2147483647 w 71"/>
              <a:gd name="T3" fmla="*/ 2147483647 h 72"/>
              <a:gd name="T4" fmla="*/ 0 w 71"/>
              <a:gd name="T5" fmla="*/ 2147483647 h 72"/>
              <a:gd name="T6" fmla="*/ 2147483647 w 71"/>
              <a:gd name="T7" fmla="*/ 0 h 72"/>
              <a:gd name="T8" fmla="*/ 0 60000 65536"/>
              <a:gd name="T9" fmla="*/ 0 60000 65536"/>
              <a:gd name="T10" fmla="*/ 0 60000 65536"/>
              <a:gd name="T11" fmla="*/ 0 60000 65536"/>
              <a:gd name="T12" fmla="*/ 0 w 71"/>
              <a:gd name="T13" fmla="*/ 0 h 72"/>
              <a:gd name="T14" fmla="*/ 71 w 71"/>
              <a:gd name="T15" fmla="*/ 72 h 72"/>
            </a:gdLst>
            <a:ahLst/>
            <a:cxnLst>
              <a:cxn ang="T8">
                <a:pos x="T0" y="T1"/>
              </a:cxn>
              <a:cxn ang="T9">
                <a:pos x="T2" y="T3"/>
              </a:cxn>
              <a:cxn ang="T10">
                <a:pos x="T4" y="T5"/>
              </a:cxn>
              <a:cxn ang="T11">
                <a:pos x="T6" y="T7"/>
              </a:cxn>
            </a:cxnLst>
            <a:rect l="T12" t="T13" r="T14" b="T15"/>
            <a:pathLst>
              <a:path w="71" h="72">
                <a:moveTo>
                  <a:pt x="36" y="0"/>
                </a:moveTo>
                <a:lnTo>
                  <a:pt x="71" y="72"/>
                </a:lnTo>
                <a:lnTo>
                  <a:pt x="0" y="72"/>
                </a:lnTo>
                <a:lnTo>
                  <a:pt x="36" y="0"/>
                </a:lnTo>
                <a:close/>
              </a:path>
            </a:pathLst>
          </a:custGeom>
          <a:solidFill>
            <a:srgbClr val="FFCC00"/>
          </a:solidFill>
          <a:ln w="11113">
            <a:solidFill>
              <a:srgbClr val="FF6600"/>
            </a:solidFill>
            <a:round/>
            <a:headEnd/>
            <a:tailEnd/>
          </a:ln>
        </p:spPr>
        <p:txBody>
          <a:bodyPr/>
          <a:lstStyle/>
          <a:p>
            <a:endParaRPr lang="en-US"/>
          </a:p>
        </p:txBody>
      </p:sp>
      <p:sp>
        <p:nvSpPr>
          <p:cNvPr id="67668" name="Freeform 285"/>
          <p:cNvSpPr>
            <a:spLocks/>
          </p:cNvSpPr>
          <p:nvPr/>
        </p:nvSpPr>
        <p:spPr bwMode="auto">
          <a:xfrm>
            <a:off x="4005263" y="2801938"/>
            <a:ext cx="112712" cy="112712"/>
          </a:xfrm>
          <a:custGeom>
            <a:avLst/>
            <a:gdLst>
              <a:gd name="T0" fmla="*/ 2147483647 w 71"/>
              <a:gd name="T1" fmla="*/ 0 h 71"/>
              <a:gd name="T2" fmla="*/ 2147483647 w 71"/>
              <a:gd name="T3" fmla="*/ 2147483647 h 71"/>
              <a:gd name="T4" fmla="*/ 0 w 71"/>
              <a:gd name="T5" fmla="*/ 2147483647 h 71"/>
              <a:gd name="T6" fmla="*/ 2147483647 w 71"/>
              <a:gd name="T7" fmla="*/ 0 h 71"/>
              <a:gd name="T8" fmla="*/ 0 60000 65536"/>
              <a:gd name="T9" fmla="*/ 0 60000 65536"/>
              <a:gd name="T10" fmla="*/ 0 60000 65536"/>
              <a:gd name="T11" fmla="*/ 0 60000 65536"/>
              <a:gd name="T12" fmla="*/ 0 w 71"/>
              <a:gd name="T13" fmla="*/ 0 h 71"/>
              <a:gd name="T14" fmla="*/ 71 w 71"/>
              <a:gd name="T15" fmla="*/ 71 h 71"/>
            </a:gdLst>
            <a:ahLst/>
            <a:cxnLst>
              <a:cxn ang="T8">
                <a:pos x="T0" y="T1"/>
              </a:cxn>
              <a:cxn ang="T9">
                <a:pos x="T2" y="T3"/>
              </a:cxn>
              <a:cxn ang="T10">
                <a:pos x="T4" y="T5"/>
              </a:cxn>
              <a:cxn ang="T11">
                <a:pos x="T6" y="T7"/>
              </a:cxn>
            </a:cxnLst>
            <a:rect l="T12" t="T13" r="T14" b="T15"/>
            <a:pathLst>
              <a:path w="71" h="71">
                <a:moveTo>
                  <a:pt x="35" y="0"/>
                </a:moveTo>
                <a:lnTo>
                  <a:pt x="71" y="71"/>
                </a:lnTo>
                <a:lnTo>
                  <a:pt x="0" y="71"/>
                </a:lnTo>
                <a:lnTo>
                  <a:pt x="35" y="0"/>
                </a:lnTo>
                <a:close/>
              </a:path>
            </a:pathLst>
          </a:custGeom>
          <a:solidFill>
            <a:srgbClr val="FFCC00"/>
          </a:solidFill>
          <a:ln w="11113">
            <a:solidFill>
              <a:srgbClr val="FF6600"/>
            </a:solidFill>
            <a:round/>
            <a:headEnd/>
            <a:tailEnd/>
          </a:ln>
        </p:spPr>
        <p:txBody>
          <a:bodyPr/>
          <a:lstStyle/>
          <a:p>
            <a:endParaRPr lang="en-US"/>
          </a:p>
        </p:txBody>
      </p:sp>
      <p:sp>
        <p:nvSpPr>
          <p:cNvPr id="67669" name="Freeform 286"/>
          <p:cNvSpPr>
            <a:spLocks/>
          </p:cNvSpPr>
          <p:nvPr/>
        </p:nvSpPr>
        <p:spPr bwMode="auto">
          <a:xfrm>
            <a:off x="4457700" y="2944813"/>
            <a:ext cx="114300" cy="114300"/>
          </a:xfrm>
          <a:custGeom>
            <a:avLst/>
            <a:gdLst>
              <a:gd name="T0" fmla="*/ 2147483647 w 72"/>
              <a:gd name="T1" fmla="*/ 0 h 72"/>
              <a:gd name="T2" fmla="*/ 2147483647 w 72"/>
              <a:gd name="T3" fmla="*/ 2147483647 h 72"/>
              <a:gd name="T4" fmla="*/ 0 w 72"/>
              <a:gd name="T5" fmla="*/ 2147483647 h 72"/>
              <a:gd name="T6" fmla="*/ 2147483647 w 72"/>
              <a:gd name="T7" fmla="*/ 0 h 72"/>
              <a:gd name="T8" fmla="*/ 0 60000 65536"/>
              <a:gd name="T9" fmla="*/ 0 60000 65536"/>
              <a:gd name="T10" fmla="*/ 0 60000 65536"/>
              <a:gd name="T11" fmla="*/ 0 60000 65536"/>
              <a:gd name="T12" fmla="*/ 0 w 72"/>
              <a:gd name="T13" fmla="*/ 0 h 72"/>
              <a:gd name="T14" fmla="*/ 72 w 72"/>
              <a:gd name="T15" fmla="*/ 72 h 72"/>
            </a:gdLst>
            <a:ahLst/>
            <a:cxnLst>
              <a:cxn ang="T8">
                <a:pos x="T0" y="T1"/>
              </a:cxn>
              <a:cxn ang="T9">
                <a:pos x="T2" y="T3"/>
              </a:cxn>
              <a:cxn ang="T10">
                <a:pos x="T4" y="T5"/>
              </a:cxn>
              <a:cxn ang="T11">
                <a:pos x="T6" y="T7"/>
              </a:cxn>
            </a:cxnLst>
            <a:rect l="T12" t="T13" r="T14" b="T15"/>
            <a:pathLst>
              <a:path w="72" h="72">
                <a:moveTo>
                  <a:pt x="36" y="0"/>
                </a:moveTo>
                <a:lnTo>
                  <a:pt x="72" y="72"/>
                </a:lnTo>
                <a:lnTo>
                  <a:pt x="0" y="72"/>
                </a:lnTo>
                <a:lnTo>
                  <a:pt x="36" y="0"/>
                </a:lnTo>
                <a:close/>
              </a:path>
            </a:pathLst>
          </a:custGeom>
          <a:solidFill>
            <a:srgbClr val="FFCC00"/>
          </a:solidFill>
          <a:ln w="11113">
            <a:solidFill>
              <a:srgbClr val="FF6600"/>
            </a:solidFill>
            <a:round/>
            <a:headEnd/>
            <a:tailEnd/>
          </a:ln>
        </p:spPr>
        <p:txBody>
          <a:bodyPr/>
          <a:lstStyle/>
          <a:p>
            <a:endParaRPr lang="en-US"/>
          </a:p>
        </p:txBody>
      </p:sp>
      <p:sp>
        <p:nvSpPr>
          <p:cNvPr id="67670" name="Freeform 287"/>
          <p:cNvSpPr>
            <a:spLocks/>
          </p:cNvSpPr>
          <p:nvPr/>
        </p:nvSpPr>
        <p:spPr bwMode="auto">
          <a:xfrm>
            <a:off x="4911725" y="2952750"/>
            <a:ext cx="114300" cy="114300"/>
          </a:xfrm>
          <a:custGeom>
            <a:avLst/>
            <a:gdLst>
              <a:gd name="T0" fmla="*/ 2147483647 w 72"/>
              <a:gd name="T1" fmla="*/ 0 h 72"/>
              <a:gd name="T2" fmla="*/ 2147483647 w 72"/>
              <a:gd name="T3" fmla="*/ 2147483647 h 72"/>
              <a:gd name="T4" fmla="*/ 0 w 72"/>
              <a:gd name="T5" fmla="*/ 2147483647 h 72"/>
              <a:gd name="T6" fmla="*/ 2147483647 w 72"/>
              <a:gd name="T7" fmla="*/ 0 h 72"/>
              <a:gd name="T8" fmla="*/ 0 60000 65536"/>
              <a:gd name="T9" fmla="*/ 0 60000 65536"/>
              <a:gd name="T10" fmla="*/ 0 60000 65536"/>
              <a:gd name="T11" fmla="*/ 0 60000 65536"/>
              <a:gd name="T12" fmla="*/ 0 w 72"/>
              <a:gd name="T13" fmla="*/ 0 h 72"/>
              <a:gd name="T14" fmla="*/ 72 w 72"/>
              <a:gd name="T15" fmla="*/ 72 h 72"/>
            </a:gdLst>
            <a:ahLst/>
            <a:cxnLst>
              <a:cxn ang="T8">
                <a:pos x="T0" y="T1"/>
              </a:cxn>
              <a:cxn ang="T9">
                <a:pos x="T2" y="T3"/>
              </a:cxn>
              <a:cxn ang="T10">
                <a:pos x="T4" y="T5"/>
              </a:cxn>
              <a:cxn ang="T11">
                <a:pos x="T6" y="T7"/>
              </a:cxn>
            </a:cxnLst>
            <a:rect l="T12" t="T13" r="T14" b="T15"/>
            <a:pathLst>
              <a:path w="72" h="72">
                <a:moveTo>
                  <a:pt x="36" y="0"/>
                </a:moveTo>
                <a:lnTo>
                  <a:pt x="72" y="72"/>
                </a:lnTo>
                <a:lnTo>
                  <a:pt x="0" y="72"/>
                </a:lnTo>
                <a:lnTo>
                  <a:pt x="36" y="0"/>
                </a:lnTo>
                <a:close/>
              </a:path>
            </a:pathLst>
          </a:custGeom>
          <a:solidFill>
            <a:srgbClr val="FFCC00"/>
          </a:solidFill>
          <a:ln w="11113">
            <a:solidFill>
              <a:srgbClr val="FF6600"/>
            </a:solidFill>
            <a:round/>
            <a:headEnd/>
            <a:tailEnd/>
          </a:ln>
        </p:spPr>
        <p:txBody>
          <a:bodyPr/>
          <a:lstStyle/>
          <a:p>
            <a:endParaRPr lang="en-US"/>
          </a:p>
        </p:txBody>
      </p:sp>
      <p:sp>
        <p:nvSpPr>
          <p:cNvPr id="67671" name="Freeform 288"/>
          <p:cNvSpPr>
            <a:spLocks/>
          </p:cNvSpPr>
          <p:nvPr/>
        </p:nvSpPr>
        <p:spPr bwMode="auto">
          <a:xfrm>
            <a:off x="5365750" y="3040063"/>
            <a:ext cx="112713" cy="112712"/>
          </a:xfrm>
          <a:custGeom>
            <a:avLst/>
            <a:gdLst>
              <a:gd name="T0" fmla="*/ 2147483647 w 71"/>
              <a:gd name="T1" fmla="*/ 0 h 71"/>
              <a:gd name="T2" fmla="*/ 2147483647 w 71"/>
              <a:gd name="T3" fmla="*/ 2147483647 h 71"/>
              <a:gd name="T4" fmla="*/ 0 w 71"/>
              <a:gd name="T5" fmla="*/ 2147483647 h 71"/>
              <a:gd name="T6" fmla="*/ 2147483647 w 71"/>
              <a:gd name="T7" fmla="*/ 0 h 71"/>
              <a:gd name="T8" fmla="*/ 0 60000 65536"/>
              <a:gd name="T9" fmla="*/ 0 60000 65536"/>
              <a:gd name="T10" fmla="*/ 0 60000 65536"/>
              <a:gd name="T11" fmla="*/ 0 60000 65536"/>
              <a:gd name="T12" fmla="*/ 0 w 71"/>
              <a:gd name="T13" fmla="*/ 0 h 71"/>
              <a:gd name="T14" fmla="*/ 71 w 71"/>
              <a:gd name="T15" fmla="*/ 71 h 71"/>
            </a:gdLst>
            <a:ahLst/>
            <a:cxnLst>
              <a:cxn ang="T8">
                <a:pos x="T0" y="T1"/>
              </a:cxn>
              <a:cxn ang="T9">
                <a:pos x="T2" y="T3"/>
              </a:cxn>
              <a:cxn ang="T10">
                <a:pos x="T4" y="T5"/>
              </a:cxn>
              <a:cxn ang="T11">
                <a:pos x="T6" y="T7"/>
              </a:cxn>
            </a:cxnLst>
            <a:rect l="T12" t="T13" r="T14" b="T15"/>
            <a:pathLst>
              <a:path w="71" h="71">
                <a:moveTo>
                  <a:pt x="36" y="0"/>
                </a:moveTo>
                <a:lnTo>
                  <a:pt x="71" y="71"/>
                </a:lnTo>
                <a:lnTo>
                  <a:pt x="0" y="71"/>
                </a:lnTo>
                <a:lnTo>
                  <a:pt x="36" y="0"/>
                </a:lnTo>
                <a:close/>
              </a:path>
            </a:pathLst>
          </a:custGeom>
          <a:solidFill>
            <a:srgbClr val="FFCC00"/>
          </a:solidFill>
          <a:ln w="11113">
            <a:solidFill>
              <a:srgbClr val="FF6600"/>
            </a:solidFill>
            <a:round/>
            <a:headEnd/>
            <a:tailEnd/>
          </a:ln>
        </p:spPr>
        <p:txBody>
          <a:bodyPr/>
          <a:lstStyle/>
          <a:p>
            <a:endParaRPr lang="en-US"/>
          </a:p>
        </p:txBody>
      </p:sp>
      <p:sp>
        <p:nvSpPr>
          <p:cNvPr id="67672" name="Freeform 289"/>
          <p:cNvSpPr>
            <a:spLocks/>
          </p:cNvSpPr>
          <p:nvPr/>
        </p:nvSpPr>
        <p:spPr bwMode="auto">
          <a:xfrm>
            <a:off x="5819775" y="3151188"/>
            <a:ext cx="112713" cy="112712"/>
          </a:xfrm>
          <a:custGeom>
            <a:avLst/>
            <a:gdLst>
              <a:gd name="T0" fmla="*/ 2147483647 w 71"/>
              <a:gd name="T1" fmla="*/ 0 h 71"/>
              <a:gd name="T2" fmla="*/ 2147483647 w 71"/>
              <a:gd name="T3" fmla="*/ 2147483647 h 71"/>
              <a:gd name="T4" fmla="*/ 0 w 71"/>
              <a:gd name="T5" fmla="*/ 2147483647 h 71"/>
              <a:gd name="T6" fmla="*/ 2147483647 w 71"/>
              <a:gd name="T7" fmla="*/ 0 h 71"/>
              <a:gd name="T8" fmla="*/ 0 60000 65536"/>
              <a:gd name="T9" fmla="*/ 0 60000 65536"/>
              <a:gd name="T10" fmla="*/ 0 60000 65536"/>
              <a:gd name="T11" fmla="*/ 0 60000 65536"/>
              <a:gd name="T12" fmla="*/ 0 w 71"/>
              <a:gd name="T13" fmla="*/ 0 h 71"/>
              <a:gd name="T14" fmla="*/ 71 w 71"/>
              <a:gd name="T15" fmla="*/ 71 h 71"/>
            </a:gdLst>
            <a:ahLst/>
            <a:cxnLst>
              <a:cxn ang="T8">
                <a:pos x="T0" y="T1"/>
              </a:cxn>
              <a:cxn ang="T9">
                <a:pos x="T2" y="T3"/>
              </a:cxn>
              <a:cxn ang="T10">
                <a:pos x="T4" y="T5"/>
              </a:cxn>
              <a:cxn ang="T11">
                <a:pos x="T6" y="T7"/>
              </a:cxn>
            </a:cxnLst>
            <a:rect l="T12" t="T13" r="T14" b="T15"/>
            <a:pathLst>
              <a:path w="71" h="71">
                <a:moveTo>
                  <a:pt x="36" y="0"/>
                </a:moveTo>
                <a:lnTo>
                  <a:pt x="71" y="71"/>
                </a:lnTo>
                <a:lnTo>
                  <a:pt x="0" y="71"/>
                </a:lnTo>
                <a:lnTo>
                  <a:pt x="36" y="0"/>
                </a:lnTo>
                <a:close/>
              </a:path>
            </a:pathLst>
          </a:custGeom>
          <a:solidFill>
            <a:srgbClr val="FFCC00"/>
          </a:solidFill>
          <a:ln w="11113">
            <a:solidFill>
              <a:srgbClr val="FF6600"/>
            </a:solidFill>
            <a:round/>
            <a:headEnd/>
            <a:tailEnd/>
          </a:ln>
        </p:spPr>
        <p:txBody>
          <a:bodyPr/>
          <a:lstStyle/>
          <a:p>
            <a:endParaRPr lang="en-US"/>
          </a:p>
        </p:txBody>
      </p:sp>
      <p:sp>
        <p:nvSpPr>
          <p:cNvPr id="67673" name="Freeform 290"/>
          <p:cNvSpPr>
            <a:spLocks/>
          </p:cNvSpPr>
          <p:nvPr/>
        </p:nvSpPr>
        <p:spPr bwMode="auto">
          <a:xfrm>
            <a:off x="6273800" y="3106738"/>
            <a:ext cx="112713" cy="114300"/>
          </a:xfrm>
          <a:custGeom>
            <a:avLst/>
            <a:gdLst>
              <a:gd name="T0" fmla="*/ 2147483647 w 71"/>
              <a:gd name="T1" fmla="*/ 0 h 72"/>
              <a:gd name="T2" fmla="*/ 2147483647 w 71"/>
              <a:gd name="T3" fmla="*/ 2147483647 h 72"/>
              <a:gd name="T4" fmla="*/ 0 w 71"/>
              <a:gd name="T5" fmla="*/ 2147483647 h 72"/>
              <a:gd name="T6" fmla="*/ 2147483647 w 71"/>
              <a:gd name="T7" fmla="*/ 0 h 72"/>
              <a:gd name="T8" fmla="*/ 0 60000 65536"/>
              <a:gd name="T9" fmla="*/ 0 60000 65536"/>
              <a:gd name="T10" fmla="*/ 0 60000 65536"/>
              <a:gd name="T11" fmla="*/ 0 60000 65536"/>
              <a:gd name="T12" fmla="*/ 0 w 71"/>
              <a:gd name="T13" fmla="*/ 0 h 72"/>
              <a:gd name="T14" fmla="*/ 71 w 71"/>
              <a:gd name="T15" fmla="*/ 72 h 72"/>
            </a:gdLst>
            <a:ahLst/>
            <a:cxnLst>
              <a:cxn ang="T8">
                <a:pos x="T0" y="T1"/>
              </a:cxn>
              <a:cxn ang="T9">
                <a:pos x="T2" y="T3"/>
              </a:cxn>
              <a:cxn ang="T10">
                <a:pos x="T4" y="T5"/>
              </a:cxn>
              <a:cxn ang="T11">
                <a:pos x="T6" y="T7"/>
              </a:cxn>
            </a:cxnLst>
            <a:rect l="T12" t="T13" r="T14" b="T15"/>
            <a:pathLst>
              <a:path w="71" h="72">
                <a:moveTo>
                  <a:pt x="35" y="0"/>
                </a:moveTo>
                <a:lnTo>
                  <a:pt x="71" y="72"/>
                </a:lnTo>
                <a:lnTo>
                  <a:pt x="0" y="72"/>
                </a:lnTo>
                <a:lnTo>
                  <a:pt x="35" y="0"/>
                </a:lnTo>
                <a:close/>
              </a:path>
            </a:pathLst>
          </a:custGeom>
          <a:solidFill>
            <a:srgbClr val="FFCC00"/>
          </a:solidFill>
          <a:ln w="11113">
            <a:solidFill>
              <a:srgbClr val="FF6600"/>
            </a:solidFill>
            <a:round/>
            <a:headEnd/>
            <a:tailEnd/>
          </a:ln>
        </p:spPr>
        <p:txBody>
          <a:bodyPr/>
          <a:lstStyle/>
          <a:p>
            <a:endParaRPr lang="en-US"/>
          </a:p>
        </p:txBody>
      </p:sp>
      <p:sp>
        <p:nvSpPr>
          <p:cNvPr id="67674" name="Freeform 291"/>
          <p:cNvSpPr>
            <a:spLocks/>
          </p:cNvSpPr>
          <p:nvPr/>
        </p:nvSpPr>
        <p:spPr bwMode="auto">
          <a:xfrm>
            <a:off x="6726238" y="3060700"/>
            <a:ext cx="114300" cy="114300"/>
          </a:xfrm>
          <a:custGeom>
            <a:avLst/>
            <a:gdLst>
              <a:gd name="T0" fmla="*/ 2147483647 w 72"/>
              <a:gd name="T1" fmla="*/ 0 h 72"/>
              <a:gd name="T2" fmla="*/ 2147483647 w 72"/>
              <a:gd name="T3" fmla="*/ 2147483647 h 72"/>
              <a:gd name="T4" fmla="*/ 0 w 72"/>
              <a:gd name="T5" fmla="*/ 2147483647 h 72"/>
              <a:gd name="T6" fmla="*/ 2147483647 w 72"/>
              <a:gd name="T7" fmla="*/ 0 h 72"/>
              <a:gd name="T8" fmla="*/ 0 60000 65536"/>
              <a:gd name="T9" fmla="*/ 0 60000 65536"/>
              <a:gd name="T10" fmla="*/ 0 60000 65536"/>
              <a:gd name="T11" fmla="*/ 0 60000 65536"/>
              <a:gd name="T12" fmla="*/ 0 w 72"/>
              <a:gd name="T13" fmla="*/ 0 h 72"/>
              <a:gd name="T14" fmla="*/ 72 w 72"/>
              <a:gd name="T15" fmla="*/ 72 h 72"/>
            </a:gdLst>
            <a:ahLst/>
            <a:cxnLst>
              <a:cxn ang="T8">
                <a:pos x="T0" y="T1"/>
              </a:cxn>
              <a:cxn ang="T9">
                <a:pos x="T2" y="T3"/>
              </a:cxn>
              <a:cxn ang="T10">
                <a:pos x="T4" y="T5"/>
              </a:cxn>
              <a:cxn ang="T11">
                <a:pos x="T6" y="T7"/>
              </a:cxn>
            </a:cxnLst>
            <a:rect l="T12" t="T13" r="T14" b="T15"/>
            <a:pathLst>
              <a:path w="72" h="72">
                <a:moveTo>
                  <a:pt x="36" y="0"/>
                </a:moveTo>
                <a:lnTo>
                  <a:pt x="72" y="72"/>
                </a:lnTo>
                <a:lnTo>
                  <a:pt x="0" y="72"/>
                </a:lnTo>
                <a:lnTo>
                  <a:pt x="36" y="0"/>
                </a:lnTo>
                <a:close/>
              </a:path>
            </a:pathLst>
          </a:custGeom>
          <a:solidFill>
            <a:srgbClr val="FFCC00"/>
          </a:solidFill>
          <a:ln w="11113">
            <a:solidFill>
              <a:srgbClr val="FF6600"/>
            </a:solidFill>
            <a:round/>
            <a:headEnd/>
            <a:tailEnd/>
          </a:ln>
        </p:spPr>
        <p:txBody>
          <a:bodyPr/>
          <a:lstStyle/>
          <a:p>
            <a:endParaRPr lang="en-US"/>
          </a:p>
        </p:txBody>
      </p:sp>
      <p:sp>
        <p:nvSpPr>
          <p:cNvPr id="67675" name="Freeform 292"/>
          <p:cNvSpPr>
            <a:spLocks/>
          </p:cNvSpPr>
          <p:nvPr/>
        </p:nvSpPr>
        <p:spPr bwMode="auto">
          <a:xfrm>
            <a:off x="7180263" y="3271838"/>
            <a:ext cx="114300" cy="114300"/>
          </a:xfrm>
          <a:custGeom>
            <a:avLst/>
            <a:gdLst>
              <a:gd name="T0" fmla="*/ 2147483647 w 72"/>
              <a:gd name="T1" fmla="*/ 0 h 72"/>
              <a:gd name="T2" fmla="*/ 2147483647 w 72"/>
              <a:gd name="T3" fmla="*/ 2147483647 h 72"/>
              <a:gd name="T4" fmla="*/ 0 w 72"/>
              <a:gd name="T5" fmla="*/ 2147483647 h 72"/>
              <a:gd name="T6" fmla="*/ 2147483647 w 72"/>
              <a:gd name="T7" fmla="*/ 0 h 72"/>
              <a:gd name="T8" fmla="*/ 0 60000 65536"/>
              <a:gd name="T9" fmla="*/ 0 60000 65536"/>
              <a:gd name="T10" fmla="*/ 0 60000 65536"/>
              <a:gd name="T11" fmla="*/ 0 60000 65536"/>
              <a:gd name="T12" fmla="*/ 0 w 72"/>
              <a:gd name="T13" fmla="*/ 0 h 72"/>
              <a:gd name="T14" fmla="*/ 72 w 72"/>
              <a:gd name="T15" fmla="*/ 72 h 72"/>
            </a:gdLst>
            <a:ahLst/>
            <a:cxnLst>
              <a:cxn ang="T8">
                <a:pos x="T0" y="T1"/>
              </a:cxn>
              <a:cxn ang="T9">
                <a:pos x="T2" y="T3"/>
              </a:cxn>
              <a:cxn ang="T10">
                <a:pos x="T4" y="T5"/>
              </a:cxn>
              <a:cxn ang="T11">
                <a:pos x="T6" y="T7"/>
              </a:cxn>
            </a:cxnLst>
            <a:rect l="T12" t="T13" r="T14" b="T15"/>
            <a:pathLst>
              <a:path w="72" h="72">
                <a:moveTo>
                  <a:pt x="36" y="0"/>
                </a:moveTo>
                <a:lnTo>
                  <a:pt x="72" y="72"/>
                </a:lnTo>
                <a:lnTo>
                  <a:pt x="0" y="72"/>
                </a:lnTo>
                <a:lnTo>
                  <a:pt x="36" y="0"/>
                </a:lnTo>
                <a:close/>
              </a:path>
            </a:pathLst>
          </a:custGeom>
          <a:solidFill>
            <a:srgbClr val="FFCC00"/>
          </a:solidFill>
          <a:ln w="11113">
            <a:solidFill>
              <a:srgbClr val="FF6600"/>
            </a:solidFill>
            <a:round/>
            <a:headEnd/>
            <a:tailEnd/>
          </a:ln>
        </p:spPr>
        <p:txBody>
          <a:bodyPr/>
          <a:lstStyle/>
          <a:p>
            <a:endParaRPr lang="en-US"/>
          </a:p>
        </p:txBody>
      </p:sp>
      <p:sp>
        <p:nvSpPr>
          <p:cNvPr id="67676" name="Freeform 293"/>
          <p:cNvSpPr>
            <a:spLocks/>
          </p:cNvSpPr>
          <p:nvPr/>
        </p:nvSpPr>
        <p:spPr bwMode="auto">
          <a:xfrm>
            <a:off x="7634288" y="3236913"/>
            <a:ext cx="112712" cy="114300"/>
          </a:xfrm>
          <a:custGeom>
            <a:avLst/>
            <a:gdLst>
              <a:gd name="T0" fmla="*/ 2147483647 w 71"/>
              <a:gd name="T1" fmla="*/ 0 h 72"/>
              <a:gd name="T2" fmla="*/ 2147483647 w 71"/>
              <a:gd name="T3" fmla="*/ 2147483647 h 72"/>
              <a:gd name="T4" fmla="*/ 0 w 71"/>
              <a:gd name="T5" fmla="*/ 2147483647 h 72"/>
              <a:gd name="T6" fmla="*/ 2147483647 w 71"/>
              <a:gd name="T7" fmla="*/ 0 h 72"/>
              <a:gd name="T8" fmla="*/ 0 60000 65536"/>
              <a:gd name="T9" fmla="*/ 0 60000 65536"/>
              <a:gd name="T10" fmla="*/ 0 60000 65536"/>
              <a:gd name="T11" fmla="*/ 0 60000 65536"/>
              <a:gd name="T12" fmla="*/ 0 w 71"/>
              <a:gd name="T13" fmla="*/ 0 h 72"/>
              <a:gd name="T14" fmla="*/ 71 w 71"/>
              <a:gd name="T15" fmla="*/ 72 h 72"/>
            </a:gdLst>
            <a:ahLst/>
            <a:cxnLst>
              <a:cxn ang="T8">
                <a:pos x="T0" y="T1"/>
              </a:cxn>
              <a:cxn ang="T9">
                <a:pos x="T2" y="T3"/>
              </a:cxn>
              <a:cxn ang="T10">
                <a:pos x="T4" y="T5"/>
              </a:cxn>
              <a:cxn ang="T11">
                <a:pos x="T6" y="T7"/>
              </a:cxn>
            </a:cxnLst>
            <a:rect l="T12" t="T13" r="T14" b="T15"/>
            <a:pathLst>
              <a:path w="71" h="72">
                <a:moveTo>
                  <a:pt x="36" y="0"/>
                </a:moveTo>
                <a:lnTo>
                  <a:pt x="71" y="72"/>
                </a:lnTo>
                <a:lnTo>
                  <a:pt x="0" y="72"/>
                </a:lnTo>
                <a:lnTo>
                  <a:pt x="36" y="0"/>
                </a:lnTo>
                <a:close/>
              </a:path>
            </a:pathLst>
          </a:custGeom>
          <a:solidFill>
            <a:srgbClr val="FFCC00"/>
          </a:solidFill>
          <a:ln w="11113">
            <a:solidFill>
              <a:srgbClr val="FF6600"/>
            </a:solidFill>
            <a:round/>
            <a:headEnd/>
            <a:tailEnd/>
          </a:ln>
        </p:spPr>
        <p:txBody>
          <a:bodyPr/>
          <a:lstStyle/>
          <a:p>
            <a:endParaRPr lang="en-US"/>
          </a:p>
        </p:txBody>
      </p:sp>
      <p:sp>
        <p:nvSpPr>
          <p:cNvPr id="67677" name="Freeform 294"/>
          <p:cNvSpPr>
            <a:spLocks/>
          </p:cNvSpPr>
          <p:nvPr/>
        </p:nvSpPr>
        <p:spPr bwMode="auto">
          <a:xfrm>
            <a:off x="2190750" y="2879725"/>
            <a:ext cx="112713" cy="114300"/>
          </a:xfrm>
          <a:custGeom>
            <a:avLst/>
            <a:gdLst>
              <a:gd name="T0" fmla="*/ 2147483647 w 71"/>
              <a:gd name="T1" fmla="*/ 0 h 72"/>
              <a:gd name="T2" fmla="*/ 2147483647 w 71"/>
              <a:gd name="T3" fmla="*/ 2147483647 h 72"/>
              <a:gd name="T4" fmla="*/ 2147483647 w 71"/>
              <a:gd name="T5" fmla="*/ 2147483647 h 72"/>
              <a:gd name="T6" fmla="*/ 0 w 71"/>
              <a:gd name="T7" fmla="*/ 2147483647 h 72"/>
              <a:gd name="T8" fmla="*/ 2147483647 w 71"/>
              <a:gd name="T9" fmla="*/ 0 h 72"/>
              <a:gd name="T10" fmla="*/ 0 60000 65536"/>
              <a:gd name="T11" fmla="*/ 0 60000 65536"/>
              <a:gd name="T12" fmla="*/ 0 60000 65536"/>
              <a:gd name="T13" fmla="*/ 0 60000 65536"/>
              <a:gd name="T14" fmla="*/ 0 60000 65536"/>
              <a:gd name="T15" fmla="*/ 0 w 71"/>
              <a:gd name="T16" fmla="*/ 0 h 72"/>
              <a:gd name="T17" fmla="*/ 71 w 71"/>
              <a:gd name="T18" fmla="*/ 72 h 72"/>
            </a:gdLst>
            <a:ahLst/>
            <a:cxnLst>
              <a:cxn ang="T10">
                <a:pos x="T0" y="T1"/>
              </a:cxn>
              <a:cxn ang="T11">
                <a:pos x="T2" y="T3"/>
              </a:cxn>
              <a:cxn ang="T12">
                <a:pos x="T4" y="T5"/>
              </a:cxn>
              <a:cxn ang="T13">
                <a:pos x="T6" y="T7"/>
              </a:cxn>
              <a:cxn ang="T14">
                <a:pos x="T8" y="T9"/>
              </a:cxn>
            </a:cxnLst>
            <a:rect l="T15" t="T16" r="T17" b="T18"/>
            <a:pathLst>
              <a:path w="71" h="72">
                <a:moveTo>
                  <a:pt x="35" y="0"/>
                </a:moveTo>
                <a:lnTo>
                  <a:pt x="71" y="36"/>
                </a:lnTo>
                <a:lnTo>
                  <a:pt x="35" y="72"/>
                </a:lnTo>
                <a:lnTo>
                  <a:pt x="0" y="36"/>
                </a:lnTo>
                <a:lnTo>
                  <a:pt x="35" y="0"/>
                </a:lnTo>
                <a:close/>
              </a:path>
            </a:pathLst>
          </a:custGeom>
          <a:solidFill>
            <a:srgbClr val="0000FF"/>
          </a:solidFill>
          <a:ln w="11113">
            <a:solidFill>
              <a:srgbClr val="0000FF"/>
            </a:solidFill>
            <a:round/>
            <a:headEnd/>
            <a:tailEnd/>
          </a:ln>
        </p:spPr>
        <p:txBody>
          <a:bodyPr/>
          <a:lstStyle/>
          <a:p>
            <a:endParaRPr lang="en-US"/>
          </a:p>
        </p:txBody>
      </p:sp>
      <p:sp>
        <p:nvSpPr>
          <p:cNvPr id="67678" name="Freeform 295"/>
          <p:cNvSpPr>
            <a:spLocks/>
          </p:cNvSpPr>
          <p:nvPr/>
        </p:nvSpPr>
        <p:spPr bwMode="auto">
          <a:xfrm>
            <a:off x="2643188" y="2636838"/>
            <a:ext cx="114300" cy="112712"/>
          </a:xfrm>
          <a:custGeom>
            <a:avLst/>
            <a:gdLst>
              <a:gd name="T0" fmla="*/ 2147483647 w 72"/>
              <a:gd name="T1" fmla="*/ 0 h 71"/>
              <a:gd name="T2" fmla="*/ 2147483647 w 72"/>
              <a:gd name="T3" fmla="*/ 2147483647 h 71"/>
              <a:gd name="T4" fmla="*/ 2147483647 w 72"/>
              <a:gd name="T5" fmla="*/ 2147483647 h 71"/>
              <a:gd name="T6" fmla="*/ 0 w 72"/>
              <a:gd name="T7" fmla="*/ 2147483647 h 71"/>
              <a:gd name="T8" fmla="*/ 2147483647 w 72"/>
              <a:gd name="T9" fmla="*/ 0 h 71"/>
              <a:gd name="T10" fmla="*/ 0 60000 65536"/>
              <a:gd name="T11" fmla="*/ 0 60000 65536"/>
              <a:gd name="T12" fmla="*/ 0 60000 65536"/>
              <a:gd name="T13" fmla="*/ 0 60000 65536"/>
              <a:gd name="T14" fmla="*/ 0 60000 65536"/>
              <a:gd name="T15" fmla="*/ 0 w 72"/>
              <a:gd name="T16" fmla="*/ 0 h 71"/>
              <a:gd name="T17" fmla="*/ 72 w 72"/>
              <a:gd name="T18" fmla="*/ 71 h 71"/>
            </a:gdLst>
            <a:ahLst/>
            <a:cxnLst>
              <a:cxn ang="T10">
                <a:pos x="T0" y="T1"/>
              </a:cxn>
              <a:cxn ang="T11">
                <a:pos x="T2" y="T3"/>
              </a:cxn>
              <a:cxn ang="T12">
                <a:pos x="T4" y="T5"/>
              </a:cxn>
              <a:cxn ang="T13">
                <a:pos x="T6" y="T7"/>
              </a:cxn>
              <a:cxn ang="T14">
                <a:pos x="T8" y="T9"/>
              </a:cxn>
            </a:cxnLst>
            <a:rect l="T15" t="T16" r="T17" b="T18"/>
            <a:pathLst>
              <a:path w="72" h="71">
                <a:moveTo>
                  <a:pt x="36" y="0"/>
                </a:moveTo>
                <a:lnTo>
                  <a:pt x="72" y="35"/>
                </a:lnTo>
                <a:lnTo>
                  <a:pt x="36" y="71"/>
                </a:lnTo>
                <a:lnTo>
                  <a:pt x="0" y="35"/>
                </a:lnTo>
                <a:lnTo>
                  <a:pt x="36" y="0"/>
                </a:lnTo>
                <a:close/>
              </a:path>
            </a:pathLst>
          </a:custGeom>
          <a:solidFill>
            <a:srgbClr val="0000FF"/>
          </a:solidFill>
          <a:ln w="11113">
            <a:solidFill>
              <a:srgbClr val="0000FF"/>
            </a:solidFill>
            <a:round/>
            <a:headEnd/>
            <a:tailEnd/>
          </a:ln>
        </p:spPr>
        <p:txBody>
          <a:bodyPr/>
          <a:lstStyle/>
          <a:p>
            <a:endParaRPr lang="en-US"/>
          </a:p>
        </p:txBody>
      </p:sp>
      <p:sp>
        <p:nvSpPr>
          <p:cNvPr id="67679" name="Freeform 296"/>
          <p:cNvSpPr>
            <a:spLocks/>
          </p:cNvSpPr>
          <p:nvPr/>
        </p:nvSpPr>
        <p:spPr bwMode="auto">
          <a:xfrm>
            <a:off x="3097213" y="2741613"/>
            <a:ext cx="114300" cy="114300"/>
          </a:xfrm>
          <a:custGeom>
            <a:avLst/>
            <a:gdLst>
              <a:gd name="T0" fmla="*/ 2147483647 w 72"/>
              <a:gd name="T1" fmla="*/ 0 h 72"/>
              <a:gd name="T2" fmla="*/ 2147483647 w 72"/>
              <a:gd name="T3" fmla="*/ 2147483647 h 72"/>
              <a:gd name="T4" fmla="*/ 2147483647 w 72"/>
              <a:gd name="T5" fmla="*/ 2147483647 h 72"/>
              <a:gd name="T6" fmla="*/ 0 w 72"/>
              <a:gd name="T7" fmla="*/ 2147483647 h 72"/>
              <a:gd name="T8" fmla="*/ 2147483647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FF"/>
          </a:solidFill>
          <a:ln w="11113">
            <a:solidFill>
              <a:srgbClr val="0000FF"/>
            </a:solidFill>
            <a:round/>
            <a:headEnd/>
            <a:tailEnd/>
          </a:ln>
        </p:spPr>
        <p:txBody>
          <a:bodyPr/>
          <a:lstStyle/>
          <a:p>
            <a:endParaRPr lang="en-US"/>
          </a:p>
        </p:txBody>
      </p:sp>
      <p:sp>
        <p:nvSpPr>
          <p:cNvPr id="67680" name="Freeform 297"/>
          <p:cNvSpPr>
            <a:spLocks/>
          </p:cNvSpPr>
          <p:nvPr/>
        </p:nvSpPr>
        <p:spPr bwMode="auto">
          <a:xfrm>
            <a:off x="3551238" y="3021013"/>
            <a:ext cx="112712" cy="112712"/>
          </a:xfrm>
          <a:custGeom>
            <a:avLst/>
            <a:gdLst>
              <a:gd name="T0" fmla="*/ 2147483647 w 71"/>
              <a:gd name="T1" fmla="*/ 0 h 71"/>
              <a:gd name="T2" fmla="*/ 2147483647 w 71"/>
              <a:gd name="T3" fmla="*/ 2147483647 h 71"/>
              <a:gd name="T4" fmla="*/ 2147483647 w 71"/>
              <a:gd name="T5" fmla="*/ 2147483647 h 71"/>
              <a:gd name="T6" fmla="*/ 0 w 71"/>
              <a:gd name="T7" fmla="*/ 2147483647 h 71"/>
              <a:gd name="T8" fmla="*/ 2147483647 w 71"/>
              <a:gd name="T9" fmla="*/ 0 h 71"/>
              <a:gd name="T10" fmla="*/ 0 60000 65536"/>
              <a:gd name="T11" fmla="*/ 0 60000 65536"/>
              <a:gd name="T12" fmla="*/ 0 60000 65536"/>
              <a:gd name="T13" fmla="*/ 0 60000 65536"/>
              <a:gd name="T14" fmla="*/ 0 60000 65536"/>
              <a:gd name="T15" fmla="*/ 0 w 71"/>
              <a:gd name="T16" fmla="*/ 0 h 71"/>
              <a:gd name="T17" fmla="*/ 71 w 71"/>
              <a:gd name="T18" fmla="*/ 71 h 71"/>
            </a:gdLst>
            <a:ahLst/>
            <a:cxnLst>
              <a:cxn ang="T10">
                <a:pos x="T0" y="T1"/>
              </a:cxn>
              <a:cxn ang="T11">
                <a:pos x="T2" y="T3"/>
              </a:cxn>
              <a:cxn ang="T12">
                <a:pos x="T4" y="T5"/>
              </a:cxn>
              <a:cxn ang="T13">
                <a:pos x="T6" y="T7"/>
              </a:cxn>
              <a:cxn ang="T14">
                <a:pos x="T8" y="T9"/>
              </a:cxn>
            </a:cxnLst>
            <a:rect l="T15" t="T16" r="T17" b="T18"/>
            <a:pathLst>
              <a:path w="71" h="71">
                <a:moveTo>
                  <a:pt x="36" y="0"/>
                </a:moveTo>
                <a:lnTo>
                  <a:pt x="71" y="36"/>
                </a:lnTo>
                <a:lnTo>
                  <a:pt x="36" y="71"/>
                </a:lnTo>
                <a:lnTo>
                  <a:pt x="0" y="36"/>
                </a:lnTo>
                <a:lnTo>
                  <a:pt x="36" y="0"/>
                </a:lnTo>
                <a:close/>
              </a:path>
            </a:pathLst>
          </a:custGeom>
          <a:solidFill>
            <a:srgbClr val="0000FF"/>
          </a:solidFill>
          <a:ln w="11113">
            <a:solidFill>
              <a:srgbClr val="0000FF"/>
            </a:solidFill>
            <a:round/>
            <a:headEnd/>
            <a:tailEnd/>
          </a:ln>
        </p:spPr>
        <p:txBody>
          <a:bodyPr/>
          <a:lstStyle/>
          <a:p>
            <a:endParaRPr lang="en-US"/>
          </a:p>
        </p:txBody>
      </p:sp>
      <p:sp>
        <p:nvSpPr>
          <p:cNvPr id="67681" name="Freeform 298"/>
          <p:cNvSpPr>
            <a:spLocks/>
          </p:cNvSpPr>
          <p:nvPr/>
        </p:nvSpPr>
        <p:spPr bwMode="auto">
          <a:xfrm>
            <a:off x="4005263" y="3028950"/>
            <a:ext cx="112712" cy="114300"/>
          </a:xfrm>
          <a:custGeom>
            <a:avLst/>
            <a:gdLst>
              <a:gd name="T0" fmla="*/ 2147483647 w 71"/>
              <a:gd name="T1" fmla="*/ 0 h 72"/>
              <a:gd name="T2" fmla="*/ 2147483647 w 71"/>
              <a:gd name="T3" fmla="*/ 2147483647 h 72"/>
              <a:gd name="T4" fmla="*/ 2147483647 w 71"/>
              <a:gd name="T5" fmla="*/ 2147483647 h 72"/>
              <a:gd name="T6" fmla="*/ 0 w 71"/>
              <a:gd name="T7" fmla="*/ 2147483647 h 72"/>
              <a:gd name="T8" fmla="*/ 2147483647 w 71"/>
              <a:gd name="T9" fmla="*/ 0 h 72"/>
              <a:gd name="T10" fmla="*/ 0 60000 65536"/>
              <a:gd name="T11" fmla="*/ 0 60000 65536"/>
              <a:gd name="T12" fmla="*/ 0 60000 65536"/>
              <a:gd name="T13" fmla="*/ 0 60000 65536"/>
              <a:gd name="T14" fmla="*/ 0 60000 65536"/>
              <a:gd name="T15" fmla="*/ 0 w 71"/>
              <a:gd name="T16" fmla="*/ 0 h 72"/>
              <a:gd name="T17" fmla="*/ 71 w 71"/>
              <a:gd name="T18" fmla="*/ 72 h 72"/>
            </a:gdLst>
            <a:ahLst/>
            <a:cxnLst>
              <a:cxn ang="T10">
                <a:pos x="T0" y="T1"/>
              </a:cxn>
              <a:cxn ang="T11">
                <a:pos x="T2" y="T3"/>
              </a:cxn>
              <a:cxn ang="T12">
                <a:pos x="T4" y="T5"/>
              </a:cxn>
              <a:cxn ang="T13">
                <a:pos x="T6" y="T7"/>
              </a:cxn>
              <a:cxn ang="T14">
                <a:pos x="T8" y="T9"/>
              </a:cxn>
            </a:cxnLst>
            <a:rect l="T15" t="T16" r="T17" b="T18"/>
            <a:pathLst>
              <a:path w="71" h="72">
                <a:moveTo>
                  <a:pt x="35" y="0"/>
                </a:moveTo>
                <a:lnTo>
                  <a:pt x="71" y="36"/>
                </a:lnTo>
                <a:lnTo>
                  <a:pt x="35" y="72"/>
                </a:lnTo>
                <a:lnTo>
                  <a:pt x="0" y="36"/>
                </a:lnTo>
                <a:lnTo>
                  <a:pt x="35" y="0"/>
                </a:lnTo>
                <a:close/>
              </a:path>
            </a:pathLst>
          </a:custGeom>
          <a:solidFill>
            <a:srgbClr val="0000FF"/>
          </a:solidFill>
          <a:ln w="11113">
            <a:solidFill>
              <a:srgbClr val="0000FF"/>
            </a:solidFill>
            <a:round/>
            <a:headEnd/>
            <a:tailEnd/>
          </a:ln>
        </p:spPr>
        <p:txBody>
          <a:bodyPr/>
          <a:lstStyle/>
          <a:p>
            <a:endParaRPr lang="en-US"/>
          </a:p>
        </p:txBody>
      </p:sp>
      <p:sp>
        <p:nvSpPr>
          <p:cNvPr id="67682" name="Freeform 299"/>
          <p:cNvSpPr>
            <a:spLocks/>
          </p:cNvSpPr>
          <p:nvPr/>
        </p:nvSpPr>
        <p:spPr bwMode="auto">
          <a:xfrm>
            <a:off x="4457700" y="3489325"/>
            <a:ext cx="114300" cy="114300"/>
          </a:xfrm>
          <a:custGeom>
            <a:avLst/>
            <a:gdLst>
              <a:gd name="T0" fmla="*/ 2147483647 w 72"/>
              <a:gd name="T1" fmla="*/ 0 h 72"/>
              <a:gd name="T2" fmla="*/ 2147483647 w 72"/>
              <a:gd name="T3" fmla="*/ 2147483647 h 72"/>
              <a:gd name="T4" fmla="*/ 2147483647 w 72"/>
              <a:gd name="T5" fmla="*/ 2147483647 h 72"/>
              <a:gd name="T6" fmla="*/ 0 w 72"/>
              <a:gd name="T7" fmla="*/ 2147483647 h 72"/>
              <a:gd name="T8" fmla="*/ 2147483647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FF"/>
          </a:solidFill>
          <a:ln w="11113">
            <a:solidFill>
              <a:srgbClr val="0000FF"/>
            </a:solidFill>
            <a:round/>
            <a:headEnd/>
            <a:tailEnd/>
          </a:ln>
        </p:spPr>
        <p:txBody>
          <a:bodyPr/>
          <a:lstStyle/>
          <a:p>
            <a:endParaRPr lang="en-US"/>
          </a:p>
        </p:txBody>
      </p:sp>
      <p:sp>
        <p:nvSpPr>
          <p:cNvPr id="67683" name="Freeform 300"/>
          <p:cNvSpPr>
            <a:spLocks/>
          </p:cNvSpPr>
          <p:nvPr/>
        </p:nvSpPr>
        <p:spPr bwMode="auto">
          <a:xfrm>
            <a:off x="4911725" y="3594100"/>
            <a:ext cx="114300" cy="114300"/>
          </a:xfrm>
          <a:custGeom>
            <a:avLst/>
            <a:gdLst>
              <a:gd name="T0" fmla="*/ 2147483647 w 72"/>
              <a:gd name="T1" fmla="*/ 0 h 72"/>
              <a:gd name="T2" fmla="*/ 2147483647 w 72"/>
              <a:gd name="T3" fmla="*/ 2147483647 h 72"/>
              <a:gd name="T4" fmla="*/ 2147483647 w 72"/>
              <a:gd name="T5" fmla="*/ 2147483647 h 72"/>
              <a:gd name="T6" fmla="*/ 0 w 72"/>
              <a:gd name="T7" fmla="*/ 2147483647 h 72"/>
              <a:gd name="T8" fmla="*/ 2147483647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FF"/>
          </a:solidFill>
          <a:ln w="11113">
            <a:solidFill>
              <a:srgbClr val="0000FF"/>
            </a:solidFill>
            <a:round/>
            <a:headEnd/>
            <a:tailEnd/>
          </a:ln>
        </p:spPr>
        <p:txBody>
          <a:bodyPr/>
          <a:lstStyle/>
          <a:p>
            <a:endParaRPr lang="en-US"/>
          </a:p>
        </p:txBody>
      </p:sp>
      <p:sp>
        <p:nvSpPr>
          <p:cNvPr id="67684" name="Freeform 301"/>
          <p:cNvSpPr>
            <a:spLocks/>
          </p:cNvSpPr>
          <p:nvPr/>
        </p:nvSpPr>
        <p:spPr bwMode="auto">
          <a:xfrm>
            <a:off x="5365750" y="3584575"/>
            <a:ext cx="112713" cy="112713"/>
          </a:xfrm>
          <a:custGeom>
            <a:avLst/>
            <a:gdLst>
              <a:gd name="T0" fmla="*/ 2147483647 w 71"/>
              <a:gd name="T1" fmla="*/ 0 h 71"/>
              <a:gd name="T2" fmla="*/ 2147483647 w 71"/>
              <a:gd name="T3" fmla="*/ 2147483647 h 71"/>
              <a:gd name="T4" fmla="*/ 2147483647 w 71"/>
              <a:gd name="T5" fmla="*/ 2147483647 h 71"/>
              <a:gd name="T6" fmla="*/ 0 w 71"/>
              <a:gd name="T7" fmla="*/ 2147483647 h 71"/>
              <a:gd name="T8" fmla="*/ 2147483647 w 71"/>
              <a:gd name="T9" fmla="*/ 0 h 71"/>
              <a:gd name="T10" fmla="*/ 0 60000 65536"/>
              <a:gd name="T11" fmla="*/ 0 60000 65536"/>
              <a:gd name="T12" fmla="*/ 0 60000 65536"/>
              <a:gd name="T13" fmla="*/ 0 60000 65536"/>
              <a:gd name="T14" fmla="*/ 0 60000 65536"/>
              <a:gd name="T15" fmla="*/ 0 w 71"/>
              <a:gd name="T16" fmla="*/ 0 h 71"/>
              <a:gd name="T17" fmla="*/ 71 w 71"/>
              <a:gd name="T18" fmla="*/ 71 h 71"/>
            </a:gdLst>
            <a:ahLst/>
            <a:cxnLst>
              <a:cxn ang="T10">
                <a:pos x="T0" y="T1"/>
              </a:cxn>
              <a:cxn ang="T11">
                <a:pos x="T2" y="T3"/>
              </a:cxn>
              <a:cxn ang="T12">
                <a:pos x="T4" y="T5"/>
              </a:cxn>
              <a:cxn ang="T13">
                <a:pos x="T6" y="T7"/>
              </a:cxn>
              <a:cxn ang="T14">
                <a:pos x="T8" y="T9"/>
              </a:cxn>
            </a:cxnLst>
            <a:rect l="T15" t="T16" r="T17" b="T18"/>
            <a:pathLst>
              <a:path w="71" h="71">
                <a:moveTo>
                  <a:pt x="36" y="0"/>
                </a:moveTo>
                <a:lnTo>
                  <a:pt x="71" y="35"/>
                </a:lnTo>
                <a:lnTo>
                  <a:pt x="36" y="71"/>
                </a:lnTo>
                <a:lnTo>
                  <a:pt x="0" y="35"/>
                </a:lnTo>
                <a:lnTo>
                  <a:pt x="36" y="0"/>
                </a:lnTo>
                <a:close/>
              </a:path>
            </a:pathLst>
          </a:custGeom>
          <a:solidFill>
            <a:srgbClr val="0000FF"/>
          </a:solidFill>
          <a:ln w="11113">
            <a:solidFill>
              <a:srgbClr val="0000FF"/>
            </a:solidFill>
            <a:round/>
            <a:headEnd/>
            <a:tailEnd/>
          </a:ln>
        </p:spPr>
        <p:txBody>
          <a:bodyPr/>
          <a:lstStyle/>
          <a:p>
            <a:endParaRPr lang="en-US"/>
          </a:p>
        </p:txBody>
      </p:sp>
      <p:sp>
        <p:nvSpPr>
          <p:cNvPr id="67685" name="Freeform 302"/>
          <p:cNvSpPr>
            <a:spLocks/>
          </p:cNvSpPr>
          <p:nvPr/>
        </p:nvSpPr>
        <p:spPr bwMode="auto">
          <a:xfrm>
            <a:off x="5819775" y="3562350"/>
            <a:ext cx="112713" cy="114300"/>
          </a:xfrm>
          <a:custGeom>
            <a:avLst/>
            <a:gdLst>
              <a:gd name="T0" fmla="*/ 2147483647 w 71"/>
              <a:gd name="T1" fmla="*/ 0 h 72"/>
              <a:gd name="T2" fmla="*/ 2147483647 w 71"/>
              <a:gd name="T3" fmla="*/ 2147483647 h 72"/>
              <a:gd name="T4" fmla="*/ 2147483647 w 71"/>
              <a:gd name="T5" fmla="*/ 2147483647 h 72"/>
              <a:gd name="T6" fmla="*/ 0 w 71"/>
              <a:gd name="T7" fmla="*/ 2147483647 h 72"/>
              <a:gd name="T8" fmla="*/ 2147483647 w 71"/>
              <a:gd name="T9" fmla="*/ 0 h 72"/>
              <a:gd name="T10" fmla="*/ 0 60000 65536"/>
              <a:gd name="T11" fmla="*/ 0 60000 65536"/>
              <a:gd name="T12" fmla="*/ 0 60000 65536"/>
              <a:gd name="T13" fmla="*/ 0 60000 65536"/>
              <a:gd name="T14" fmla="*/ 0 60000 65536"/>
              <a:gd name="T15" fmla="*/ 0 w 71"/>
              <a:gd name="T16" fmla="*/ 0 h 72"/>
              <a:gd name="T17" fmla="*/ 71 w 71"/>
              <a:gd name="T18" fmla="*/ 72 h 72"/>
            </a:gdLst>
            <a:ahLst/>
            <a:cxnLst>
              <a:cxn ang="T10">
                <a:pos x="T0" y="T1"/>
              </a:cxn>
              <a:cxn ang="T11">
                <a:pos x="T2" y="T3"/>
              </a:cxn>
              <a:cxn ang="T12">
                <a:pos x="T4" y="T5"/>
              </a:cxn>
              <a:cxn ang="T13">
                <a:pos x="T6" y="T7"/>
              </a:cxn>
              <a:cxn ang="T14">
                <a:pos x="T8" y="T9"/>
              </a:cxn>
            </a:cxnLst>
            <a:rect l="T15" t="T16" r="T17" b="T18"/>
            <a:pathLst>
              <a:path w="71" h="72">
                <a:moveTo>
                  <a:pt x="36" y="0"/>
                </a:moveTo>
                <a:lnTo>
                  <a:pt x="71" y="36"/>
                </a:lnTo>
                <a:lnTo>
                  <a:pt x="36" y="72"/>
                </a:lnTo>
                <a:lnTo>
                  <a:pt x="0" y="36"/>
                </a:lnTo>
                <a:lnTo>
                  <a:pt x="36" y="0"/>
                </a:lnTo>
                <a:close/>
              </a:path>
            </a:pathLst>
          </a:custGeom>
          <a:solidFill>
            <a:srgbClr val="0000FF"/>
          </a:solidFill>
          <a:ln w="11113">
            <a:solidFill>
              <a:srgbClr val="0000FF"/>
            </a:solidFill>
            <a:round/>
            <a:headEnd/>
            <a:tailEnd/>
          </a:ln>
        </p:spPr>
        <p:txBody>
          <a:bodyPr/>
          <a:lstStyle/>
          <a:p>
            <a:endParaRPr lang="en-US"/>
          </a:p>
        </p:txBody>
      </p:sp>
      <p:sp>
        <p:nvSpPr>
          <p:cNvPr id="67686" name="Freeform 303"/>
          <p:cNvSpPr>
            <a:spLocks/>
          </p:cNvSpPr>
          <p:nvPr/>
        </p:nvSpPr>
        <p:spPr bwMode="auto">
          <a:xfrm>
            <a:off x="6273800" y="3524250"/>
            <a:ext cx="112713" cy="114300"/>
          </a:xfrm>
          <a:custGeom>
            <a:avLst/>
            <a:gdLst>
              <a:gd name="T0" fmla="*/ 2147483647 w 71"/>
              <a:gd name="T1" fmla="*/ 0 h 72"/>
              <a:gd name="T2" fmla="*/ 2147483647 w 71"/>
              <a:gd name="T3" fmla="*/ 2147483647 h 72"/>
              <a:gd name="T4" fmla="*/ 2147483647 w 71"/>
              <a:gd name="T5" fmla="*/ 2147483647 h 72"/>
              <a:gd name="T6" fmla="*/ 0 w 71"/>
              <a:gd name="T7" fmla="*/ 2147483647 h 72"/>
              <a:gd name="T8" fmla="*/ 2147483647 w 71"/>
              <a:gd name="T9" fmla="*/ 0 h 72"/>
              <a:gd name="T10" fmla="*/ 0 60000 65536"/>
              <a:gd name="T11" fmla="*/ 0 60000 65536"/>
              <a:gd name="T12" fmla="*/ 0 60000 65536"/>
              <a:gd name="T13" fmla="*/ 0 60000 65536"/>
              <a:gd name="T14" fmla="*/ 0 60000 65536"/>
              <a:gd name="T15" fmla="*/ 0 w 71"/>
              <a:gd name="T16" fmla="*/ 0 h 72"/>
              <a:gd name="T17" fmla="*/ 71 w 71"/>
              <a:gd name="T18" fmla="*/ 72 h 72"/>
            </a:gdLst>
            <a:ahLst/>
            <a:cxnLst>
              <a:cxn ang="T10">
                <a:pos x="T0" y="T1"/>
              </a:cxn>
              <a:cxn ang="T11">
                <a:pos x="T2" y="T3"/>
              </a:cxn>
              <a:cxn ang="T12">
                <a:pos x="T4" y="T5"/>
              </a:cxn>
              <a:cxn ang="T13">
                <a:pos x="T6" y="T7"/>
              </a:cxn>
              <a:cxn ang="T14">
                <a:pos x="T8" y="T9"/>
              </a:cxn>
            </a:cxnLst>
            <a:rect l="T15" t="T16" r="T17" b="T18"/>
            <a:pathLst>
              <a:path w="71" h="72">
                <a:moveTo>
                  <a:pt x="35" y="0"/>
                </a:moveTo>
                <a:lnTo>
                  <a:pt x="71" y="36"/>
                </a:lnTo>
                <a:lnTo>
                  <a:pt x="35" y="72"/>
                </a:lnTo>
                <a:lnTo>
                  <a:pt x="0" y="36"/>
                </a:lnTo>
                <a:lnTo>
                  <a:pt x="35" y="0"/>
                </a:lnTo>
                <a:close/>
              </a:path>
            </a:pathLst>
          </a:custGeom>
          <a:solidFill>
            <a:srgbClr val="0000FF"/>
          </a:solidFill>
          <a:ln w="11113">
            <a:solidFill>
              <a:srgbClr val="0000FF"/>
            </a:solidFill>
            <a:round/>
            <a:headEnd/>
            <a:tailEnd/>
          </a:ln>
        </p:spPr>
        <p:txBody>
          <a:bodyPr/>
          <a:lstStyle/>
          <a:p>
            <a:endParaRPr lang="en-US"/>
          </a:p>
        </p:txBody>
      </p:sp>
      <p:sp>
        <p:nvSpPr>
          <p:cNvPr id="67687" name="Freeform 304"/>
          <p:cNvSpPr>
            <a:spLocks/>
          </p:cNvSpPr>
          <p:nvPr/>
        </p:nvSpPr>
        <p:spPr bwMode="auto">
          <a:xfrm>
            <a:off x="6726238" y="3559175"/>
            <a:ext cx="114300" cy="114300"/>
          </a:xfrm>
          <a:custGeom>
            <a:avLst/>
            <a:gdLst>
              <a:gd name="T0" fmla="*/ 2147483647 w 72"/>
              <a:gd name="T1" fmla="*/ 0 h 72"/>
              <a:gd name="T2" fmla="*/ 2147483647 w 72"/>
              <a:gd name="T3" fmla="*/ 2147483647 h 72"/>
              <a:gd name="T4" fmla="*/ 2147483647 w 72"/>
              <a:gd name="T5" fmla="*/ 2147483647 h 72"/>
              <a:gd name="T6" fmla="*/ 0 w 72"/>
              <a:gd name="T7" fmla="*/ 2147483647 h 72"/>
              <a:gd name="T8" fmla="*/ 2147483647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FF"/>
          </a:solidFill>
          <a:ln w="11113">
            <a:solidFill>
              <a:srgbClr val="0000FF"/>
            </a:solidFill>
            <a:round/>
            <a:headEnd/>
            <a:tailEnd/>
          </a:ln>
        </p:spPr>
        <p:txBody>
          <a:bodyPr/>
          <a:lstStyle/>
          <a:p>
            <a:endParaRPr lang="en-US"/>
          </a:p>
        </p:txBody>
      </p:sp>
      <p:sp>
        <p:nvSpPr>
          <p:cNvPr id="67688" name="Freeform 305"/>
          <p:cNvSpPr>
            <a:spLocks/>
          </p:cNvSpPr>
          <p:nvPr/>
        </p:nvSpPr>
        <p:spPr bwMode="auto">
          <a:xfrm>
            <a:off x="7180263" y="3432175"/>
            <a:ext cx="114300" cy="114300"/>
          </a:xfrm>
          <a:custGeom>
            <a:avLst/>
            <a:gdLst>
              <a:gd name="T0" fmla="*/ 2147483647 w 72"/>
              <a:gd name="T1" fmla="*/ 0 h 72"/>
              <a:gd name="T2" fmla="*/ 2147483647 w 72"/>
              <a:gd name="T3" fmla="*/ 2147483647 h 72"/>
              <a:gd name="T4" fmla="*/ 2147483647 w 72"/>
              <a:gd name="T5" fmla="*/ 2147483647 h 72"/>
              <a:gd name="T6" fmla="*/ 0 w 72"/>
              <a:gd name="T7" fmla="*/ 2147483647 h 72"/>
              <a:gd name="T8" fmla="*/ 2147483647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FF"/>
          </a:solidFill>
          <a:ln w="11113">
            <a:solidFill>
              <a:srgbClr val="0000FF"/>
            </a:solidFill>
            <a:round/>
            <a:headEnd/>
            <a:tailEnd/>
          </a:ln>
        </p:spPr>
        <p:txBody>
          <a:bodyPr/>
          <a:lstStyle/>
          <a:p>
            <a:endParaRPr lang="en-US"/>
          </a:p>
        </p:txBody>
      </p:sp>
      <p:sp>
        <p:nvSpPr>
          <p:cNvPr id="67689" name="Freeform 306"/>
          <p:cNvSpPr>
            <a:spLocks/>
          </p:cNvSpPr>
          <p:nvPr/>
        </p:nvSpPr>
        <p:spPr bwMode="auto">
          <a:xfrm>
            <a:off x="7634288" y="3427413"/>
            <a:ext cx="112712" cy="112712"/>
          </a:xfrm>
          <a:custGeom>
            <a:avLst/>
            <a:gdLst>
              <a:gd name="T0" fmla="*/ 2147483647 w 71"/>
              <a:gd name="T1" fmla="*/ 0 h 71"/>
              <a:gd name="T2" fmla="*/ 2147483647 w 71"/>
              <a:gd name="T3" fmla="*/ 2147483647 h 71"/>
              <a:gd name="T4" fmla="*/ 2147483647 w 71"/>
              <a:gd name="T5" fmla="*/ 2147483647 h 71"/>
              <a:gd name="T6" fmla="*/ 0 w 71"/>
              <a:gd name="T7" fmla="*/ 2147483647 h 71"/>
              <a:gd name="T8" fmla="*/ 2147483647 w 71"/>
              <a:gd name="T9" fmla="*/ 0 h 71"/>
              <a:gd name="T10" fmla="*/ 0 60000 65536"/>
              <a:gd name="T11" fmla="*/ 0 60000 65536"/>
              <a:gd name="T12" fmla="*/ 0 60000 65536"/>
              <a:gd name="T13" fmla="*/ 0 60000 65536"/>
              <a:gd name="T14" fmla="*/ 0 60000 65536"/>
              <a:gd name="T15" fmla="*/ 0 w 71"/>
              <a:gd name="T16" fmla="*/ 0 h 71"/>
              <a:gd name="T17" fmla="*/ 71 w 71"/>
              <a:gd name="T18" fmla="*/ 71 h 71"/>
            </a:gdLst>
            <a:ahLst/>
            <a:cxnLst>
              <a:cxn ang="T10">
                <a:pos x="T0" y="T1"/>
              </a:cxn>
              <a:cxn ang="T11">
                <a:pos x="T2" y="T3"/>
              </a:cxn>
              <a:cxn ang="T12">
                <a:pos x="T4" y="T5"/>
              </a:cxn>
              <a:cxn ang="T13">
                <a:pos x="T6" y="T7"/>
              </a:cxn>
              <a:cxn ang="T14">
                <a:pos x="T8" y="T9"/>
              </a:cxn>
            </a:cxnLst>
            <a:rect l="T15" t="T16" r="T17" b="T18"/>
            <a:pathLst>
              <a:path w="71" h="71">
                <a:moveTo>
                  <a:pt x="36" y="0"/>
                </a:moveTo>
                <a:lnTo>
                  <a:pt x="71" y="36"/>
                </a:lnTo>
                <a:lnTo>
                  <a:pt x="36" y="71"/>
                </a:lnTo>
                <a:lnTo>
                  <a:pt x="0" y="36"/>
                </a:lnTo>
                <a:lnTo>
                  <a:pt x="36" y="0"/>
                </a:lnTo>
                <a:close/>
              </a:path>
            </a:pathLst>
          </a:custGeom>
          <a:solidFill>
            <a:srgbClr val="0000FF"/>
          </a:solidFill>
          <a:ln w="11113">
            <a:solidFill>
              <a:srgbClr val="0000FF"/>
            </a:solidFill>
            <a:round/>
            <a:headEnd/>
            <a:tailEnd/>
          </a:ln>
        </p:spPr>
        <p:txBody>
          <a:bodyPr/>
          <a:lstStyle/>
          <a:p>
            <a:endParaRPr lang="en-US"/>
          </a:p>
        </p:txBody>
      </p:sp>
      <p:sp>
        <p:nvSpPr>
          <p:cNvPr id="67690" name="Oval 307"/>
          <p:cNvSpPr>
            <a:spLocks noChangeArrowheads="1"/>
          </p:cNvSpPr>
          <p:nvPr/>
        </p:nvSpPr>
        <p:spPr bwMode="auto">
          <a:xfrm>
            <a:off x="2190750" y="2894013"/>
            <a:ext cx="109538" cy="111125"/>
          </a:xfrm>
          <a:prstGeom prst="ellipse">
            <a:avLst/>
          </a:prstGeom>
          <a:solidFill>
            <a:srgbClr val="FF0000"/>
          </a:solidFill>
          <a:ln w="11113">
            <a:solidFill>
              <a:srgbClr val="800000"/>
            </a:solidFill>
            <a:round/>
            <a:headEnd/>
            <a:tailEnd/>
          </a:ln>
        </p:spPr>
        <p:txBody>
          <a:bodyPr/>
          <a:lstStyle/>
          <a:p>
            <a:endParaRPr lang="en-US" sz="2800">
              <a:solidFill>
                <a:srgbClr val="000000"/>
              </a:solidFill>
            </a:endParaRPr>
          </a:p>
        </p:txBody>
      </p:sp>
      <p:sp>
        <p:nvSpPr>
          <p:cNvPr id="67691" name="Oval 308"/>
          <p:cNvSpPr>
            <a:spLocks noChangeArrowheads="1"/>
          </p:cNvSpPr>
          <p:nvPr/>
        </p:nvSpPr>
        <p:spPr bwMode="auto">
          <a:xfrm>
            <a:off x="2643188" y="2757488"/>
            <a:ext cx="111125" cy="111125"/>
          </a:xfrm>
          <a:prstGeom prst="ellipse">
            <a:avLst/>
          </a:prstGeom>
          <a:solidFill>
            <a:srgbClr val="FF0000"/>
          </a:solidFill>
          <a:ln w="11113">
            <a:solidFill>
              <a:srgbClr val="800000"/>
            </a:solidFill>
            <a:round/>
            <a:headEnd/>
            <a:tailEnd/>
          </a:ln>
        </p:spPr>
        <p:txBody>
          <a:bodyPr/>
          <a:lstStyle/>
          <a:p>
            <a:endParaRPr lang="en-US" sz="2800">
              <a:solidFill>
                <a:srgbClr val="000000"/>
              </a:solidFill>
            </a:endParaRPr>
          </a:p>
        </p:txBody>
      </p:sp>
      <p:sp>
        <p:nvSpPr>
          <p:cNvPr id="67692" name="Oval 309"/>
          <p:cNvSpPr>
            <a:spLocks noChangeArrowheads="1"/>
          </p:cNvSpPr>
          <p:nvPr/>
        </p:nvSpPr>
        <p:spPr bwMode="auto">
          <a:xfrm>
            <a:off x="3097213" y="2741613"/>
            <a:ext cx="111125" cy="111125"/>
          </a:xfrm>
          <a:prstGeom prst="ellipse">
            <a:avLst/>
          </a:prstGeom>
          <a:solidFill>
            <a:srgbClr val="FF0000"/>
          </a:solidFill>
          <a:ln w="11113">
            <a:solidFill>
              <a:srgbClr val="800000"/>
            </a:solidFill>
            <a:round/>
            <a:headEnd/>
            <a:tailEnd/>
          </a:ln>
        </p:spPr>
        <p:txBody>
          <a:bodyPr/>
          <a:lstStyle/>
          <a:p>
            <a:endParaRPr lang="en-US" sz="2800">
              <a:solidFill>
                <a:srgbClr val="000000"/>
              </a:solidFill>
            </a:endParaRPr>
          </a:p>
        </p:txBody>
      </p:sp>
      <p:sp>
        <p:nvSpPr>
          <p:cNvPr id="67693" name="Oval 310"/>
          <p:cNvSpPr>
            <a:spLocks noChangeArrowheads="1"/>
          </p:cNvSpPr>
          <p:nvPr/>
        </p:nvSpPr>
        <p:spPr bwMode="auto">
          <a:xfrm>
            <a:off x="3551238" y="3346450"/>
            <a:ext cx="111125" cy="109538"/>
          </a:xfrm>
          <a:prstGeom prst="ellipse">
            <a:avLst/>
          </a:prstGeom>
          <a:solidFill>
            <a:srgbClr val="FF0000"/>
          </a:solidFill>
          <a:ln w="11113">
            <a:solidFill>
              <a:srgbClr val="800000"/>
            </a:solidFill>
            <a:round/>
            <a:headEnd/>
            <a:tailEnd/>
          </a:ln>
        </p:spPr>
        <p:txBody>
          <a:bodyPr/>
          <a:lstStyle/>
          <a:p>
            <a:endParaRPr lang="en-US" sz="2800">
              <a:solidFill>
                <a:srgbClr val="000000"/>
              </a:solidFill>
            </a:endParaRPr>
          </a:p>
        </p:txBody>
      </p:sp>
      <p:sp>
        <p:nvSpPr>
          <p:cNvPr id="67694" name="Oval 311"/>
          <p:cNvSpPr>
            <a:spLocks noChangeArrowheads="1"/>
          </p:cNvSpPr>
          <p:nvPr/>
        </p:nvSpPr>
        <p:spPr bwMode="auto">
          <a:xfrm>
            <a:off x="4005263" y="3502025"/>
            <a:ext cx="109537" cy="111125"/>
          </a:xfrm>
          <a:prstGeom prst="ellipse">
            <a:avLst/>
          </a:prstGeom>
          <a:solidFill>
            <a:srgbClr val="FF0000"/>
          </a:solidFill>
          <a:ln w="11113">
            <a:solidFill>
              <a:srgbClr val="800000"/>
            </a:solidFill>
            <a:round/>
            <a:headEnd/>
            <a:tailEnd/>
          </a:ln>
        </p:spPr>
        <p:txBody>
          <a:bodyPr/>
          <a:lstStyle/>
          <a:p>
            <a:endParaRPr lang="en-US" sz="2800">
              <a:solidFill>
                <a:srgbClr val="000000"/>
              </a:solidFill>
            </a:endParaRPr>
          </a:p>
        </p:txBody>
      </p:sp>
      <p:sp>
        <p:nvSpPr>
          <p:cNvPr id="67695" name="Oval 312"/>
          <p:cNvSpPr>
            <a:spLocks noChangeArrowheads="1"/>
          </p:cNvSpPr>
          <p:nvPr/>
        </p:nvSpPr>
        <p:spPr bwMode="auto">
          <a:xfrm>
            <a:off x="4457700" y="4081463"/>
            <a:ext cx="111125" cy="111125"/>
          </a:xfrm>
          <a:prstGeom prst="ellipse">
            <a:avLst/>
          </a:prstGeom>
          <a:solidFill>
            <a:srgbClr val="FF0000"/>
          </a:solidFill>
          <a:ln w="11113">
            <a:solidFill>
              <a:srgbClr val="800000"/>
            </a:solidFill>
            <a:round/>
            <a:headEnd/>
            <a:tailEnd/>
          </a:ln>
        </p:spPr>
        <p:txBody>
          <a:bodyPr/>
          <a:lstStyle/>
          <a:p>
            <a:endParaRPr lang="en-US" sz="2800">
              <a:solidFill>
                <a:srgbClr val="000000"/>
              </a:solidFill>
            </a:endParaRPr>
          </a:p>
        </p:txBody>
      </p:sp>
      <p:sp>
        <p:nvSpPr>
          <p:cNvPr id="67696" name="Oval 313"/>
          <p:cNvSpPr>
            <a:spLocks noChangeArrowheads="1"/>
          </p:cNvSpPr>
          <p:nvPr/>
        </p:nvSpPr>
        <p:spPr bwMode="auto">
          <a:xfrm>
            <a:off x="4911725" y="4295775"/>
            <a:ext cx="111125" cy="111125"/>
          </a:xfrm>
          <a:prstGeom prst="ellipse">
            <a:avLst/>
          </a:prstGeom>
          <a:solidFill>
            <a:srgbClr val="FF0000"/>
          </a:solidFill>
          <a:ln w="11113">
            <a:solidFill>
              <a:srgbClr val="800000"/>
            </a:solidFill>
            <a:round/>
            <a:headEnd/>
            <a:tailEnd/>
          </a:ln>
        </p:spPr>
        <p:txBody>
          <a:bodyPr/>
          <a:lstStyle/>
          <a:p>
            <a:endParaRPr lang="en-US" sz="2800">
              <a:solidFill>
                <a:srgbClr val="000000"/>
              </a:solidFill>
            </a:endParaRPr>
          </a:p>
        </p:txBody>
      </p:sp>
      <p:sp>
        <p:nvSpPr>
          <p:cNvPr id="67697" name="Oval 314"/>
          <p:cNvSpPr>
            <a:spLocks noChangeArrowheads="1"/>
          </p:cNvSpPr>
          <p:nvPr/>
        </p:nvSpPr>
        <p:spPr bwMode="auto">
          <a:xfrm>
            <a:off x="5365750" y="4651375"/>
            <a:ext cx="111125" cy="111125"/>
          </a:xfrm>
          <a:prstGeom prst="ellipse">
            <a:avLst/>
          </a:prstGeom>
          <a:solidFill>
            <a:srgbClr val="FF0000"/>
          </a:solidFill>
          <a:ln w="11113">
            <a:solidFill>
              <a:srgbClr val="800000"/>
            </a:solidFill>
            <a:round/>
            <a:headEnd/>
            <a:tailEnd/>
          </a:ln>
        </p:spPr>
        <p:txBody>
          <a:bodyPr/>
          <a:lstStyle/>
          <a:p>
            <a:endParaRPr lang="en-US" sz="2800">
              <a:solidFill>
                <a:srgbClr val="000000"/>
              </a:solidFill>
            </a:endParaRPr>
          </a:p>
        </p:txBody>
      </p:sp>
      <p:sp>
        <p:nvSpPr>
          <p:cNvPr id="67698" name="Oval 315"/>
          <p:cNvSpPr>
            <a:spLocks noChangeArrowheads="1"/>
          </p:cNvSpPr>
          <p:nvPr/>
        </p:nvSpPr>
        <p:spPr bwMode="auto">
          <a:xfrm>
            <a:off x="5819775" y="4908550"/>
            <a:ext cx="111125" cy="111125"/>
          </a:xfrm>
          <a:prstGeom prst="ellipse">
            <a:avLst/>
          </a:prstGeom>
          <a:solidFill>
            <a:srgbClr val="FF0000"/>
          </a:solidFill>
          <a:ln w="11113">
            <a:solidFill>
              <a:srgbClr val="800000"/>
            </a:solidFill>
            <a:round/>
            <a:headEnd/>
            <a:tailEnd/>
          </a:ln>
        </p:spPr>
        <p:txBody>
          <a:bodyPr/>
          <a:lstStyle/>
          <a:p>
            <a:endParaRPr lang="en-US" sz="2800">
              <a:solidFill>
                <a:srgbClr val="000000"/>
              </a:solidFill>
            </a:endParaRPr>
          </a:p>
        </p:txBody>
      </p:sp>
      <p:sp>
        <p:nvSpPr>
          <p:cNvPr id="67699" name="Oval 316"/>
          <p:cNvSpPr>
            <a:spLocks noChangeArrowheads="1"/>
          </p:cNvSpPr>
          <p:nvPr/>
        </p:nvSpPr>
        <p:spPr bwMode="auto">
          <a:xfrm>
            <a:off x="6273800" y="5211763"/>
            <a:ext cx="109538" cy="111125"/>
          </a:xfrm>
          <a:prstGeom prst="ellipse">
            <a:avLst/>
          </a:prstGeom>
          <a:solidFill>
            <a:srgbClr val="FF0000"/>
          </a:solidFill>
          <a:ln w="11113">
            <a:solidFill>
              <a:srgbClr val="800000"/>
            </a:solidFill>
            <a:round/>
            <a:headEnd/>
            <a:tailEnd/>
          </a:ln>
        </p:spPr>
        <p:txBody>
          <a:bodyPr/>
          <a:lstStyle/>
          <a:p>
            <a:endParaRPr lang="en-US" sz="2800">
              <a:solidFill>
                <a:srgbClr val="000000"/>
              </a:solidFill>
            </a:endParaRPr>
          </a:p>
        </p:txBody>
      </p:sp>
      <p:sp>
        <p:nvSpPr>
          <p:cNvPr id="67700" name="Oval 317"/>
          <p:cNvSpPr>
            <a:spLocks noChangeArrowheads="1"/>
          </p:cNvSpPr>
          <p:nvPr/>
        </p:nvSpPr>
        <p:spPr bwMode="auto">
          <a:xfrm>
            <a:off x="6726238" y="4087813"/>
            <a:ext cx="111125" cy="111125"/>
          </a:xfrm>
          <a:prstGeom prst="ellipse">
            <a:avLst/>
          </a:prstGeom>
          <a:solidFill>
            <a:srgbClr val="FF0000"/>
          </a:solidFill>
          <a:ln w="11113">
            <a:solidFill>
              <a:srgbClr val="800000"/>
            </a:solidFill>
            <a:round/>
            <a:headEnd/>
            <a:tailEnd/>
          </a:ln>
        </p:spPr>
        <p:txBody>
          <a:bodyPr/>
          <a:lstStyle/>
          <a:p>
            <a:endParaRPr lang="en-US" sz="2800">
              <a:solidFill>
                <a:srgbClr val="000000"/>
              </a:solidFill>
            </a:endParaRPr>
          </a:p>
        </p:txBody>
      </p:sp>
      <p:sp>
        <p:nvSpPr>
          <p:cNvPr id="67701" name="Oval 318"/>
          <p:cNvSpPr>
            <a:spLocks noChangeArrowheads="1"/>
          </p:cNvSpPr>
          <p:nvPr/>
        </p:nvSpPr>
        <p:spPr bwMode="auto">
          <a:xfrm>
            <a:off x="7180263" y="3792538"/>
            <a:ext cx="111125" cy="111125"/>
          </a:xfrm>
          <a:prstGeom prst="ellipse">
            <a:avLst/>
          </a:prstGeom>
          <a:solidFill>
            <a:srgbClr val="FF0000"/>
          </a:solidFill>
          <a:ln w="11113">
            <a:solidFill>
              <a:srgbClr val="800000"/>
            </a:solidFill>
            <a:round/>
            <a:headEnd/>
            <a:tailEnd/>
          </a:ln>
        </p:spPr>
        <p:txBody>
          <a:bodyPr/>
          <a:lstStyle/>
          <a:p>
            <a:endParaRPr lang="en-US" sz="2800">
              <a:solidFill>
                <a:srgbClr val="000000"/>
              </a:solidFill>
            </a:endParaRPr>
          </a:p>
        </p:txBody>
      </p:sp>
      <p:sp>
        <p:nvSpPr>
          <p:cNvPr id="67702" name="Oval 319"/>
          <p:cNvSpPr>
            <a:spLocks noChangeArrowheads="1"/>
          </p:cNvSpPr>
          <p:nvPr/>
        </p:nvSpPr>
        <p:spPr bwMode="auto">
          <a:xfrm>
            <a:off x="7634288" y="3830638"/>
            <a:ext cx="111125" cy="111125"/>
          </a:xfrm>
          <a:prstGeom prst="ellipse">
            <a:avLst/>
          </a:prstGeom>
          <a:solidFill>
            <a:srgbClr val="FF0000"/>
          </a:solidFill>
          <a:ln w="11113">
            <a:solidFill>
              <a:srgbClr val="800000"/>
            </a:solidFill>
            <a:round/>
            <a:headEnd/>
            <a:tailEnd/>
          </a:ln>
        </p:spPr>
        <p:txBody>
          <a:bodyPr/>
          <a:lstStyle/>
          <a:p>
            <a:endParaRPr lang="en-US" sz="2800">
              <a:solidFill>
                <a:srgbClr val="000000"/>
              </a:solidFill>
            </a:endParaRPr>
          </a:p>
        </p:txBody>
      </p:sp>
      <p:sp>
        <p:nvSpPr>
          <p:cNvPr id="67703" name="Rectangle 320"/>
          <p:cNvSpPr>
            <a:spLocks noChangeArrowheads="1"/>
          </p:cNvSpPr>
          <p:nvPr/>
        </p:nvSpPr>
        <p:spPr bwMode="auto">
          <a:xfrm>
            <a:off x="1447800" y="5599113"/>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50</a:t>
            </a:r>
            <a:endParaRPr lang="en-US" sz="2800">
              <a:solidFill>
                <a:srgbClr val="000000"/>
              </a:solidFill>
              <a:latin typeface="Times New Roman" charset="0"/>
            </a:endParaRPr>
          </a:p>
        </p:txBody>
      </p:sp>
      <p:sp>
        <p:nvSpPr>
          <p:cNvPr id="67704" name="Rectangle 321"/>
          <p:cNvSpPr>
            <a:spLocks noChangeArrowheads="1"/>
          </p:cNvSpPr>
          <p:nvPr/>
        </p:nvSpPr>
        <p:spPr bwMode="auto">
          <a:xfrm>
            <a:off x="1447800" y="4725988"/>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65</a:t>
            </a:r>
            <a:endParaRPr lang="en-US" sz="2800">
              <a:solidFill>
                <a:srgbClr val="000000"/>
              </a:solidFill>
              <a:latin typeface="Times New Roman" charset="0"/>
            </a:endParaRPr>
          </a:p>
        </p:txBody>
      </p:sp>
      <p:sp>
        <p:nvSpPr>
          <p:cNvPr id="67705" name="Rectangle 322"/>
          <p:cNvSpPr>
            <a:spLocks noChangeArrowheads="1"/>
          </p:cNvSpPr>
          <p:nvPr/>
        </p:nvSpPr>
        <p:spPr bwMode="auto">
          <a:xfrm>
            <a:off x="1447800" y="3854450"/>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80</a:t>
            </a:r>
            <a:endParaRPr lang="en-US" sz="2800">
              <a:solidFill>
                <a:srgbClr val="000000"/>
              </a:solidFill>
              <a:latin typeface="Times New Roman" charset="0"/>
            </a:endParaRPr>
          </a:p>
        </p:txBody>
      </p:sp>
      <p:sp>
        <p:nvSpPr>
          <p:cNvPr id="67706" name="Rectangle 323"/>
          <p:cNvSpPr>
            <a:spLocks noChangeArrowheads="1"/>
          </p:cNvSpPr>
          <p:nvPr/>
        </p:nvSpPr>
        <p:spPr bwMode="auto">
          <a:xfrm>
            <a:off x="1447800" y="2982913"/>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95</a:t>
            </a:r>
            <a:endParaRPr lang="en-US" sz="2800">
              <a:solidFill>
                <a:srgbClr val="000000"/>
              </a:solidFill>
              <a:latin typeface="Times New Roman" charset="0"/>
            </a:endParaRPr>
          </a:p>
        </p:txBody>
      </p:sp>
      <p:sp>
        <p:nvSpPr>
          <p:cNvPr id="67707" name="Rectangle 324"/>
          <p:cNvSpPr>
            <a:spLocks noChangeArrowheads="1"/>
          </p:cNvSpPr>
          <p:nvPr/>
        </p:nvSpPr>
        <p:spPr bwMode="auto">
          <a:xfrm>
            <a:off x="1344613" y="2111375"/>
            <a:ext cx="319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110</a:t>
            </a:r>
            <a:endParaRPr lang="en-US" sz="2800">
              <a:solidFill>
                <a:srgbClr val="000000"/>
              </a:solidFill>
              <a:latin typeface="Times New Roman" charset="0"/>
            </a:endParaRPr>
          </a:p>
        </p:txBody>
      </p:sp>
      <p:sp>
        <p:nvSpPr>
          <p:cNvPr id="67708" name="Rectangle 325"/>
          <p:cNvSpPr>
            <a:spLocks noChangeArrowheads="1"/>
          </p:cNvSpPr>
          <p:nvPr/>
        </p:nvSpPr>
        <p:spPr bwMode="auto">
          <a:xfrm>
            <a:off x="1741488" y="5864225"/>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0</a:t>
            </a:r>
            <a:endParaRPr lang="en-US" sz="2800">
              <a:solidFill>
                <a:srgbClr val="000000"/>
              </a:solidFill>
              <a:latin typeface="Times New Roman" charset="0"/>
            </a:endParaRPr>
          </a:p>
        </p:txBody>
      </p:sp>
      <p:sp>
        <p:nvSpPr>
          <p:cNvPr id="67709" name="Rectangle 326"/>
          <p:cNvSpPr>
            <a:spLocks noChangeArrowheads="1"/>
          </p:cNvSpPr>
          <p:nvPr/>
        </p:nvSpPr>
        <p:spPr bwMode="auto">
          <a:xfrm>
            <a:off x="2138363" y="5864225"/>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T1</a:t>
            </a:r>
            <a:endParaRPr lang="en-US" sz="2800">
              <a:solidFill>
                <a:srgbClr val="000000"/>
              </a:solidFill>
              <a:latin typeface="Times New Roman" charset="0"/>
            </a:endParaRPr>
          </a:p>
        </p:txBody>
      </p:sp>
      <p:sp>
        <p:nvSpPr>
          <p:cNvPr id="67710" name="Rectangle 327"/>
          <p:cNvSpPr>
            <a:spLocks noChangeArrowheads="1"/>
          </p:cNvSpPr>
          <p:nvPr/>
        </p:nvSpPr>
        <p:spPr bwMode="auto">
          <a:xfrm>
            <a:off x="2592388" y="5864225"/>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T2</a:t>
            </a:r>
            <a:endParaRPr lang="en-US" sz="2800">
              <a:solidFill>
                <a:srgbClr val="000000"/>
              </a:solidFill>
              <a:latin typeface="Times New Roman" charset="0"/>
            </a:endParaRPr>
          </a:p>
        </p:txBody>
      </p:sp>
      <p:sp>
        <p:nvSpPr>
          <p:cNvPr id="67711" name="Rectangle 328"/>
          <p:cNvSpPr>
            <a:spLocks noChangeArrowheads="1"/>
          </p:cNvSpPr>
          <p:nvPr/>
        </p:nvSpPr>
        <p:spPr bwMode="auto">
          <a:xfrm>
            <a:off x="3092450" y="5864225"/>
            <a:ext cx="127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B</a:t>
            </a:r>
            <a:endParaRPr lang="en-US" sz="2800">
              <a:solidFill>
                <a:srgbClr val="000000"/>
              </a:solidFill>
              <a:latin typeface="Times New Roman" charset="0"/>
            </a:endParaRPr>
          </a:p>
        </p:txBody>
      </p:sp>
      <p:sp>
        <p:nvSpPr>
          <p:cNvPr id="67712" name="Rectangle 329"/>
          <p:cNvSpPr>
            <a:spLocks noChangeArrowheads="1"/>
          </p:cNvSpPr>
          <p:nvPr/>
        </p:nvSpPr>
        <p:spPr bwMode="auto">
          <a:xfrm>
            <a:off x="3494088" y="5864225"/>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1</a:t>
            </a:r>
            <a:endParaRPr lang="en-US" sz="2800">
              <a:solidFill>
                <a:srgbClr val="000000"/>
              </a:solidFill>
              <a:latin typeface="Times New Roman" charset="0"/>
            </a:endParaRPr>
          </a:p>
        </p:txBody>
      </p:sp>
      <p:sp>
        <p:nvSpPr>
          <p:cNvPr id="67713" name="Rectangle 330"/>
          <p:cNvSpPr>
            <a:spLocks noChangeArrowheads="1"/>
          </p:cNvSpPr>
          <p:nvPr/>
        </p:nvSpPr>
        <p:spPr bwMode="auto">
          <a:xfrm>
            <a:off x="3948113" y="5864225"/>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2</a:t>
            </a:r>
            <a:endParaRPr lang="en-US" sz="2800">
              <a:solidFill>
                <a:srgbClr val="000000"/>
              </a:solidFill>
              <a:latin typeface="Times New Roman" charset="0"/>
            </a:endParaRPr>
          </a:p>
        </p:txBody>
      </p:sp>
      <p:sp>
        <p:nvSpPr>
          <p:cNvPr id="67714" name="Rectangle 331"/>
          <p:cNvSpPr>
            <a:spLocks noChangeArrowheads="1"/>
          </p:cNvSpPr>
          <p:nvPr/>
        </p:nvSpPr>
        <p:spPr bwMode="auto">
          <a:xfrm>
            <a:off x="4402138" y="5864225"/>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3</a:t>
            </a:r>
            <a:endParaRPr lang="en-US" sz="2800">
              <a:solidFill>
                <a:srgbClr val="000000"/>
              </a:solidFill>
              <a:latin typeface="Times New Roman" charset="0"/>
            </a:endParaRPr>
          </a:p>
        </p:txBody>
      </p:sp>
      <p:sp>
        <p:nvSpPr>
          <p:cNvPr id="67715" name="Rectangle 332"/>
          <p:cNvSpPr>
            <a:spLocks noChangeArrowheads="1"/>
          </p:cNvSpPr>
          <p:nvPr/>
        </p:nvSpPr>
        <p:spPr bwMode="auto">
          <a:xfrm>
            <a:off x="4856163" y="5864225"/>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4</a:t>
            </a:r>
            <a:endParaRPr lang="en-US" sz="2800">
              <a:solidFill>
                <a:srgbClr val="000000"/>
              </a:solidFill>
              <a:latin typeface="Times New Roman" charset="0"/>
            </a:endParaRPr>
          </a:p>
        </p:txBody>
      </p:sp>
      <p:sp>
        <p:nvSpPr>
          <p:cNvPr id="67716" name="Rectangle 333"/>
          <p:cNvSpPr>
            <a:spLocks noChangeArrowheads="1"/>
          </p:cNvSpPr>
          <p:nvPr/>
        </p:nvSpPr>
        <p:spPr bwMode="auto">
          <a:xfrm>
            <a:off x="5308600" y="5864225"/>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5</a:t>
            </a:r>
            <a:endParaRPr lang="en-US" sz="2800">
              <a:solidFill>
                <a:srgbClr val="000000"/>
              </a:solidFill>
              <a:latin typeface="Times New Roman" charset="0"/>
            </a:endParaRPr>
          </a:p>
        </p:txBody>
      </p:sp>
      <p:sp>
        <p:nvSpPr>
          <p:cNvPr id="67717" name="Rectangle 334"/>
          <p:cNvSpPr>
            <a:spLocks noChangeArrowheads="1"/>
          </p:cNvSpPr>
          <p:nvPr/>
        </p:nvSpPr>
        <p:spPr bwMode="auto">
          <a:xfrm>
            <a:off x="5762625" y="5864225"/>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6</a:t>
            </a:r>
            <a:endParaRPr lang="en-US" sz="2800">
              <a:solidFill>
                <a:srgbClr val="000000"/>
              </a:solidFill>
              <a:latin typeface="Times New Roman" charset="0"/>
            </a:endParaRPr>
          </a:p>
        </p:txBody>
      </p:sp>
      <p:sp>
        <p:nvSpPr>
          <p:cNvPr id="67718" name="Rectangle 335"/>
          <p:cNvSpPr>
            <a:spLocks noChangeArrowheads="1"/>
          </p:cNvSpPr>
          <p:nvPr/>
        </p:nvSpPr>
        <p:spPr bwMode="auto">
          <a:xfrm>
            <a:off x="6216650" y="5864225"/>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7</a:t>
            </a:r>
            <a:endParaRPr lang="en-US" sz="2800">
              <a:solidFill>
                <a:srgbClr val="000000"/>
              </a:solidFill>
              <a:latin typeface="Times New Roman" charset="0"/>
            </a:endParaRPr>
          </a:p>
        </p:txBody>
      </p:sp>
      <p:sp>
        <p:nvSpPr>
          <p:cNvPr id="67719" name="Rectangle 336"/>
          <p:cNvSpPr>
            <a:spLocks noChangeArrowheads="1"/>
          </p:cNvSpPr>
          <p:nvPr/>
        </p:nvSpPr>
        <p:spPr bwMode="auto">
          <a:xfrm>
            <a:off x="6664325" y="5864225"/>
            <a:ext cx="244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R1</a:t>
            </a:r>
            <a:endParaRPr lang="en-US" sz="2800">
              <a:solidFill>
                <a:srgbClr val="000000"/>
              </a:solidFill>
              <a:latin typeface="Times New Roman" charset="0"/>
            </a:endParaRPr>
          </a:p>
        </p:txBody>
      </p:sp>
      <p:sp>
        <p:nvSpPr>
          <p:cNvPr id="67720" name="Rectangle 337"/>
          <p:cNvSpPr>
            <a:spLocks noChangeArrowheads="1"/>
          </p:cNvSpPr>
          <p:nvPr/>
        </p:nvSpPr>
        <p:spPr bwMode="auto">
          <a:xfrm>
            <a:off x="7118350" y="5864225"/>
            <a:ext cx="244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R2</a:t>
            </a:r>
            <a:endParaRPr lang="en-US" sz="2800">
              <a:solidFill>
                <a:srgbClr val="000000"/>
              </a:solidFill>
              <a:latin typeface="Times New Roman" charset="0"/>
            </a:endParaRPr>
          </a:p>
        </p:txBody>
      </p:sp>
      <p:sp>
        <p:nvSpPr>
          <p:cNvPr id="67721" name="Rectangle 338"/>
          <p:cNvSpPr>
            <a:spLocks noChangeArrowheads="1"/>
          </p:cNvSpPr>
          <p:nvPr/>
        </p:nvSpPr>
        <p:spPr bwMode="auto">
          <a:xfrm>
            <a:off x="7572375" y="5864225"/>
            <a:ext cx="244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R3</a:t>
            </a:r>
            <a:endParaRPr lang="en-US" sz="2800">
              <a:solidFill>
                <a:srgbClr val="000000"/>
              </a:solidFill>
              <a:latin typeface="Times New Roman" charset="0"/>
            </a:endParaRPr>
          </a:p>
        </p:txBody>
      </p:sp>
      <p:sp>
        <p:nvSpPr>
          <p:cNvPr id="67722" name="Rectangle 339"/>
          <p:cNvSpPr>
            <a:spLocks noChangeArrowheads="1"/>
          </p:cNvSpPr>
          <p:nvPr/>
        </p:nvSpPr>
        <p:spPr bwMode="auto">
          <a:xfrm>
            <a:off x="4765675" y="6061075"/>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Day</a:t>
            </a:r>
            <a:endParaRPr lang="en-US" sz="2800">
              <a:solidFill>
                <a:srgbClr val="000000"/>
              </a:solidFill>
              <a:latin typeface="Times New Roman" charset="0"/>
            </a:endParaRPr>
          </a:p>
        </p:txBody>
      </p:sp>
      <p:sp>
        <p:nvSpPr>
          <p:cNvPr id="67723" name="Rectangle 340"/>
          <p:cNvSpPr>
            <a:spLocks noChangeArrowheads="1"/>
          </p:cNvSpPr>
          <p:nvPr/>
        </p:nvSpPr>
        <p:spPr bwMode="auto">
          <a:xfrm rot="-5400000">
            <a:off x="-1271587" y="3654425"/>
            <a:ext cx="431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Mean Speed on Psychomotor Vigilance Task</a:t>
            </a:r>
            <a:endParaRPr lang="en-US" sz="2800" b="1">
              <a:solidFill>
                <a:srgbClr val="000000"/>
              </a:solidFill>
              <a:latin typeface="Times New Roman" charset="0"/>
            </a:endParaRPr>
          </a:p>
        </p:txBody>
      </p:sp>
      <p:sp>
        <p:nvSpPr>
          <p:cNvPr id="67724" name="Rectangle 341"/>
          <p:cNvSpPr>
            <a:spLocks noChangeArrowheads="1"/>
          </p:cNvSpPr>
          <p:nvPr/>
        </p:nvSpPr>
        <p:spPr bwMode="auto">
          <a:xfrm rot="-5400000">
            <a:off x="225425" y="3884613"/>
            <a:ext cx="1876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(as a % of Baseline) </a:t>
            </a:r>
            <a:endParaRPr lang="en-US" sz="2800">
              <a:solidFill>
                <a:srgbClr val="000000"/>
              </a:solidFill>
              <a:latin typeface="Times New Roman" charset="0"/>
            </a:endParaRPr>
          </a:p>
        </p:txBody>
      </p:sp>
      <p:sp>
        <p:nvSpPr>
          <p:cNvPr id="67725" name="Rectangle 342"/>
          <p:cNvSpPr>
            <a:spLocks noChangeArrowheads="1"/>
          </p:cNvSpPr>
          <p:nvPr/>
        </p:nvSpPr>
        <p:spPr bwMode="auto">
          <a:xfrm>
            <a:off x="1960563" y="3535363"/>
            <a:ext cx="1233487" cy="1727200"/>
          </a:xfrm>
          <a:prstGeom prst="rect">
            <a:avLst/>
          </a:prstGeom>
          <a:solidFill>
            <a:srgbClr val="FFFFFF"/>
          </a:solidFill>
          <a:ln w="0">
            <a:solidFill>
              <a:srgbClr val="000000"/>
            </a:solidFill>
            <a:miter lim="800000"/>
            <a:headEnd/>
            <a:tailEnd/>
          </a:ln>
        </p:spPr>
        <p:txBody>
          <a:bodyPr/>
          <a:lstStyle/>
          <a:p>
            <a:endParaRPr lang="en-US" sz="2800">
              <a:solidFill>
                <a:srgbClr val="000000"/>
              </a:solidFill>
            </a:endParaRPr>
          </a:p>
        </p:txBody>
      </p:sp>
      <p:sp>
        <p:nvSpPr>
          <p:cNvPr id="67726" name="Rectangle 343"/>
          <p:cNvSpPr>
            <a:spLocks noChangeArrowheads="1"/>
          </p:cNvSpPr>
          <p:nvPr/>
        </p:nvSpPr>
        <p:spPr bwMode="auto">
          <a:xfrm>
            <a:off x="2122488" y="3673475"/>
            <a:ext cx="84137" cy="84138"/>
          </a:xfrm>
          <a:prstGeom prst="rect">
            <a:avLst/>
          </a:prstGeom>
          <a:solidFill>
            <a:srgbClr val="00FF00"/>
          </a:solidFill>
          <a:ln w="11113">
            <a:solidFill>
              <a:srgbClr val="008000"/>
            </a:solidFill>
            <a:miter lim="800000"/>
            <a:headEnd/>
            <a:tailEnd/>
          </a:ln>
        </p:spPr>
        <p:txBody>
          <a:bodyPr/>
          <a:lstStyle/>
          <a:p>
            <a:endParaRPr lang="en-US" sz="2800">
              <a:solidFill>
                <a:srgbClr val="000000"/>
              </a:solidFill>
            </a:endParaRPr>
          </a:p>
        </p:txBody>
      </p:sp>
      <p:sp>
        <p:nvSpPr>
          <p:cNvPr id="67727" name="Rectangle 344"/>
          <p:cNvSpPr>
            <a:spLocks noChangeArrowheads="1"/>
          </p:cNvSpPr>
          <p:nvPr/>
        </p:nvSpPr>
        <p:spPr bwMode="auto">
          <a:xfrm>
            <a:off x="2311400" y="3635375"/>
            <a:ext cx="2635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9 Hr</a:t>
            </a:r>
            <a:endParaRPr lang="en-US" sz="2800">
              <a:solidFill>
                <a:srgbClr val="000000"/>
              </a:solidFill>
              <a:latin typeface="Times New Roman" charset="0"/>
            </a:endParaRPr>
          </a:p>
        </p:txBody>
      </p:sp>
      <p:sp>
        <p:nvSpPr>
          <p:cNvPr id="67728" name="Freeform 345"/>
          <p:cNvSpPr>
            <a:spLocks/>
          </p:cNvSpPr>
          <p:nvPr/>
        </p:nvSpPr>
        <p:spPr bwMode="auto">
          <a:xfrm>
            <a:off x="2122488" y="4016375"/>
            <a:ext cx="85725" cy="87313"/>
          </a:xfrm>
          <a:custGeom>
            <a:avLst/>
            <a:gdLst>
              <a:gd name="T0" fmla="*/ 2147483647 w 54"/>
              <a:gd name="T1" fmla="*/ 0 h 55"/>
              <a:gd name="T2" fmla="*/ 2147483647 w 54"/>
              <a:gd name="T3" fmla="*/ 2147483647 h 55"/>
              <a:gd name="T4" fmla="*/ 0 w 54"/>
              <a:gd name="T5" fmla="*/ 2147483647 h 55"/>
              <a:gd name="T6" fmla="*/ 2147483647 w 54"/>
              <a:gd name="T7" fmla="*/ 0 h 55"/>
              <a:gd name="T8" fmla="*/ 0 60000 65536"/>
              <a:gd name="T9" fmla="*/ 0 60000 65536"/>
              <a:gd name="T10" fmla="*/ 0 60000 65536"/>
              <a:gd name="T11" fmla="*/ 0 60000 65536"/>
              <a:gd name="T12" fmla="*/ 0 w 54"/>
              <a:gd name="T13" fmla="*/ 0 h 55"/>
              <a:gd name="T14" fmla="*/ 54 w 54"/>
              <a:gd name="T15" fmla="*/ 55 h 55"/>
            </a:gdLst>
            <a:ahLst/>
            <a:cxnLst>
              <a:cxn ang="T8">
                <a:pos x="T0" y="T1"/>
              </a:cxn>
              <a:cxn ang="T9">
                <a:pos x="T2" y="T3"/>
              </a:cxn>
              <a:cxn ang="T10">
                <a:pos x="T4" y="T5"/>
              </a:cxn>
              <a:cxn ang="T11">
                <a:pos x="T6" y="T7"/>
              </a:cxn>
            </a:cxnLst>
            <a:rect l="T12" t="T13" r="T14" b="T15"/>
            <a:pathLst>
              <a:path w="54" h="55">
                <a:moveTo>
                  <a:pt x="27" y="0"/>
                </a:moveTo>
                <a:lnTo>
                  <a:pt x="54" y="55"/>
                </a:lnTo>
                <a:lnTo>
                  <a:pt x="0" y="55"/>
                </a:lnTo>
                <a:lnTo>
                  <a:pt x="27" y="0"/>
                </a:lnTo>
                <a:close/>
              </a:path>
            </a:pathLst>
          </a:custGeom>
          <a:solidFill>
            <a:srgbClr val="FFCC00"/>
          </a:solidFill>
          <a:ln w="11113">
            <a:solidFill>
              <a:srgbClr val="FF6600"/>
            </a:solidFill>
            <a:round/>
            <a:headEnd/>
            <a:tailEnd/>
          </a:ln>
        </p:spPr>
        <p:txBody>
          <a:bodyPr/>
          <a:lstStyle/>
          <a:p>
            <a:endParaRPr lang="en-US"/>
          </a:p>
        </p:txBody>
      </p:sp>
      <p:sp>
        <p:nvSpPr>
          <p:cNvPr id="67729" name="Rectangle 346"/>
          <p:cNvSpPr>
            <a:spLocks noChangeArrowheads="1"/>
          </p:cNvSpPr>
          <p:nvPr/>
        </p:nvSpPr>
        <p:spPr bwMode="auto">
          <a:xfrm>
            <a:off x="2311400" y="3979863"/>
            <a:ext cx="2635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7 Hr</a:t>
            </a:r>
            <a:endParaRPr lang="en-US" sz="2800">
              <a:solidFill>
                <a:srgbClr val="000000"/>
              </a:solidFill>
              <a:latin typeface="Times New Roman" charset="0"/>
            </a:endParaRPr>
          </a:p>
        </p:txBody>
      </p:sp>
      <p:sp>
        <p:nvSpPr>
          <p:cNvPr id="67730" name="Freeform 347"/>
          <p:cNvSpPr>
            <a:spLocks/>
          </p:cNvSpPr>
          <p:nvPr/>
        </p:nvSpPr>
        <p:spPr bwMode="auto">
          <a:xfrm>
            <a:off x="2122488" y="4360863"/>
            <a:ext cx="85725" cy="87312"/>
          </a:xfrm>
          <a:custGeom>
            <a:avLst/>
            <a:gdLst>
              <a:gd name="T0" fmla="*/ 2147483647 w 54"/>
              <a:gd name="T1" fmla="*/ 0 h 55"/>
              <a:gd name="T2" fmla="*/ 2147483647 w 54"/>
              <a:gd name="T3" fmla="*/ 2147483647 h 55"/>
              <a:gd name="T4" fmla="*/ 2147483647 w 54"/>
              <a:gd name="T5" fmla="*/ 2147483647 h 55"/>
              <a:gd name="T6" fmla="*/ 0 w 54"/>
              <a:gd name="T7" fmla="*/ 2147483647 h 55"/>
              <a:gd name="T8" fmla="*/ 2147483647 w 54"/>
              <a:gd name="T9" fmla="*/ 0 h 55"/>
              <a:gd name="T10" fmla="*/ 0 60000 65536"/>
              <a:gd name="T11" fmla="*/ 0 60000 65536"/>
              <a:gd name="T12" fmla="*/ 0 60000 65536"/>
              <a:gd name="T13" fmla="*/ 0 60000 65536"/>
              <a:gd name="T14" fmla="*/ 0 60000 65536"/>
              <a:gd name="T15" fmla="*/ 0 w 54"/>
              <a:gd name="T16" fmla="*/ 0 h 55"/>
              <a:gd name="T17" fmla="*/ 54 w 54"/>
              <a:gd name="T18" fmla="*/ 55 h 55"/>
            </a:gdLst>
            <a:ahLst/>
            <a:cxnLst>
              <a:cxn ang="T10">
                <a:pos x="T0" y="T1"/>
              </a:cxn>
              <a:cxn ang="T11">
                <a:pos x="T2" y="T3"/>
              </a:cxn>
              <a:cxn ang="T12">
                <a:pos x="T4" y="T5"/>
              </a:cxn>
              <a:cxn ang="T13">
                <a:pos x="T6" y="T7"/>
              </a:cxn>
              <a:cxn ang="T14">
                <a:pos x="T8" y="T9"/>
              </a:cxn>
            </a:cxnLst>
            <a:rect l="T15" t="T16" r="T17" b="T18"/>
            <a:pathLst>
              <a:path w="54" h="55">
                <a:moveTo>
                  <a:pt x="27" y="0"/>
                </a:moveTo>
                <a:lnTo>
                  <a:pt x="54" y="27"/>
                </a:lnTo>
                <a:lnTo>
                  <a:pt x="27" y="55"/>
                </a:lnTo>
                <a:lnTo>
                  <a:pt x="0" y="27"/>
                </a:lnTo>
                <a:lnTo>
                  <a:pt x="27" y="0"/>
                </a:lnTo>
                <a:close/>
              </a:path>
            </a:pathLst>
          </a:custGeom>
          <a:solidFill>
            <a:srgbClr val="0000FF"/>
          </a:solidFill>
          <a:ln w="11113">
            <a:solidFill>
              <a:srgbClr val="0000FF"/>
            </a:solidFill>
            <a:round/>
            <a:headEnd/>
            <a:tailEnd/>
          </a:ln>
        </p:spPr>
        <p:txBody>
          <a:bodyPr/>
          <a:lstStyle/>
          <a:p>
            <a:endParaRPr lang="en-US"/>
          </a:p>
        </p:txBody>
      </p:sp>
      <p:sp>
        <p:nvSpPr>
          <p:cNvPr id="67731" name="Rectangle 348"/>
          <p:cNvSpPr>
            <a:spLocks noChangeArrowheads="1"/>
          </p:cNvSpPr>
          <p:nvPr/>
        </p:nvSpPr>
        <p:spPr bwMode="auto">
          <a:xfrm>
            <a:off x="2311400" y="4322763"/>
            <a:ext cx="2635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5 Hr</a:t>
            </a:r>
            <a:endParaRPr lang="en-US" sz="2800">
              <a:solidFill>
                <a:srgbClr val="000000"/>
              </a:solidFill>
              <a:latin typeface="Times New Roman" charset="0"/>
            </a:endParaRPr>
          </a:p>
        </p:txBody>
      </p:sp>
      <p:sp>
        <p:nvSpPr>
          <p:cNvPr id="67732" name="Oval 349"/>
          <p:cNvSpPr>
            <a:spLocks noChangeArrowheads="1"/>
          </p:cNvSpPr>
          <p:nvPr/>
        </p:nvSpPr>
        <p:spPr bwMode="auto">
          <a:xfrm>
            <a:off x="2122488" y="4706938"/>
            <a:ext cx="84137" cy="84137"/>
          </a:xfrm>
          <a:prstGeom prst="ellipse">
            <a:avLst/>
          </a:prstGeom>
          <a:solidFill>
            <a:srgbClr val="FF0000"/>
          </a:solidFill>
          <a:ln w="11113">
            <a:solidFill>
              <a:srgbClr val="800000"/>
            </a:solidFill>
            <a:round/>
            <a:headEnd/>
            <a:tailEnd/>
          </a:ln>
        </p:spPr>
        <p:txBody>
          <a:bodyPr/>
          <a:lstStyle/>
          <a:p>
            <a:endParaRPr lang="en-US" sz="2800">
              <a:solidFill>
                <a:srgbClr val="000000"/>
              </a:solidFill>
            </a:endParaRPr>
          </a:p>
        </p:txBody>
      </p:sp>
      <p:sp>
        <p:nvSpPr>
          <p:cNvPr id="67733" name="Rectangle 350"/>
          <p:cNvSpPr>
            <a:spLocks noChangeArrowheads="1"/>
          </p:cNvSpPr>
          <p:nvPr/>
        </p:nvSpPr>
        <p:spPr bwMode="auto">
          <a:xfrm>
            <a:off x="2311400" y="4670425"/>
            <a:ext cx="2635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 Hr</a:t>
            </a:r>
            <a:endParaRPr lang="en-US" sz="2800">
              <a:solidFill>
                <a:srgbClr val="000000"/>
              </a:solidFill>
              <a:latin typeface="Times New Roman" charset="0"/>
            </a:endParaRPr>
          </a:p>
        </p:txBody>
      </p:sp>
      <p:sp>
        <p:nvSpPr>
          <p:cNvPr id="67734" name="Line 351"/>
          <p:cNvSpPr>
            <a:spLocks noChangeShapeType="1"/>
          </p:cNvSpPr>
          <p:nvPr/>
        </p:nvSpPr>
        <p:spPr bwMode="auto">
          <a:xfrm>
            <a:off x="2052638" y="5081588"/>
            <a:ext cx="227012" cy="158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735" name="Rectangle 352"/>
          <p:cNvSpPr>
            <a:spLocks noChangeArrowheads="1"/>
          </p:cNvSpPr>
          <p:nvPr/>
        </p:nvSpPr>
        <p:spPr bwMode="auto">
          <a:xfrm>
            <a:off x="2311400" y="5013325"/>
            <a:ext cx="8493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SAFTE/FAST</a:t>
            </a:r>
            <a:endParaRPr lang="en-US" sz="2800">
              <a:solidFill>
                <a:srgbClr val="000000"/>
              </a:solidFill>
              <a:latin typeface="Times New Roman" charset="0"/>
            </a:endParaRPr>
          </a:p>
        </p:txBody>
      </p:sp>
      <p:grpSp>
        <p:nvGrpSpPr>
          <p:cNvPr id="67736" name="Group 353"/>
          <p:cNvGrpSpPr>
            <a:grpSpLocks/>
          </p:cNvGrpSpPr>
          <p:nvPr/>
        </p:nvGrpSpPr>
        <p:grpSpPr bwMode="auto">
          <a:xfrm>
            <a:off x="3373438" y="2235200"/>
            <a:ext cx="9525" cy="3427413"/>
            <a:chOff x="2125" y="1683"/>
            <a:chExt cx="6" cy="2159"/>
          </a:xfrm>
        </p:grpSpPr>
        <p:sp>
          <p:nvSpPr>
            <p:cNvPr id="67797" name="Rectangle 354"/>
            <p:cNvSpPr>
              <a:spLocks noChangeArrowheads="1"/>
            </p:cNvSpPr>
            <p:nvPr/>
          </p:nvSpPr>
          <p:spPr bwMode="auto">
            <a:xfrm>
              <a:off x="2125" y="3815"/>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98" name="Rectangle 355"/>
            <p:cNvSpPr>
              <a:spLocks noChangeArrowheads="1"/>
            </p:cNvSpPr>
            <p:nvPr/>
          </p:nvSpPr>
          <p:spPr bwMode="auto">
            <a:xfrm>
              <a:off x="2125" y="3767"/>
              <a:ext cx="6"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99" name="Rectangle 356"/>
            <p:cNvSpPr>
              <a:spLocks noChangeArrowheads="1"/>
            </p:cNvSpPr>
            <p:nvPr/>
          </p:nvSpPr>
          <p:spPr bwMode="auto">
            <a:xfrm>
              <a:off x="2125" y="3720"/>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00" name="Rectangle 357"/>
            <p:cNvSpPr>
              <a:spLocks noChangeArrowheads="1"/>
            </p:cNvSpPr>
            <p:nvPr/>
          </p:nvSpPr>
          <p:spPr bwMode="auto">
            <a:xfrm>
              <a:off x="2125" y="3672"/>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01" name="Rectangle 358"/>
            <p:cNvSpPr>
              <a:spLocks noChangeArrowheads="1"/>
            </p:cNvSpPr>
            <p:nvPr/>
          </p:nvSpPr>
          <p:spPr bwMode="auto">
            <a:xfrm>
              <a:off x="2125" y="3624"/>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02" name="Rectangle 359"/>
            <p:cNvSpPr>
              <a:spLocks noChangeArrowheads="1"/>
            </p:cNvSpPr>
            <p:nvPr/>
          </p:nvSpPr>
          <p:spPr bwMode="auto">
            <a:xfrm>
              <a:off x="2125" y="3576"/>
              <a:ext cx="6"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03" name="Rectangle 360"/>
            <p:cNvSpPr>
              <a:spLocks noChangeArrowheads="1"/>
            </p:cNvSpPr>
            <p:nvPr/>
          </p:nvSpPr>
          <p:spPr bwMode="auto">
            <a:xfrm>
              <a:off x="2125" y="3529"/>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04" name="Rectangle 361"/>
            <p:cNvSpPr>
              <a:spLocks noChangeArrowheads="1"/>
            </p:cNvSpPr>
            <p:nvPr/>
          </p:nvSpPr>
          <p:spPr bwMode="auto">
            <a:xfrm>
              <a:off x="2125" y="3481"/>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05" name="Rectangle 362"/>
            <p:cNvSpPr>
              <a:spLocks noChangeArrowheads="1"/>
            </p:cNvSpPr>
            <p:nvPr/>
          </p:nvSpPr>
          <p:spPr bwMode="auto">
            <a:xfrm>
              <a:off x="2125" y="3433"/>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06" name="Rectangle 363"/>
            <p:cNvSpPr>
              <a:spLocks noChangeArrowheads="1"/>
            </p:cNvSpPr>
            <p:nvPr/>
          </p:nvSpPr>
          <p:spPr bwMode="auto">
            <a:xfrm>
              <a:off x="2125" y="3385"/>
              <a:ext cx="6"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07" name="Rectangle 364"/>
            <p:cNvSpPr>
              <a:spLocks noChangeArrowheads="1"/>
            </p:cNvSpPr>
            <p:nvPr/>
          </p:nvSpPr>
          <p:spPr bwMode="auto">
            <a:xfrm>
              <a:off x="2125" y="3338"/>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08" name="Rectangle 365"/>
            <p:cNvSpPr>
              <a:spLocks noChangeArrowheads="1"/>
            </p:cNvSpPr>
            <p:nvPr/>
          </p:nvSpPr>
          <p:spPr bwMode="auto">
            <a:xfrm>
              <a:off x="2125" y="3290"/>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09" name="Rectangle 366"/>
            <p:cNvSpPr>
              <a:spLocks noChangeArrowheads="1"/>
            </p:cNvSpPr>
            <p:nvPr/>
          </p:nvSpPr>
          <p:spPr bwMode="auto">
            <a:xfrm>
              <a:off x="2125" y="3242"/>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10" name="Rectangle 367"/>
            <p:cNvSpPr>
              <a:spLocks noChangeArrowheads="1"/>
            </p:cNvSpPr>
            <p:nvPr/>
          </p:nvSpPr>
          <p:spPr bwMode="auto">
            <a:xfrm>
              <a:off x="2125" y="3194"/>
              <a:ext cx="6"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11" name="Rectangle 368"/>
            <p:cNvSpPr>
              <a:spLocks noChangeArrowheads="1"/>
            </p:cNvSpPr>
            <p:nvPr/>
          </p:nvSpPr>
          <p:spPr bwMode="auto">
            <a:xfrm>
              <a:off x="2125" y="3147"/>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12" name="Rectangle 369"/>
            <p:cNvSpPr>
              <a:spLocks noChangeArrowheads="1"/>
            </p:cNvSpPr>
            <p:nvPr/>
          </p:nvSpPr>
          <p:spPr bwMode="auto">
            <a:xfrm>
              <a:off x="2125" y="3099"/>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13" name="Rectangle 370"/>
            <p:cNvSpPr>
              <a:spLocks noChangeArrowheads="1"/>
            </p:cNvSpPr>
            <p:nvPr/>
          </p:nvSpPr>
          <p:spPr bwMode="auto">
            <a:xfrm>
              <a:off x="2125" y="3051"/>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14" name="Rectangle 371"/>
            <p:cNvSpPr>
              <a:spLocks noChangeArrowheads="1"/>
            </p:cNvSpPr>
            <p:nvPr/>
          </p:nvSpPr>
          <p:spPr bwMode="auto">
            <a:xfrm>
              <a:off x="2125" y="3003"/>
              <a:ext cx="6"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15" name="Rectangle 372"/>
            <p:cNvSpPr>
              <a:spLocks noChangeArrowheads="1"/>
            </p:cNvSpPr>
            <p:nvPr/>
          </p:nvSpPr>
          <p:spPr bwMode="auto">
            <a:xfrm>
              <a:off x="2125" y="2956"/>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16" name="Rectangle 373"/>
            <p:cNvSpPr>
              <a:spLocks noChangeArrowheads="1"/>
            </p:cNvSpPr>
            <p:nvPr/>
          </p:nvSpPr>
          <p:spPr bwMode="auto">
            <a:xfrm>
              <a:off x="2125" y="2908"/>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17" name="Rectangle 374"/>
            <p:cNvSpPr>
              <a:spLocks noChangeArrowheads="1"/>
            </p:cNvSpPr>
            <p:nvPr/>
          </p:nvSpPr>
          <p:spPr bwMode="auto">
            <a:xfrm>
              <a:off x="2125" y="2860"/>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18" name="Rectangle 375"/>
            <p:cNvSpPr>
              <a:spLocks noChangeArrowheads="1"/>
            </p:cNvSpPr>
            <p:nvPr/>
          </p:nvSpPr>
          <p:spPr bwMode="auto">
            <a:xfrm>
              <a:off x="2125" y="2812"/>
              <a:ext cx="6"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19" name="Rectangle 376"/>
            <p:cNvSpPr>
              <a:spLocks noChangeArrowheads="1"/>
            </p:cNvSpPr>
            <p:nvPr/>
          </p:nvSpPr>
          <p:spPr bwMode="auto">
            <a:xfrm>
              <a:off x="2125" y="2765"/>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20" name="Rectangle 377"/>
            <p:cNvSpPr>
              <a:spLocks noChangeArrowheads="1"/>
            </p:cNvSpPr>
            <p:nvPr/>
          </p:nvSpPr>
          <p:spPr bwMode="auto">
            <a:xfrm>
              <a:off x="2125" y="2717"/>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21" name="Rectangle 378"/>
            <p:cNvSpPr>
              <a:spLocks noChangeArrowheads="1"/>
            </p:cNvSpPr>
            <p:nvPr/>
          </p:nvSpPr>
          <p:spPr bwMode="auto">
            <a:xfrm>
              <a:off x="2125" y="2669"/>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22" name="Rectangle 379"/>
            <p:cNvSpPr>
              <a:spLocks noChangeArrowheads="1"/>
            </p:cNvSpPr>
            <p:nvPr/>
          </p:nvSpPr>
          <p:spPr bwMode="auto">
            <a:xfrm>
              <a:off x="2125" y="2621"/>
              <a:ext cx="6"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23" name="Rectangle 380"/>
            <p:cNvSpPr>
              <a:spLocks noChangeArrowheads="1"/>
            </p:cNvSpPr>
            <p:nvPr/>
          </p:nvSpPr>
          <p:spPr bwMode="auto">
            <a:xfrm>
              <a:off x="2125" y="2574"/>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24" name="Rectangle 381"/>
            <p:cNvSpPr>
              <a:spLocks noChangeArrowheads="1"/>
            </p:cNvSpPr>
            <p:nvPr/>
          </p:nvSpPr>
          <p:spPr bwMode="auto">
            <a:xfrm>
              <a:off x="2125" y="2526"/>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25" name="Rectangle 382"/>
            <p:cNvSpPr>
              <a:spLocks noChangeArrowheads="1"/>
            </p:cNvSpPr>
            <p:nvPr/>
          </p:nvSpPr>
          <p:spPr bwMode="auto">
            <a:xfrm>
              <a:off x="2125" y="2478"/>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26" name="Rectangle 383"/>
            <p:cNvSpPr>
              <a:spLocks noChangeArrowheads="1"/>
            </p:cNvSpPr>
            <p:nvPr/>
          </p:nvSpPr>
          <p:spPr bwMode="auto">
            <a:xfrm>
              <a:off x="2125" y="2430"/>
              <a:ext cx="6"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27" name="Rectangle 384"/>
            <p:cNvSpPr>
              <a:spLocks noChangeArrowheads="1"/>
            </p:cNvSpPr>
            <p:nvPr/>
          </p:nvSpPr>
          <p:spPr bwMode="auto">
            <a:xfrm>
              <a:off x="2125" y="2383"/>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28" name="Rectangle 385"/>
            <p:cNvSpPr>
              <a:spLocks noChangeArrowheads="1"/>
            </p:cNvSpPr>
            <p:nvPr/>
          </p:nvSpPr>
          <p:spPr bwMode="auto">
            <a:xfrm>
              <a:off x="2125" y="2335"/>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29" name="Rectangle 386"/>
            <p:cNvSpPr>
              <a:spLocks noChangeArrowheads="1"/>
            </p:cNvSpPr>
            <p:nvPr/>
          </p:nvSpPr>
          <p:spPr bwMode="auto">
            <a:xfrm>
              <a:off x="2125" y="2287"/>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30" name="Rectangle 387"/>
            <p:cNvSpPr>
              <a:spLocks noChangeArrowheads="1"/>
            </p:cNvSpPr>
            <p:nvPr/>
          </p:nvSpPr>
          <p:spPr bwMode="auto">
            <a:xfrm>
              <a:off x="2125" y="2239"/>
              <a:ext cx="6"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31" name="Rectangle 388"/>
            <p:cNvSpPr>
              <a:spLocks noChangeArrowheads="1"/>
            </p:cNvSpPr>
            <p:nvPr/>
          </p:nvSpPr>
          <p:spPr bwMode="auto">
            <a:xfrm>
              <a:off x="2125" y="2191"/>
              <a:ext cx="6"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32" name="Rectangle 389"/>
            <p:cNvSpPr>
              <a:spLocks noChangeArrowheads="1"/>
            </p:cNvSpPr>
            <p:nvPr/>
          </p:nvSpPr>
          <p:spPr bwMode="auto">
            <a:xfrm>
              <a:off x="2125" y="2144"/>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33" name="Rectangle 390"/>
            <p:cNvSpPr>
              <a:spLocks noChangeArrowheads="1"/>
            </p:cNvSpPr>
            <p:nvPr/>
          </p:nvSpPr>
          <p:spPr bwMode="auto">
            <a:xfrm>
              <a:off x="2125" y="2096"/>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34" name="Rectangle 391"/>
            <p:cNvSpPr>
              <a:spLocks noChangeArrowheads="1"/>
            </p:cNvSpPr>
            <p:nvPr/>
          </p:nvSpPr>
          <p:spPr bwMode="auto">
            <a:xfrm>
              <a:off x="2125" y="2048"/>
              <a:ext cx="6"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35" name="Rectangle 392"/>
            <p:cNvSpPr>
              <a:spLocks noChangeArrowheads="1"/>
            </p:cNvSpPr>
            <p:nvPr/>
          </p:nvSpPr>
          <p:spPr bwMode="auto">
            <a:xfrm>
              <a:off x="2125" y="2000"/>
              <a:ext cx="6"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36" name="Rectangle 393"/>
            <p:cNvSpPr>
              <a:spLocks noChangeArrowheads="1"/>
            </p:cNvSpPr>
            <p:nvPr/>
          </p:nvSpPr>
          <p:spPr bwMode="auto">
            <a:xfrm>
              <a:off x="2125" y="1953"/>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37" name="Rectangle 394"/>
            <p:cNvSpPr>
              <a:spLocks noChangeArrowheads="1"/>
            </p:cNvSpPr>
            <p:nvPr/>
          </p:nvSpPr>
          <p:spPr bwMode="auto">
            <a:xfrm>
              <a:off x="2125" y="1905"/>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38" name="Rectangle 395"/>
            <p:cNvSpPr>
              <a:spLocks noChangeArrowheads="1"/>
            </p:cNvSpPr>
            <p:nvPr/>
          </p:nvSpPr>
          <p:spPr bwMode="auto">
            <a:xfrm>
              <a:off x="2125" y="1857"/>
              <a:ext cx="6"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39" name="Rectangle 396"/>
            <p:cNvSpPr>
              <a:spLocks noChangeArrowheads="1"/>
            </p:cNvSpPr>
            <p:nvPr/>
          </p:nvSpPr>
          <p:spPr bwMode="auto">
            <a:xfrm>
              <a:off x="2125" y="1809"/>
              <a:ext cx="6"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40" name="Rectangle 397"/>
            <p:cNvSpPr>
              <a:spLocks noChangeArrowheads="1"/>
            </p:cNvSpPr>
            <p:nvPr/>
          </p:nvSpPr>
          <p:spPr bwMode="auto">
            <a:xfrm>
              <a:off x="2125" y="1762"/>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41" name="Rectangle 398"/>
            <p:cNvSpPr>
              <a:spLocks noChangeArrowheads="1"/>
            </p:cNvSpPr>
            <p:nvPr/>
          </p:nvSpPr>
          <p:spPr bwMode="auto">
            <a:xfrm>
              <a:off x="2125" y="1714"/>
              <a:ext cx="6"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842" name="Rectangle 399"/>
            <p:cNvSpPr>
              <a:spLocks noChangeArrowheads="1"/>
            </p:cNvSpPr>
            <p:nvPr/>
          </p:nvSpPr>
          <p:spPr bwMode="auto">
            <a:xfrm>
              <a:off x="2125" y="1683"/>
              <a:ext cx="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grpSp>
      <p:grpSp>
        <p:nvGrpSpPr>
          <p:cNvPr id="67737" name="Group 400"/>
          <p:cNvGrpSpPr>
            <a:grpSpLocks/>
          </p:cNvGrpSpPr>
          <p:nvPr/>
        </p:nvGrpSpPr>
        <p:grpSpPr bwMode="auto">
          <a:xfrm>
            <a:off x="6543675" y="2235200"/>
            <a:ext cx="11113" cy="3427413"/>
            <a:chOff x="4122" y="1683"/>
            <a:chExt cx="7" cy="2159"/>
          </a:xfrm>
        </p:grpSpPr>
        <p:sp>
          <p:nvSpPr>
            <p:cNvPr id="67751" name="Rectangle 401"/>
            <p:cNvSpPr>
              <a:spLocks noChangeArrowheads="1"/>
            </p:cNvSpPr>
            <p:nvPr/>
          </p:nvSpPr>
          <p:spPr bwMode="auto">
            <a:xfrm>
              <a:off x="4122" y="3815"/>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52" name="Rectangle 402"/>
            <p:cNvSpPr>
              <a:spLocks noChangeArrowheads="1"/>
            </p:cNvSpPr>
            <p:nvPr/>
          </p:nvSpPr>
          <p:spPr bwMode="auto">
            <a:xfrm>
              <a:off x="4122" y="3767"/>
              <a:ext cx="7"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53" name="Rectangle 403"/>
            <p:cNvSpPr>
              <a:spLocks noChangeArrowheads="1"/>
            </p:cNvSpPr>
            <p:nvPr/>
          </p:nvSpPr>
          <p:spPr bwMode="auto">
            <a:xfrm>
              <a:off x="4122" y="3720"/>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54" name="Rectangle 404"/>
            <p:cNvSpPr>
              <a:spLocks noChangeArrowheads="1"/>
            </p:cNvSpPr>
            <p:nvPr/>
          </p:nvSpPr>
          <p:spPr bwMode="auto">
            <a:xfrm>
              <a:off x="4122" y="3672"/>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55" name="Rectangle 405"/>
            <p:cNvSpPr>
              <a:spLocks noChangeArrowheads="1"/>
            </p:cNvSpPr>
            <p:nvPr/>
          </p:nvSpPr>
          <p:spPr bwMode="auto">
            <a:xfrm>
              <a:off x="4122" y="3624"/>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56" name="Rectangle 406"/>
            <p:cNvSpPr>
              <a:spLocks noChangeArrowheads="1"/>
            </p:cNvSpPr>
            <p:nvPr/>
          </p:nvSpPr>
          <p:spPr bwMode="auto">
            <a:xfrm>
              <a:off x="4122" y="3576"/>
              <a:ext cx="7"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57" name="Rectangle 407"/>
            <p:cNvSpPr>
              <a:spLocks noChangeArrowheads="1"/>
            </p:cNvSpPr>
            <p:nvPr/>
          </p:nvSpPr>
          <p:spPr bwMode="auto">
            <a:xfrm>
              <a:off x="4122" y="3529"/>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58" name="Rectangle 408"/>
            <p:cNvSpPr>
              <a:spLocks noChangeArrowheads="1"/>
            </p:cNvSpPr>
            <p:nvPr/>
          </p:nvSpPr>
          <p:spPr bwMode="auto">
            <a:xfrm>
              <a:off x="4122" y="3481"/>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59" name="Rectangle 409"/>
            <p:cNvSpPr>
              <a:spLocks noChangeArrowheads="1"/>
            </p:cNvSpPr>
            <p:nvPr/>
          </p:nvSpPr>
          <p:spPr bwMode="auto">
            <a:xfrm>
              <a:off x="4122" y="3433"/>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60" name="Rectangle 410"/>
            <p:cNvSpPr>
              <a:spLocks noChangeArrowheads="1"/>
            </p:cNvSpPr>
            <p:nvPr/>
          </p:nvSpPr>
          <p:spPr bwMode="auto">
            <a:xfrm>
              <a:off x="4122" y="3385"/>
              <a:ext cx="7"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61" name="Rectangle 411"/>
            <p:cNvSpPr>
              <a:spLocks noChangeArrowheads="1"/>
            </p:cNvSpPr>
            <p:nvPr/>
          </p:nvSpPr>
          <p:spPr bwMode="auto">
            <a:xfrm>
              <a:off x="4122" y="3338"/>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62" name="Rectangle 412"/>
            <p:cNvSpPr>
              <a:spLocks noChangeArrowheads="1"/>
            </p:cNvSpPr>
            <p:nvPr/>
          </p:nvSpPr>
          <p:spPr bwMode="auto">
            <a:xfrm>
              <a:off x="4122" y="3290"/>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63" name="Rectangle 413"/>
            <p:cNvSpPr>
              <a:spLocks noChangeArrowheads="1"/>
            </p:cNvSpPr>
            <p:nvPr/>
          </p:nvSpPr>
          <p:spPr bwMode="auto">
            <a:xfrm>
              <a:off x="4122" y="3242"/>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64" name="Rectangle 414"/>
            <p:cNvSpPr>
              <a:spLocks noChangeArrowheads="1"/>
            </p:cNvSpPr>
            <p:nvPr/>
          </p:nvSpPr>
          <p:spPr bwMode="auto">
            <a:xfrm>
              <a:off x="4122" y="3194"/>
              <a:ext cx="7"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65" name="Rectangle 415"/>
            <p:cNvSpPr>
              <a:spLocks noChangeArrowheads="1"/>
            </p:cNvSpPr>
            <p:nvPr/>
          </p:nvSpPr>
          <p:spPr bwMode="auto">
            <a:xfrm>
              <a:off x="4122" y="3147"/>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66" name="Rectangle 416"/>
            <p:cNvSpPr>
              <a:spLocks noChangeArrowheads="1"/>
            </p:cNvSpPr>
            <p:nvPr/>
          </p:nvSpPr>
          <p:spPr bwMode="auto">
            <a:xfrm>
              <a:off x="4122" y="3099"/>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67" name="Rectangle 417"/>
            <p:cNvSpPr>
              <a:spLocks noChangeArrowheads="1"/>
            </p:cNvSpPr>
            <p:nvPr/>
          </p:nvSpPr>
          <p:spPr bwMode="auto">
            <a:xfrm>
              <a:off x="4122" y="3051"/>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68" name="Rectangle 418"/>
            <p:cNvSpPr>
              <a:spLocks noChangeArrowheads="1"/>
            </p:cNvSpPr>
            <p:nvPr/>
          </p:nvSpPr>
          <p:spPr bwMode="auto">
            <a:xfrm>
              <a:off x="4122" y="3003"/>
              <a:ext cx="7"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69" name="Rectangle 419"/>
            <p:cNvSpPr>
              <a:spLocks noChangeArrowheads="1"/>
            </p:cNvSpPr>
            <p:nvPr/>
          </p:nvSpPr>
          <p:spPr bwMode="auto">
            <a:xfrm>
              <a:off x="4122" y="2956"/>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70" name="Rectangle 420"/>
            <p:cNvSpPr>
              <a:spLocks noChangeArrowheads="1"/>
            </p:cNvSpPr>
            <p:nvPr/>
          </p:nvSpPr>
          <p:spPr bwMode="auto">
            <a:xfrm>
              <a:off x="4122" y="2908"/>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71" name="Rectangle 421"/>
            <p:cNvSpPr>
              <a:spLocks noChangeArrowheads="1"/>
            </p:cNvSpPr>
            <p:nvPr/>
          </p:nvSpPr>
          <p:spPr bwMode="auto">
            <a:xfrm>
              <a:off x="4122" y="2860"/>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72" name="Rectangle 422"/>
            <p:cNvSpPr>
              <a:spLocks noChangeArrowheads="1"/>
            </p:cNvSpPr>
            <p:nvPr/>
          </p:nvSpPr>
          <p:spPr bwMode="auto">
            <a:xfrm>
              <a:off x="4122" y="2812"/>
              <a:ext cx="7"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73" name="Rectangle 423"/>
            <p:cNvSpPr>
              <a:spLocks noChangeArrowheads="1"/>
            </p:cNvSpPr>
            <p:nvPr/>
          </p:nvSpPr>
          <p:spPr bwMode="auto">
            <a:xfrm>
              <a:off x="4122" y="2765"/>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74" name="Rectangle 424"/>
            <p:cNvSpPr>
              <a:spLocks noChangeArrowheads="1"/>
            </p:cNvSpPr>
            <p:nvPr/>
          </p:nvSpPr>
          <p:spPr bwMode="auto">
            <a:xfrm>
              <a:off x="4122" y="2717"/>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75" name="Rectangle 425"/>
            <p:cNvSpPr>
              <a:spLocks noChangeArrowheads="1"/>
            </p:cNvSpPr>
            <p:nvPr/>
          </p:nvSpPr>
          <p:spPr bwMode="auto">
            <a:xfrm>
              <a:off x="4122" y="2669"/>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76" name="Rectangle 426"/>
            <p:cNvSpPr>
              <a:spLocks noChangeArrowheads="1"/>
            </p:cNvSpPr>
            <p:nvPr/>
          </p:nvSpPr>
          <p:spPr bwMode="auto">
            <a:xfrm>
              <a:off x="4122" y="2621"/>
              <a:ext cx="7"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77" name="Rectangle 427"/>
            <p:cNvSpPr>
              <a:spLocks noChangeArrowheads="1"/>
            </p:cNvSpPr>
            <p:nvPr/>
          </p:nvSpPr>
          <p:spPr bwMode="auto">
            <a:xfrm>
              <a:off x="4122" y="2574"/>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78" name="Rectangle 428"/>
            <p:cNvSpPr>
              <a:spLocks noChangeArrowheads="1"/>
            </p:cNvSpPr>
            <p:nvPr/>
          </p:nvSpPr>
          <p:spPr bwMode="auto">
            <a:xfrm>
              <a:off x="4122" y="2526"/>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79" name="Rectangle 429"/>
            <p:cNvSpPr>
              <a:spLocks noChangeArrowheads="1"/>
            </p:cNvSpPr>
            <p:nvPr/>
          </p:nvSpPr>
          <p:spPr bwMode="auto">
            <a:xfrm>
              <a:off x="4122" y="2478"/>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80" name="Rectangle 430"/>
            <p:cNvSpPr>
              <a:spLocks noChangeArrowheads="1"/>
            </p:cNvSpPr>
            <p:nvPr/>
          </p:nvSpPr>
          <p:spPr bwMode="auto">
            <a:xfrm>
              <a:off x="4122" y="2430"/>
              <a:ext cx="7"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81" name="Rectangle 431"/>
            <p:cNvSpPr>
              <a:spLocks noChangeArrowheads="1"/>
            </p:cNvSpPr>
            <p:nvPr/>
          </p:nvSpPr>
          <p:spPr bwMode="auto">
            <a:xfrm>
              <a:off x="4122" y="2383"/>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82" name="Rectangle 432"/>
            <p:cNvSpPr>
              <a:spLocks noChangeArrowheads="1"/>
            </p:cNvSpPr>
            <p:nvPr/>
          </p:nvSpPr>
          <p:spPr bwMode="auto">
            <a:xfrm>
              <a:off x="4122" y="2335"/>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83" name="Rectangle 433"/>
            <p:cNvSpPr>
              <a:spLocks noChangeArrowheads="1"/>
            </p:cNvSpPr>
            <p:nvPr/>
          </p:nvSpPr>
          <p:spPr bwMode="auto">
            <a:xfrm>
              <a:off x="4122" y="2287"/>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84" name="Rectangle 434"/>
            <p:cNvSpPr>
              <a:spLocks noChangeArrowheads="1"/>
            </p:cNvSpPr>
            <p:nvPr/>
          </p:nvSpPr>
          <p:spPr bwMode="auto">
            <a:xfrm>
              <a:off x="4122" y="2239"/>
              <a:ext cx="7"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85" name="Rectangle 435"/>
            <p:cNvSpPr>
              <a:spLocks noChangeArrowheads="1"/>
            </p:cNvSpPr>
            <p:nvPr/>
          </p:nvSpPr>
          <p:spPr bwMode="auto">
            <a:xfrm>
              <a:off x="4122" y="2191"/>
              <a:ext cx="7"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86" name="Rectangle 436"/>
            <p:cNvSpPr>
              <a:spLocks noChangeArrowheads="1"/>
            </p:cNvSpPr>
            <p:nvPr/>
          </p:nvSpPr>
          <p:spPr bwMode="auto">
            <a:xfrm>
              <a:off x="4122" y="2144"/>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87" name="Rectangle 437"/>
            <p:cNvSpPr>
              <a:spLocks noChangeArrowheads="1"/>
            </p:cNvSpPr>
            <p:nvPr/>
          </p:nvSpPr>
          <p:spPr bwMode="auto">
            <a:xfrm>
              <a:off x="4122" y="2096"/>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88" name="Rectangle 438"/>
            <p:cNvSpPr>
              <a:spLocks noChangeArrowheads="1"/>
            </p:cNvSpPr>
            <p:nvPr/>
          </p:nvSpPr>
          <p:spPr bwMode="auto">
            <a:xfrm>
              <a:off x="4122" y="2048"/>
              <a:ext cx="7"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89" name="Rectangle 439"/>
            <p:cNvSpPr>
              <a:spLocks noChangeArrowheads="1"/>
            </p:cNvSpPr>
            <p:nvPr/>
          </p:nvSpPr>
          <p:spPr bwMode="auto">
            <a:xfrm>
              <a:off x="4122" y="2000"/>
              <a:ext cx="7"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90" name="Rectangle 440"/>
            <p:cNvSpPr>
              <a:spLocks noChangeArrowheads="1"/>
            </p:cNvSpPr>
            <p:nvPr/>
          </p:nvSpPr>
          <p:spPr bwMode="auto">
            <a:xfrm>
              <a:off x="4122" y="1953"/>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91" name="Rectangle 441"/>
            <p:cNvSpPr>
              <a:spLocks noChangeArrowheads="1"/>
            </p:cNvSpPr>
            <p:nvPr/>
          </p:nvSpPr>
          <p:spPr bwMode="auto">
            <a:xfrm>
              <a:off x="4122" y="1905"/>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92" name="Rectangle 442"/>
            <p:cNvSpPr>
              <a:spLocks noChangeArrowheads="1"/>
            </p:cNvSpPr>
            <p:nvPr/>
          </p:nvSpPr>
          <p:spPr bwMode="auto">
            <a:xfrm>
              <a:off x="4122" y="1857"/>
              <a:ext cx="7"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93" name="Rectangle 443"/>
            <p:cNvSpPr>
              <a:spLocks noChangeArrowheads="1"/>
            </p:cNvSpPr>
            <p:nvPr/>
          </p:nvSpPr>
          <p:spPr bwMode="auto">
            <a:xfrm>
              <a:off x="4122" y="1809"/>
              <a:ext cx="7"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94" name="Rectangle 444"/>
            <p:cNvSpPr>
              <a:spLocks noChangeArrowheads="1"/>
            </p:cNvSpPr>
            <p:nvPr/>
          </p:nvSpPr>
          <p:spPr bwMode="auto">
            <a:xfrm>
              <a:off x="4122" y="1762"/>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95" name="Rectangle 445"/>
            <p:cNvSpPr>
              <a:spLocks noChangeArrowheads="1"/>
            </p:cNvSpPr>
            <p:nvPr/>
          </p:nvSpPr>
          <p:spPr bwMode="auto">
            <a:xfrm>
              <a:off x="4122" y="1714"/>
              <a:ext cx="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96" name="Rectangle 446"/>
            <p:cNvSpPr>
              <a:spLocks noChangeArrowheads="1"/>
            </p:cNvSpPr>
            <p:nvPr/>
          </p:nvSpPr>
          <p:spPr bwMode="auto">
            <a:xfrm>
              <a:off x="4122" y="1683"/>
              <a:ext cx="7"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grpSp>
      <p:sp>
        <p:nvSpPr>
          <p:cNvPr id="67738" name="Rectangle 447"/>
          <p:cNvSpPr>
            <a:spLocks noChangeArrowheads="1"/>
          </p:cNvSpPr>
          <p:nvPr/>
        </p:nvSpPr>
        <p:spPr bwMode="auto">
          <a:xfrm>
            <a:off x="7067550" y="5102225"/>
            <a:ext cx="4508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39" name="Rectangle 448"/>
          <p:cNvSpPr>
            <a:spLocks noChangeArrowheads="1"/>
          </p:cNvSpPr>
          <p:nvPr/>
        </p:nvSpPr>
        <p:spPr bwMode="auto">
          <a:xfrm>
            <a:off x="7105650" y="5154613"/>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R</a:t>
            </a:r>
            <a:endParaRPr lang="en-US" sz="2800">
              <a:solidFill>
                <a:srgbClr val="000000"/>
              </a:solidFill>
              <a:latin typeface="Times New Roman" charset="0"/>
            </a:endParaRPr>
          </a:p>
        </p:txBody>
      </p:sp>
      <p:sp>
        <p:nvSpPr>
          <p:cNvPr id="67740" name="Rectangle 449"/>
          <p:cNvSpPr>
            <a:spLocks noChangeArrowheads="1"/>
          </p:cNvSpPr>
          <p:nvPr/>
        </p:nvSpPr>
        <p:spPr bwMode="auto">
          <a:xfrm>
            <a:off x="7234238" y="511968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2</a:t>
            </a:r>
            <a:endParaRPr lang="en-US" sz="2800">
              <a:solidFill>
                <a:srgbClr val="000000"/>
              </a:solidFill>
              <a:latin typeface="Times New Roman" charset="0"/>
            </a:endParaRPr>
          </a:p>
        </p:txBody>
      </p:sp>
      <p:sp>
        <p:nvSpPr>
          <p:cNvPr id="67741" name="Rectangle 450"/>
          <p:cNvSpPr>
            <a:spLocks noChangeArrowheads="1"/>
          </p:cNvSpPr>
          <p:nvPr/>
        </p:nvSpPr>
        <p:spPr bwMode="auto">
          <a:xfrm>
            <a:off x="7302500" y="5154613"/>
            <a:ext cx="201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 = </a:t>
            </a:r>
            <a:endParaRPr lang="en-US" sz="2800">
              <a:solidFill>
                <a:srgbClr val="000000"/>
              </a:solidFill>
              <a:latin typeface="Times New Roman" charset="0"/>
            </a:endParaRPr>
          </a:p>
        </p:txBody>
      </p:sp>
      <p:sp>
        <p:nvSpPr>
          <p:cNvPr id="67742" name="Rectangle 451"/>
          <p:cNvSpPr>
            <a:spLocks noChangeArrowheads="1"/>
          </p:cNvSpPr>
          <p:nvPr/>
        </p:nvSpPr>
        <p:spPr bwMode="auto">
          <a:xfrm>
            <a:off x="7448550" y="5102225"/>
            <a:ext cx="4905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rgbClr val="000000"/>
              </a:solidFill>
            </a:endParaRPr>
          </a:p>
        </p:txBody>
      </p:sp>
      <p:sp>
        <p:nvSpPr>
          <p:cNvPr id="67743" name="Rectangle 452"/>
          <p:cNvSpPr>
            <a:spLocks noChangeArrowheads="1"/>
          </p:cNvSpPr>
          <p:nvPr/>
        </p:nvSpPr>
        <p:spPr bwMode="auto">
          <a:xfrm>
            <a:off x="7485063" y="5119688"/>
            <a:ext cx="3444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0.94</a:t>
            </a:r>
            <a:endParaRPr lang="en-US" sz="2800">
              <a:solidFill>
                <a:srgbClr val="000000"/>
              </a:solidFill>
              <a:latin typeface="Times New Roman" charset="0"/>
            </a:endParaRPr>
          </a:p>
        </p:txBody>
      </p:sp>
      <p:sp>
        <p:nvSpPr>
          <p:cNvPr id="67744" name="Text Box 453"/>
          <p:cNvSpPr txBox="1">
            <a:spLocks noChangeArrowheads="1"/>
          </p:cNvSpPr>
          <p:nvPr/>
        </p:nvSpPr>
        <p:spPr bwMode="auto">
          <a:xfrm>
            <a:off x="6553200" y="1620838"/>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u="sng">
                <a:solidFill>
                  <a:srgbClr val="000000"/>
                </a:solidFill>
              </a:rPr>
              <a:t>Recovery</a:t>
            </a:r>
          </a:p>
        </p:txBody>
      </p:sp>
      <p:sp>
        <p:nvSpPr>
          <p:cNvPr id="67745" name="Text Box 454"/>
          <p:cNvSpPr txBox="1">
            <a:spLocks noChangeArrowheads="1"/>
          </p:cNvSpPr>
          <p:nvPr/>
        </p:nvSpPr>
        <p:spPr bwMode="auto">
          <a:xfrm>
            <a:off x="3276600" y="1620838"/>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u="sng">
                <a:solidFill>
                  <a:srgbClr val="000000"/>
                </a:solidFill>
              </a:rPr>
              <a:t> 7 Day Restricted Sleep</a:t>
            </a:r>
          </a:p>
        </p:txBody>
      </p:sp>
      <p:sp>
        <p:nvSpPr>
          <p:cNvPr id="67746" name="Text Box 455"/>
          <p:cNvSpPr txBox="1">
            <a:spLocks noChangeArrowheads="1"/>
          </p:cNvSpPr>
          <p:nvPr/>
        </p:nvSpPr>
        <p:spPr bwMode="auto">
          <a:xfrm>
            <a:off x="1752600" y="1620838"/>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  </a:t>
            </a:r>
            <a:r>
              <a:rPr lang="en-US" sz="2000" u="sng">
                <a:solidFill>
                  <a:srgbClr val="000000"/>
                </a:solidFill>
              </a:rPr>
              <a:t>Baseline</a:t>
            </a:r>
          </a:p>
        </p:txBody>
      </p:sp>
      <p:sp>
        <p:nvSpPr>
          <p:cNvPr id="495048" name="Rectangle 456"/>
          <p:cNvSpPr>
            <a:spLocks noChangeArrowheads="1"/>
          </p:cNvSpPr>
          <p:nvPr/>
        </p:nvSpPr>
        <p:spPr bwMode="auto">
          <a:xfrm>
            <a:off x="3200400" y="2230438"/>
            <a:ext cx="4876800" cy="342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800">
              <a:solidFill>
                <a:srgbClr val="000000"/>
              </a:solidFill>
            </a:endParaRPr>
          </a:p>
        </p:txBody>
      </p:sp>
      <p:sp>
        <p:nvSpPr>
          <p:cNvPr id="495049" name="Rectangle 457"/>
          <p:cNvSpPr>
            <a:spLocks noChangeArrowheads="1"/>
          </p:cNvSpPr>
          <p:nvPr/>
        </p:nvSpPr>
        <p:spPr bwMode="auto">
          <a:xfrm>
            <a:off x="6400800" y="2230438"/>
            <a:ext cx="1676400" cy="342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800">
              <a:solidFill>
                <a:srgbClr val="000000"/>
              </a:solidFill>
            </a:endParaRPr>
          </a:p>
        </p:txBody>
      </p:sp>
      <p:sp>
        <p:nvSpPr>
          <p:cNvPr id="67749" name="Text Box 459"/>
          <p:cNvSpPr txBox="1">
            <a:spLocks noChangeArrowheads="1"/>
          </p:cNvSpPr>
          <p:nvPr/>
        </p:nvSpPr>
        <p:spPr bwMode="auto">
          <a:xfrm>
            <a:off x="355600" y="6327775"/>
            <a:ext cx="8483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a:solidFill>
                  <a:srgbClr val="000000"/>
                </a:solidFill>
              </a:rPr>
              <a:t>(</a:t>
            </a:r>
            <a:r>
              <a:rPr lang="en-US" sz="1800" dirty="0" err="1">
                <a:solidFill>
                  <a:srgbClr val="000000"/>
                </a:solidFill>
              </a:rPr>
              <a:t>Belenky</a:t>
            </a:r>
            <a:r>
              <a:rPr lang="en-US" sz="1800" dirty="0">
                <a:solidFill>
                  <a:srgbClr val="000000"/>
                </a:solidFill>
              </a:rPr>
              <a:t> et al., 2003)</a:t>
            </a:r>
          </a:p>
        </p:txBody>
      </p:sp>
      <p:sp>
        <p:nvSpPr>
          <p:cNvPr id="67750" name="Text Box 458"/>
          <p:cNvSpPr>
            <a:spLocks noGrp="1" noChangeArrowheads="1"/>
          </p:cNvSpPr>
          <p:nvPr>
            <p:ph type="title"/>
          </p:nvPr>
        </p:nvSpPr>
        <p:spPr>
          <a:xfrm>
            <a:off x="1219200" y="-77788"/>
            <a:ext cx="7620000" cy="868363"/>
          </a:xfrm>
          <a:noFill/>
        </p:spPr>
        <p:txBody>
          <a:bodyPr>
            <a:spAutoFit/>
          </a:bodyPr>
          <a:lstStyle/>
          <a:p>
            <a:pPr eaLnBrk="1" hangingPunct="1"/>
            <a:r>
              <a:rPr lang="en-US" sz="2800" dirty="0">
                <a:latin typeface="Arial Narrow" charset="0"/>
                <a:ea typeface="ＭＳ Ｐゴシック" charset="0"/>
                <a:cs typeface="ＭＳ Ｐゴシック" charset="0"/>
              </a:rPr>
              <a:t>WRAIR Restricted Sleep Study:</a:t>
            </a:r>
            <a:br>
              <a:rPr lang="en-US" sz="2800" dirty="0">
                <a:latin typeface="Arial Narrow" charset="0"/>
                <a:ea typeface="ＭＳ Ｐゴシック" charset="0"/>
                <a:cs typeface="ＭＳ Ｐゴシック" charset="0"/>
              </a:rPr>
            </a:br>
            <a:r>
              <a:rPr lang="en-US" sz="2800" dirty="0">
                <a:latin typeface="Arial Narrow" charset="0"/>
                <a:ea typeface="ＭＳ Ｐゴシック" charset="0"/>
                <a:cs typeface="ＭＳ Ｐゴシック" charset="0"/>
              </a:rPr>
              <a:t>PVT Adaptation to Chronic Sleep Restriction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3000"/>
                                        <p:tgtEl>
                                          <p:spTgt spid="495048"/>
                                        </p:tgtEl>
                                      </p:cBhvr>
                                    </p:animEffect>
                                    <p:set>
                                      <p:cBhvr>
                                        <p:cTn id="7" dur="1" fill="hold">
                                          <p:stCondLst>
                                            <p:cond delay="2999"/>
                                          </p:stCondLst>
                                        </p:cTn>
                                        <p:tgtEl>
                                          <p:spTgt spid="49504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3000"/>
                                        <p:tgtEl>
                                          <p:spTgt spid="495049"/>
                                        </p:tgtEl>
                                      </p:cBhvr>
                                    </p:animEffect>
                                    <p:set>
                                      <p:cBhvr>
                                        <p:cTn id="12" dur="1" fill="hold">
                                          <p:stCondLst>
                                            <p:cond delay="2999"/>
                                          </p:stCondLst>
                                        </p:cTn>
                                        <p:tgtEl>
                                          <p:spTgt spid="4950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048" grpId="0" animBg="1"/>
      <p:bldP spid="4950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219200"/>
            <a:ext cx="8305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610" name="Text Box 3"/>
          <p:cNvSpPr txBox="1">
            <a:spLocks noChangeArrowheads="1"/>
          </p:cNvSpPr>
          <p:nvPr/>
        </p:nvSpPr>
        <p:spPr bwMode="auto">
          <a:xfrm>
            <a:off x="2057400" y="3733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2800">
              <a:solidFill>
                <a:srgbClr val="000000"/>
              </a:solidFill>
              <a:latin typeface="Times New Roman" charset="0"/>
            </a:endParaRPr>
          </a:p>
        </p:txBody>
      </p:sp>
      <p:grpSp>
        <p:nvGrpSpPr>
          <p:cNvPr id="2" name="Group 4"/>
          <p:cNvGrpSpPr>
            <a:grpSpLocks/>
          </p:cNvGrpSpPr>
          <p:nvPr/>
        </p:nvGrpSpPr>
        <p:grpSpPr bwMode="auto">
          <a:xfrm>
            <a:off x="2519794" y="1904958"/>
            <a:ext cx="2357004" cy="2286446"/>
            <a:chOff x="2073" y="1195"/>
            <a:chExt cx="1361" cy="1511"/>
          </a:xfrm>
        </p:grpSpPr>
        <p:sp>
          <p:nvSpPr>
            <p:cNvPr id="68633" name="Line 5"/>
            <p:cNvSpPr>
              <a:spLocks noChangeShapeType="1"/>
            </p:cNvSpPr>
            <p:nvPr/>
          </p:nvSpPr>
          <p:spPr bwMode="auto">
            <a:xfrm flipH="1" flipV="1">
              <a:off x="2073" y="1245"/>
              <a:ext cx="87" cy="1059"/>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34" name="Text Box 6"/>
            <p:cNvSpPr txBox="1">
              <a:spLocks noChangeArrowheads="1"/>
            </p:cNvSpPr>
            <p:nvPr/>
          </p:nvSpPr>
          <p:spPr bwMode="auto">
            <a:xfrm>
              <a:off x="2073" y="2279"/>
              <a:ext cx="1361"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dirty="0">
                  <a:solidFill>
                    <a:srgbClr val="000000"/>
                  </a:solidFill>
                </a:rPr>
                <a:t>Afternoon dips in performance</a:t>
              </a:r>
            </a:p>
          </p:txBody>
        </p:sp>
        <p:sp>
          <p:nvSpPr>
            <p:cNvPr id="68635" name="Line 7"/>
            <p:cNvSpPr>
              <a:spLocks noChangeShapeType="1"/>
            </p:cNvSpPr>
            <p:nvPr/>
          </p:nvSpPr>
          <p:spPr bwMode="auto">
            <a:xfrm flipV="1">
              <a:off x="2256" y="1195"/>
              <a:ext cx="457" cy="1109"/>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8"/>
          <p:cNvGrpSpPr>
            <a:grpSpLocks/>
          </p:cNvGrpSpPr>
          <p:nvPr/>
        </p:nvGrpSpPr>
        <p:grpSpPr bwMode="auto">
          <a:xfrm>
            <a:off x="762000" y="4913313"/>
            <a:ext cx="2508250" cy="960437"/>
            <a:chOff x="566" y="3095"/>
            <a:chExt cx="1580" cy="605"/>
          </a:xfrm>
        </p:grpSpPr>
        <p:sp>
          <p:nvSpPr>
            <p:cNvPr id="68630" name="Text Box 9"/>
            <p:cNvSpPr txBox="1">
              <a:spLocks noChangeArrowheads="1"/>
            </p:cNvSpPr>
            <p:nvPr/>
          </p:nvSpPr>
          <p:spPr bwMode="auto">
            <a:xfrm>
              <a:off x="566" y="3095"/>
              <a:ext cx="1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Normal sleep periods</a:t>
              </a:r>
            </a:p>
          </p:txBody>
        </p:sp>
        <p:sp>
          <p:nvSpPr>
            <p:cNvPr id="68631" name="Line 10"/>
            <p:cNvSpPr>
              <a:spLocks noChangeShapeType="1"/>
            </p:cNvSpPr>
            <p:nvPr/>
          </p:nvSpPr>
          <p:spPr bwMode="auto">
            <a:xfrm flipH="1">
              <a:off x="1327" y="3312"/>
              <a:ext cx="151" cy="384"/>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32" name="Line 11"/>
            <p:cNvSpPr>
              <a:spLocks noChangeShapeType="1"/>
            </p:cNvSpPr>
            <p:nvPr/>
          </p:nvSpPr>
          <p:spPr bwMode="auto">
            <a:xfrm>
              <a:off x="1622" y="3312"/>
              <a:ext cx="336" cy="388"/>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2"/>
          <p:cNvGrpSpPr>
            <a:grpSpLocks/>
          </p:cNvGrpSpPr>
          <p:nvPr/>
        </p:nvGrpSpPr>
        <p:grpSpPr bwMode="auto">
          <a:xfrm>
            <a:off x="4114800" y="1905000"/>
            <a:ext cx="2876550" cy="3962400"/>
            <a:chOff x="2592" y="1200"/>
            <a:chExt cx="1812" cy="2496"/>
          </a:xfrm>
        </p:grpSpPr>
        <p:grpSp>
          <p:nvGrpSpPr>
            <p:cNvPr id="68626" name="Group 13"/>
            <p:cNvGrpSpPr>
              <a:grpSpLocks/>
            </p:cNvGrpSpPr>
            <p:nvPr/>
          </p:nvGrpSpPr>
          <p:grpSpPr bwMode="auto">
            <a:xfrm>
              <a:off x="2592" y="3175"/>
              <a:ext cx="1812" cy="521"/>
              <a:chOff x="2592" y="3175"/>
              <a:chExt cx="1812" cy="521"/>
            </a:xfrm>
          </p:grpSpPr>
          <p:sp>
            <p:nvSpPr>
              <p:cNvPr id="68628" name="Text Box 14"/>
              <p:cNvSpPr txBox="1">
                <a:spLocks noChangeArrowheads="1"/>
              </p:cNvSpPr>
              <p:nvPr/>
            </p:nvSpPr>
            <p:spPr bwMode="auto">
              <a:xfrm>
                <a:off x="2784" y="3175"/>
                <a:ext cx="162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Reduced sleep period</a:t>
                </a:r>
              </a:p>
            </p:txBody>
          </p:sp>
          <p:sp>
            <p:nvSpPr>
              <p:cNvPr id="68629" name="Line 15"/>
              <p:cNvSpPr>
                <a:spLocks noChangeShapeType="1"/>
              </p:cNvSpPr>
              <p:nvPr/>
            </p:nvSpPr>
            <p:spPr bwMode="auto">
              <a:xfrm flipH="1">
                <a:off x="2592" y="3408"/>
                <a:ext cx="288" cy="288"/>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8627" name="Text Box 16"/>
            <p:cNvSpPr txBox="1">
              <a:spLocks noChangeArrowheads="1"/>
            </p:cNvSpPr>
            <p:nvPr/>
          </p:nvSpPr>
          <p:spPr bwMode="auto">
            <a:xfrm>
              <a:off x="3312" y="1200"/>
              <a:ext cx="9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700" b="1" dirty="0">
                  <a:solidFill>
                    <a:srgbClr val="000000"/>
                  </a:solidFill>
                </a:rPr>
                <a:t>Drop in performance</a:t>
              </a:r>
            </a:p>
          </p:txBody>
        </p:sp>
      </p:grpSp>
      <p:grpSp>
        <p:nvGrpSpPr>
          <p:cNvPr id="6" name="Group 17"/>
          <p:cNvGrpSpPr>
            <a:grpSpLocks/>
          </p:cNvGrpSpPr>
          <p:nvPr/>
        </p:nvGrpSpPr>
        <p:grpSpPr bwMode="auto">
          <a:xfrm>
            <a:off x="762000" y="3124200"/>
            <a:ext cx="1905000" cy="747713"/>
            <a:chOff x="480" y="1968"/>
            <a:chExt cx="1200" cy="471"/>
          </a:xfrm>
        </p:grpSpPr>
        <p:sp>
          <p:nvSpPr>
            <p:cNvPr id="68623" name="Line 18"/>
            <p:cNvSpPr>
              <a:spLocks noChangeShapeType="1"/>
            </p:cNvSpPr>
            <p:nvPr/>
          </p:nvSpPr>
          <p:spPr bwMode="auto">
            <a:xfrm>
              <a:off x="480" y="2064"/>
              <a:ext cx="720" cy="0"/>
            </a:xfrm>
            <a:prstGeom prst="line">
              <a:avLst/>
            </a:prstGeom>
            <a:noFill/>
            <a:ln w="28575">
              <a:solidFill>
                <a:schemeClr val="accent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24" name="Text Box 19"/>
            <p:cNvSpPr txBox="1">
              <a:spLocks noChangeArrowheads="1"/>
            </p:cNvSpPr>
            <p:nvPr/>
          </p:nvSpPr>
          <p:spPr bwMode="auto">
            <a:xfrm>
              <a:off x="480" y="2208"/>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000000"/>
                  </a:solidFill>
                </a:rPr>
                <a:t>24 hour period</a:t>
              </a:r>
            </a:p>
          </p:txBody>
        </p:sp>
        <p:sp>
          <p:nvSpPr>
            <p:cNvPr id="68625" name="Line 20"/>
            <p:cNvSpPr>
              <a:spLocks noChangeShapeType="1"/>
            </p:cNvSpPr>
            <p:nvPr/>
          </p:nvSpPr>
          <p:spPr bwMode="auto">
            <a:xfrm>
              <a:off x="1200" y="1968"/>
              <a:ext cx="0" cy="192"/>
            </a:xfrm>
            <a:prstGeom prst="line">
              <a:avLst/>
            </a:prstGeom>
            <a:noFill/>
            <a:ln w="3810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8615" name="Line 21"/>
          <p:cNvSpPr>
            <a:spLocks noChangeShapeType="1"/>
          </p:cNvSpPr>
          <p:nvPr/>
        </p:nvSpPr>
        <p:spPr bwMode="auto">
          <a:xfrm>
            <a:off x="1905000" y="25908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grpSp>
        <p:nvGrpSpPr>
          <p:cNvPr id="7" name="Group 22"/>
          <p:cNvGrpSpPr>
            <a:grpSpLocks/>
          </p:cNvGrpSpPr>
          <p:nvPr/>
        </p:nvGrpSpPr>
        <p:grpSpPr bwMode="auto">
          <a:xfrm>
            <a:off x="152400" y="2209800"/>
            <a:ext cx="1817511" cy="641350"/>
            <a:chOff x="144" y="1392"/>
            <a:chExt cx="1104" cy="404"/>
          </a:xfrm>
        </p:grpSpPr>
        <p:sp>
          <p:nvSpPr>
            <p:cNvPr id="68621" name="Text Box 23"/>
            <p:cNvSpPr txBox="1">
              <a:spLocks noChangeArrowheads="1"/>
            </p:cNvSpPr>
            <p:nvPr/>
          </p:nvSpPr>
          <p:spPr bwMode="auto">
            <a:xfrm>
              <a:off x="144" y="1392"/>
              <a:ext cx="11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rPr>
                <a:t>Early AM  dip in performance</a:t>
              </a:r>
            </a:p>
          </p:txBody>
        </p:sp>
        <p:sp>
          <p:nvSpPr>
            <p:cNvPr id="68622" name="Line 24"/>
            <p:cNvSpPr>
              <a:spLocks noChangeShapeType="1"/>
            </p:cNvSpPr>
            <p:nvPr/>
          </p:nvSpPr>
          <p:spPr bwMode="auto">
            <a:xfrm flipV="1">
              <a:off x="1016" y="1488"/>
              <a:ext cx="232" cy="288"/>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 name="Group 25"/>
          <p:cNvGrpSpPr>
            <a:grpSpLocks/>
          </p:cNvGrpSpPr>
          <p:nvPr/>
        </p:nvGrpSpPr>
        <p:grpSpPr bwMode="auto">
          <a:xfrm>
            <a:off x="6477000" y="2819400"/>
            <a:ext cx="1981200" cy="915988"/>
            <a:chOff x="4224" y="1776"/>
            <a:chExt cx="1248" cy="577"/>
          </a:xfrm>
        </p:grpSpPr>
        <p:sp>
          <p:nvSpPr>
            <p:cNvPr id="68619" name="Text Box 26"/>
            <p:cNvSpPr txBox="1">
              <a:spLocks noChangeArrowheads="1"/>
            </p:cNvSpPr>
            <p:nvPr/>
          </p:nvSpPr>
          <p:spPr bwMode="auto">
            <a:xfrm>
              <a:off x="4224" y="1776"/>
              <a:ext cx="115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rPr>
                <a:t>Blood Alcohol Equivalent Scale</a:t>
              </a:r>
            </a:p>
          </p:txBody>
        </p:sp>
        <p:sp>
          <p:nvSpPr>
            <p:cNvPr id="68620" name="Line 27"/>
            <p:cNvSpPr>
              <a:spLocks noChangeShapeType="1"/>
            </p:cNvSpPr>
            <p:nvPr/>
          </p:nvSpPr>
          <p:spPr bwMode="auto">
            <a:xfrm flipV="1">
              <a:off x="4800" y="1920"/>
              <a:ext cx="672" cy="336"/>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8618" name="Text Box 28"/>
          <p:cNvSpPr>
            <a:spLocks noGrp="1" noChangeArrowheads="1"/>
          </p:cNvSpPr>
          <p:nvPr>
            <p:ph type="title"/>
          </p:nvPr>
        </p:nvSpPr>
        <p:spPr>
          <a:xfrm>
            <a:off x="1295400" y="142875"/>
            <a:ext cx="7620000" cy="543739"/>
          </a:xfrm>
          <a:noFill/>
        </p:spPr>
        <p:txBody>
          <a:bodyPr>
            <a:spAutoFit/>
          </a:bodyPr>
          <a:lstStyle/>
          <a:p>
            <a:pPr eaLnBrk="1" hangingPunct="1">
              <a:spcBef>
                <a:spcPct val="50000"/>
              </a:spcBef>
            </a:pPr>
            <a:r>
              <a:rPr lang="en-US" dirty="0">
                <a:latin typeface="Arial Narrow" charset="0"/>
                <a:ea typeface="ＭＳ Ｐゴシック" charset="0"/>
                <a:cs typeface="ＭＳ Ｐゴシック" charset="0"/>
              </a:rPr>
              <a:t>Fatigue Avoidance Scheduling Tool (FAST)</a:t>
            </a:r>
          </a:p>
        </p:txBody>
      </p:sp>
    </p:spTree>
    <p:extLst>
      <p:ext uri="{BB962C8B-B14F-4D97-AF65-F5344CB8AC3E}">
        <p14:creationId xmlns:p14="http://schemas.microsoft.com/office/powerpoint/2010/main" val="820489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4514" name="Picture 2" descr="petbase2"/>
          <p:cNvPicPr preferRelativeResize="0">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1752600"/>
            <a:ext cx="6096000" cy="395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pic>
      <p:sp>
        <p:nvSpPr>
          <p:cNvPr id="64515" name="Rectangle 3"/>
          <p:cNvSpPr>
            <a:spLocks noChangeArrowheads="1"/>
          </p:cNvSpPr>
          <p:nvPr/>
        </p:nvSpPr>
        <p:spPr bwMode="auto">
          <a:xfrm>
            <a:off x="781050" y="626268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3600" b="1">
              <a:solidFill>
                <a:srgbClr val="FFFFFF"/>
              </a:solidFill>
              <a:cs typeface="Arial" charset="0"/>
            </a:endParaRPr>
          </a:p>
        </p:txBody>
      </p:sp>
      <p:sp>
        <p:nvSpPr>
          <p:cNvPr id="64516" name="Rectangle 4"/>
          <p:cNvSpPr>
            <a:spLocks noChangeArrowheads="1"/>
          </p:cNvSpPr>
          <p:nvPr/>
        </p:nvSpPr>
        <p:spPr bwMode="auto">
          <a:xfrm>
            <a:off x="3219450" y="6262688"/>
            <a:ext cx="2895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3600" b="1">
              <a:solidFill>
                <a:srgbClr val="FFFFFF"/>
              </a:solidFill>
              <a:cs typeface="Arial" charset="0"/>
            </a:endParaRPr>
          </a:p>
        </p:txBody>
      </p:sp>
      <p:pic>
        <p:nvPicPr>
          <p:cNvPr id="64517" name="Picture 5"/>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1524000"/>
            <a:ext cx="1600200" cy="146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18" name="Rectangle 6"/>
          <p:cNvSpPr>
            <a:spLocks noChangeArrowheads="1"/>
          </p:cNvSpPr>
          <p:nvPr/>
        </p:nvSpPr>
        <p:spPr bwMode="auto">
          <a:xfrm>
            <a:off x="304800" y="3810000"/>
            <a:ext cx="1462088" cy="711200"/>
          </a:xfrm>
          <a:prstGeom prst="rect">
            <a:avLst/>
          </a:prstGeom>
          <a:solidFill>
            <a:srgbClr val="C0C0C0"/>
          </a:solidFill>
          <a:ln w="9525">
            <a:solidFill>
              <a:schemeClr val="tx1"/>
            </a:solidFill>
            <a:miter lim="800000"/>
            <a:headEnd/>
            <a:tailEnd/>
          </a:ln>
        </p:spPr>
        <p:txBody>
          <a:bodyPr wrap="none" lIns="92075" tIns="46038" rIns="92075" bIns="46038">
            <a:spAutoFit/>
          </a:bodyPr>
          <a:lstStyle/>
          <a:p>
            <a:pPr algn="ctr" eaLnBrk="0" hangingPunct="0"/>
            <a:r>
              <a:rPr lang="en-US" sz="2000" b="1" i="1">
                <a:solidFill>
                  <a:srgbClr val="000000"/>
                </a:solidFill>
                <a:cs typeface="Arial" charset="0"/>
              </a:rPr>
              <a:t>Prefrontal </a:t>
            </a:r>
          </a:p>
          <a:p>
            <a:pPr algn="ctr" eaLnBrk="0" hangingPunct="0"/>
            <a:r>
              <a:rPr lang="en-US" sz="2000" b="1" i="1">
                <a:solidFill>
                  <a:srgbClr val="000000"/>
                </a:solidFill>
                <a:cs typeface="Arial" charset="0"/>
              </a:rPr>
              <a:t>Cortex</a:t>
            </a:r>
          </a:p>
        </p:txBody>
      </p:sp>
      <p:sp>
        <p:nvSpPr>
          <p:cNvPr id="64519" name="Rectangle 7"/>
          <p:cNvSpPr>
            <a:spLocks noChangeArrowheads="1"/>
          </p:cNvSpPr>
          <p:nvPr/>
        </p:nvSpPr>
        <p:spPr bwMode="auto">
          <a:xfrm>
            <a:off x="4030663" y="5689600"/>
            <a:ext cx="1379537" cy="406400"/>
          </a:xfrm>
          <a:prstGeom prst="rect">
            <a:avLst/>
          </a:prstGeom>
          <a:solidFill>
            <a:srgbClr val="C0C0C0"/>
          </a:solidFill>
          <a:ln w="9525">
            <a:solidFill>
              <a:schemeClr val="tx1"/>
            </a:solidFill>
            <a:miter lim="800000"/>
            <a:headEnd/>
            <a:tailEnd/>
          </a:ln>
        </p:spPr>
        <p:txBody>
          <a:bodyPr wrap="none" lIns="92075" tIns="46038" rIns="92075" bIns="46038">
            <a:spAutoFit/>
          </a:bodyPr>
          <a:lstStyle/>
          <a:p>
            <a:pPr eaLnBrk="0" hangingPunct="0"/>
            <a:r>
              <a:rPr lang="en-US" sz="2000" b="1" i="1">
                <a:solidFill>
                  <a:srgbClr val="000000"/>
                </a:solidFill>
                <a:cs typeface="Arial" charset="0"/>
              </a:rPr>
              <a:t>Thalamus</a:t>
            </a:r>
          </a:p>
        </p:txBody>
      </p:sp>
      <p:sp>
        <p:nvSpPr>
          <p:cNvPr id="64520" name="Rectangle 8"/>
          <p:cNvSpPr>
            <a:spLocks noChangeArrowheads="1"/>
          </p:cNvSpPr>
          <p:nvPr/>
        </p:nvSpPr>
        <p:spPr bwMode="auto">
          <a:xfrm>
            <a:off x="7543800" y="5105400"/>
            <a:ext cx="1263650" cy="711200"/>
          </a:xfrm>
          <a:prstGeom prst="rect">
            <a:avLst/>
          </a:prstGeom>
          <a:solidFill>
            <a:srgbClr val="C0C0C0"/>
          </a:solidFill>
          <a:ln w="9525">
            <a:solidFill>
              <a:schemeClr val="tx1"/>
            </a:solidFill>
            <a:miter lim="800000"/>
            <a:headEnd/>
            <a:tailEnd/>
          </a:ln>
        </p:spPr>
        <p:txBody>
          <a:bodyPr wrap="none" lIns="92075" tIns="46038" rIns="92075" bIns="46038">
            <a:spAutoFit/>
          </a:bodyPr>
          <a:lstStyle/>
          <a:p>
            <a:pPr algn="ctr" eaLnBrk="0" hangingPunct="0"/>
            <a:r>
              <a:rPr lang="en-US" sz="2000" b="1" i="1">
                <a:solidFill>
                  <a:srgbClr val="000000"/>
                </a:solidFill>
                <a:cs typeface="Arial" charset="0"/>
              </a:rPr>
              <a:t>Occipital</a:t>
            </a:r>
          </a:p>
          <a:p>
            <a:pPr algn="ctr" eaLnBrk="0" hangingPunct="0"/>
            <a:r>
              <a:rPr lang="en-US" sz="2000" b="1" i="1">
                <a:solidFill>
                  <a:srgbClr val="000000"/>
                </a:solidFill>
                <a:cs typeface="Arial" charset="0"/>
              </a:rPr>
              <a:t>Cortex</a:t>
            </a:r>
          </a:p>
        </p:txBody>
      </p:sp>
      <p:sp>
        <p:nvSpPr>
          <p:cNvPr id="64521" name="Rectangle 9"/>
          <p:cNvSpPr>
            <a:spLocks noChangeArrowheads="1"/>
          </p:cNvSpPr>
          <p:nvPr/>
        </p:nvSpPr>
        <p:spPr bwMode="auto">
          <a:xfrm>
            <a:off x="5486400" y="1600200"/>
            <a:ext cx="1968500" cy="711200"/>
          </a:xfrm>
          <a:prstGeom prst="rect">
            <a:avLst/>
          </a:prstGeom>
          <a:solidFill>
            <a:srgbClr val="C0C0C0"/>
          </a:solidFill>
          <a:ln w="9525">
            <a:solidFill>
              <a:schemeClr val="tx1"/>
            </a:solidFill>
            <a:miter lim="800000"/>
            <a:headEnd/>
            <a:tailEnd/>
          </a:ln>
        </p:spPr>
        <p:txBody>
          <a:bodyPr wrap="none" lIns="92075" tIns="46038" rIns="92075" bIns="46038">
            <a:spAutoFit/>
          </a:bodyPr>
          <a:lstStyle/>
          <a:p>
            <a:pPr algn="ctr" eaLnBrk="0" hangingPunct="0"/>
            <a:r>
              <a:rPr lang="en-US" sz="2000" b="1" i="1">
                <a:solidFill>
                  <a:srgbClr val="000000"/>
                </a:solidFill>
                <a:cs typeface="Arial" charset="0"/>
              </a:rPr>
              <a:t>Medial Parietal</a:t>
            </a:r>
          </a:p>
          <a:p>
            <a:pPr algn="ctr" eaLnBrk="0" hangingPunct="0"/>
            <a:r>
              <a:rPr lang="en-US" sz="2000" b="1" i="1">
                <a:solidFill>
                  <a:srgbClr val="000000"/>
                </a:solidFill>
                <a:cs typeface="Arial" charset="0"/>
              </a:rPr>
              <a:t>Cortex</a:t>
            </a:r>
          </a:p>
        </p:txBody>
      </p:sp>
      <p:sp>
        <p:nvSpPr>
          <p:cNvPr id="64522" name="Line 10"/>
          <p:cNvSpPr>
            <a:spLocks noChangeShapeType="1"/>
          </p:cNvSpPr>
          <p:nvPr/>
        </p:nvSpPr>
        <p:spPr bwMode="auto">
          <a:xfrm flipH="1" flipV="1">
            <a:off x="3810000" y="2209800"/>
            <a:ext cx="1905000" cy="1524000"/>
          </a:xfrm>
          <a:prstGeom prst="line">
            <a:avLst/>
          </a:prstGeom>
          <a:noFill/>
          <a:ln w="38100">
            <a:solidFill>
              <a:srgbClr val="FFFFFF"/>
            </a:solidFill>
            <a:round/>
            <a:headEnd type="triangle" w="med" len="med"/>
            <a:tailEnd type="none" w="sm" len="sm"/>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64523" name="Line 11"/>
          <p:cNvSpPr>
            <a:spLocks noChangeShapeType="1"/>
          </p:cNvSpPr>
          <p:nvPr/>
        </p:nvSpPr>
        <p:spPr bwMode="auto">
          <a:xfrm flipH="1">
            <a:off x="1752600" y="2971800"/>
            <a:ext cx="1295400" cy="1219200"/>
          </a:xfrm>
          <a:prstGeom prst="line">
            <a:avLst/>
          </a:prstGeom>
          <a:noFill/>
          <a:ln w="38100">
            <a:solidFill>
              <a:srgbClr val="FFFFFF"/>
            </a:solidFill>
            <a:round/>
            <a:headEnd type="triangle" w="med" len="med"/>
            <a:tailEnd type="none" w="sm" len="sm"/>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64524" name="Line 12"/>
          <p:cNvSpPr>
            <a:spLocks noChangeShapeType="1"/>
          </p:cNvSpPr>
          <p:nvPr/>
        </p:nvSpPr>
        <p:spPr bwMode="auto">
          <a:xfrm flipH="1" flipV="1">
            <a:off x="1752600" y="4191000"/>
            <a:ext cx="609600" cy="228600"/>
          </a:xfrm>
          <a:prstGeom prst="line">
            <a:avLst/>
          </a:prstGeom>
          <a:noFill/>
          <a:ln w="38100">
            <a:solidFill>
              <a:schemeClr val="bg1"/>
            </a:solidFill>
            <a:round/>
            <a:headEnd type="triangle" w="med" len="med"/>
            <a:tailEnd type="none" w="sm" len="sm"/>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64525" name="Line 13"/>
          <p:cNvSpPr>
            <a:spLocks noChangeShapeType="1"/>
          </p:cNvSpPr>
          <p:nvPr/>
        </p:nvSpPr>
        <p:spPr bwMode="auto">
          <a:xfrm flipH="1" flipV="1">
            <a:off x="1752600" y="4191000"/>
            <a:ext cx="1295400" cy="914400"/>
          </a:xfrm>
          <a:prstGeom prst="line">
            <a:avLst/>
          </a:prstGeom>
          <a:noFill/>
          <a:ln w="38100">
            <a:solidFill>
              <a:srgbClr val="FFFFFF"/>
            </a:solidFill>
            <a:round/>
            <a:headEnd type="triangle" w="med" len="med"/>
            <a:tailEnd type="none" w="sm" len="sm"/>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64526" name="Line 14"/>
          <p:cNvSpPr>
            <a:spLocks noChangeShapeType="1"/>
          </p:cNvSpPr>
          <p:nvPr/>
        </p:nvSpPr>
        <p:spPr bwMode="auto">
          <a:xfrm>
            <a:off x="4572000" y="4343400"/>
            <a:ext cx="152400" cy="1295400"/>
          </a:xfrm>
          <a:prstGeom prst="line">
            <a:avLst/>
          </a:prstGeom>
          <a:noFill/>
          <a:ln w="38100">
            <a:solidFill>
              <a:srgbClr val="FFFFFF"/>
            </a:solidFill>
            <a:round/>
            <a:headEnd type="triangle" w="med" len="med"/>
            <a:tailEnd type="none" w="sm" len="sm"/>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64527" name="Line 15"/>
          <p:cNvSpPr>
            <a:spLocks noChangeShapeType="1"/>
          </p:cNvSpPr>
          <p:nvPr/>
        </p:nvSpPr>
        <p:spPr bwMode="auto">
          <a:xfrm>
            <a:off x="7239000" y="4800600"/>
            <a:ext cx="304800" cy="304800"/>
          </a:xfrm>
          <a:prstGeom prst="line">
            <a:avLst/>
          </a:prstGeom>
          <a:noFill/>
          <a:ln w="38100">
            <a:solidFill>
              <a:srgbClr val="FFFFFF"/>
            </a:solidFill>
            <a:round/>
            <a:headEnd type="triangle" w="med" len="med"/>
            <a:tailEnd type="none" w="sm" len="sm"/>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64528" name="Line 16"/>
          <p:cNvSpPr>
            <a:spLocks noChangeShapeType="1"/>
          </p:cNvSpPr>
          <p:nvPr/>
        </p:nvSpPr>
        <p:spPr bwMode="auto">
          <a:xfrm flipV="1">
            <a:off x="5867400" y="2286000"/>
            <a:ext cx="381000" cy="1219200"/>
          </a:xfrm>
          <a:prstGeom prst="line">
            <a:avLst/>
          </a:prstGeom>
          <a:noFill/>
          <a:ln w="38100">
            <a:solidFill>
              <a:srgbClr val="FFFFFF"/>
            </a:solidFill>
            <a:round/>
            <a:headEnd type="triangle" w="med" len="med"/>
            <a:tailEnd type="none" w="sm" len="sm"/>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64529" name="Line 17"/>
          <p:cNvSpPr>
            <a:spLocks noChangeShapeType="1"/>
          </p:cNvSpPr>
          <p:nvPr/>
        </p:nvSpPr>
        <p:spPr bwMode="auto">
          <a:xfrm flipV="1">
            <a:off x="3276600" y="2209800"/>
            <a:ext cx="304800" cy="1371600"/>
          </a:xfrm>
          <a:prstGeom prst="line">
            <a:avLst/>
          </a:prstGeom>
          <a:noFill/>
          <a:ln w="38100">
            <a:solidFill>
              <a:srgbClr val="FFFFFF"/>
            </a:solidFill>
            <a:round/>
            <a:headEnd type="triangle" w="med" len="med"/>
            <a:tailEnd type="none" w="sm" len="sm"/>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64530" name="Rectangle 19"/>
          <p:cNvSpPr>
            <a:spLocks noChangeArrowheads="1"/>
          </p:cNvSpPr>
          <p:nvPr/>
        </p:nvSpPr>
        <p:spPr bwMode="auto">
          <a:xfrm>
            <a:off x="2478088" y="1531938"/>
            <a:ext cx="2508250" cy="711200"/>
          </a:xfrm>
          <a:prstGeom prst="rect">
            <a:avLst/>
          </a:prstGeom>
          <a:solidFill>
            <a:srgbClr val="C0C0C0"/>
          </a:solidFill>
          <a:ln w="9525">
            <a:solidFill>
              <a:schemeClr val="tx1"/>
            </a:solidFill>
            <a:miter lim="800000"/>
            <a:headEnd/>
            <a:tailEnd/>
          </a:ln>
        </p:spPr>
        <p:txBody>
          <a:bodyPr wrap="none" lIns="92075" tIns="46038" rIns="92075" bIns="46038">
            <a:spAutoFit/>
          </a:bodyPr>
          <a:lstStyle/>
          <a:p>
            <a:pPr algn="ctr" eaLnBrk="0" hangingPunct="0"/>
            <a:r>
              <a:rPr lang="en-US" sz="2000" b="1" i="1">
                <a:solidFill>
                  <a:srgbClr val="000000"/>
                </a:solidFill>
                <a:cs typeface="Arial" charset="0"/>
              </a:rPr>
              <a:t>Multi-modal </a:t>
            </a:r>
          </a:p>
          <a:p>
            <a:pPr algn="ctr" eaLnBrk="0" hangingPunct="0"/>
            <a:r>
              <a:rPr lang="en-US" sz="2000" b="1" i="1">
                <a:solidFill>
                  <a:srgbClr val="000000"/>
                </a:solidFill>
                <a:cs typeface="Arial" charset="0"/>
              </a:rPr>
              <a:t>Association Cortex</a:t>
            </a:r>
          </a:p>
        </p:txBody>
      </p:sp>
      <p:sp>
        <p:nvSpPr>
          <p:cNvPr id="64531" name="Text Box 19"/>
          <p:cNvSpPr txBox="1">
            <a:spLocks noChangeArrowheads="1"/>
          </p:cNvSpPr>
          <p:nvPr/>
        </p:nvSpPr>
        <p:spPr bwMode="auto">
          <a:xfrm>
            <a:off x="8534400" y="152400"/>
            <a:ext cx="457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403BD7B-0A63-3442-95AC-E89C729615DE}" type="slidenum">
              <a:rPr lang="en-US" sz="1600">
                <a:solidFill>
                  <a:srgbClr val="000000"/>
                </a:solidFill>
                <a:cs typeface="Arial" charset="0"/>
              </a:rPr>
              <a:pPr algn="r"/>
              <a:t>19</a:t>
            </a:fld>
            <a:endParaRPr lang="en-US" sz="3200" b="1">
              <a:solidFill>
                <a:srgbClr val="FFFFFF"/>
              </a:solidFill>
              <a:cs typeface="Arial" charset="0"/>
            </a:endParaRPr>
          </a:p>
        </p:txBody>
      </p:sp>
      <p:sp>
        <p:nvSpPr>
          <p:cNvPr id="64532" name="Text Box 20"/>
          <p:cNvSpPr txBox="1">
            <a:spLocks noChangeArrowheads="1"/>
          </p:cNvSpPr>
          <p:nvPr/>
        </p:nvSpPr>
        <p:spPr bwMode="auto">
          <a:xfrm>
            <a:off x="381000" y="6299200"/>
            <a:ext cx="50657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i="1">
                <a:solidFill>
                  <a:srgbClr val="FFFFFF"/>
                </a:solidFill>
                <a:cs typeface="Arial" charset="0"/>
              </a:rPr>
              <a:t>Slide courtesy N. Wesensten, PhD; WRAIR</a:t>
            </a:r>
          </a:p>
        </p:txBody>
      </p:sp>
      <p:sp>
        <p:nvSpPr>
          <p:cNvPr id="64533" name="Rectangle 21"/>
          <p:cNvSpPr>
            <a:spLocks noGrp="1" noChangeArrowheads="1"/>
          </p:cNvSpPr>
          <p:nvPr>
            <p:ph type="title"/>
          </p:nvPr>
        </p:nvSpPr>
        <p:spPr>
          <a:xfrm>
            <a:off x="457200" y="304800"/>
            <a:ext cx="8077200" cy="838200"/>
          </a:xfrm>
        </p:spPr>
        <p:txBody>
          <a:bodyPr/>
          <a:lstStyle/>
          <a:p>
            <a:pPr eaLnBrk="1" hangingPunct="1"/>
            <a:r>
              <a:rPr lang="en-US" sz="3600">
                <a:solidFill>
                  <a:schemeClr val="bg1"/>
                </a:solidFill>
                <a:latin typeface="Arial" charset="0"/>
                <a:ea typeface="ＭＳ Ｐゴシック" charset="0"/>
                <a:cs typeface="ＭＳ Ｐゴシック" charset="0"/>
              </a:rPr>
              <a:t>Sleep Loss Degrades</a:t>
            </a:r>
            <a:br>
              <a:rPr lang="en-US" sz="3600">
                <a:solidFill>
                  <a:schemeClr val="bg1"/>
                </a:solidFill>
                <a:latin typeface="Arial" charset="0"/>
                <a:ea typeface="ＭＳ Ｐゴシック" charset="0"/>
                <a:cs typeface="ＭＳ Ｐゴシック" charset="0"/>
              </a:rPr>
            </a:br>
            <a:r>
              <a:rPr lang="en-US" sz="3600">
                <a:solidFill>
                  <a:schemeClr val="bg1"/>
                </a:solidFill>
                <a:latin typeface="Arial" charset="0"/>
                <a:ea typeface="ＭＳ Ｐゴシック" charset="0"/>
                <a:cs typeface="ＭＳ Ｐゴシック" charset="0"/>
              </a:rPr>
              <a:t>Brain Energy Metabolism</a:t>
            </a:r>
          </a:p>
        </p:txBody>
      </p:sp>
      <p:sp>
        <p:nvSpPr>
          <p:cNvPr id="3094" name="Rectangle 22"/>
          <p:cNvSpPr>
            <a:spLocks noGrp="1" noChangeArrowheads="1"/>
          </p:cNvSpPr>
          <p:nvPr>
            <p:ph type="body" sz="half" idx="2"/>
          </p:nvPr>
        </p:nvSpPr>
        <p:spPr>
          <a:xfrm>
            <a:off x="7162800" y="533400"/>
            <a:ext cx="2057400" cy="4038600"/>
          </a:xfrm>
        </p:spPr>
        <p:txBody>
          <a:bodyPr/>
          <a:lstStyle/>
          <a:p>
            <a:pPr marL="0" indent="0" algn="r" eaLnBrk="1" hangingPunct="1">
              <a:lnSpc>
                <a:spcPct val="90000"/>
              </a:lnSpc>
              <a:buClr>
                <a:srgbClr val="800000"/>
              </a:buClr>
              <a:buNone/>
            </a:pPr>
            <a:r>
              <a:rPr lang="en-US" sz="2000" b="1" i="1" dirty="0">
                <a:solidFill>
                  <a:schemeClr val="bg1"/>
                </a:solidFill>
                <a:latin typeface="Arial" charset="0"/>
                <a:ea typeface="ＭＳ Ｐゴシック" charset="0"/>
                <a:cs typeface="ＭＳ Ｐゴシック" charset="0"/>
              </a:rPr>
              <a:t>These areas control:</a:t>
            </a:r>
          </a:p>
          <a:p>
            <a:pPr marL="0" indent="0" algn="r" eaLnBrk="1" hangingPunct="1">
              <a:lnSpc>
                <a:spcPct val="90000"/>
              </a:lnSpc>
              <a:buClr>
                <a:srgbClr val="800000"/>
              </a:buClr>
              <a:buNone/>
            </a:pPr>
            <a:r>
              <a:rPr lang="en-US" sz="2000" dirty="0">
                <a:solidFill>
                  <a:schemeClr val="bg1"/>
                </a:solidFill>
                <a:latin typeface="Arial" charset="0"/>
                <a:ea typeface="ＭＳ Ｐゴシック" charset="0"/>
                <a:cs typeface="ＭＳ Ｐゴシック" charset="0"/>
              </a:rPr>
              <a:t>Alertness </a:t>
            </a:r>
          </a:p>
          <a:p>
            <a:pPr marL="0" indent="0" algn="r" eaLnBrk="1" hangingPunct="1">
              <a:lnSpc>
                <a:spcPct val="90000"/>
              </a:lnSpc>
              <a:buClr>
                <a:srgbClr val="800000"/>
              </a:buClr>
              <a:buNone/>
            </a:pPr>
            <a:r>
              <a:rPr lang="en-US" sz="2000" dirty="0">
                <a:solidFill>
                  <a:schemeClr val="bg1"/>
                </a:solidFill>
                <a:latin typeface="Arial" charset="0"/>
                <a:ea typeface="ＭＳ Ｐゴシック" charset="0"/>
                <a:cs typeface="ＭＳ Ｐゴシック" charset="0"/>
              </a:rPr>
              <a:t>Vigilance</a:t>
            </a:r>
          </a:p>
          <a:p>
            <a:pPr marL="0" indent="0" algn="r" eaLnBrk="1" hangingPunct="1">
              <a:lnSpc>
                <a:spcPct val="90000"/>
              </a:lnSpc>
              <a:buClr>
                <a:srgbClr val="800000"/>
              </a:buClr>
              <a:buNone/>
            </a:pPr>
            <a:r>
              <a:rPr lang="en-US" sz="2000" dirty="0">
                <a:solidFill>
                  <a:schemeClr val="bg1"/>
                </a:solidFill>
                <a:latin typeface="Arial" charset="0"/>
                <a:ea typeface="ＭＳ Ｐゴシック" charset="0"/>
                <a:cs typeface="ＭＳ Ｐゴシック" charset="0"/>
              </a:rPr>
              <a:t>Situational awareness </a:t>
            </a:r>
          </a:p>
          <a:p>
            <a:pPr marL="0" indent="0" algn="r" eaLnBrk="1" hangingPunct="1">
              <a:lnSpc>
                <a:spcPct val="90000"/>
              </a:lnSpc>
              <a:buClr>
                <a:srgbClr val="800000"/>
              </a:buClr>
              <a:buNone/>
            </a:pPr>
            <a:r>
              <a:rPr lang="en-US" sz="2000" dirty="0">
                <a:solidFill>
                  <a:schemeClr val="bg1"/>
                </a:solidFill>
                <a:latin typeface="Arial" charset="0"/>
                <a:ea typeface="ＭＳ Ｐゴシック" charset="0"/>
                <a:cs typeface="ＭＳ Ｐゴシック" charset="0"/>
              </a:rPr>
              <a:t>Adaptability</a:t>
            </a:r>
          </a:p>
          <a:p>
            <a:pPr marL="0" indent="0" algn="r" eaLnBrk="1" hangingPunct="1">
              <a:lnSpc>
                <a:spcPct val="90000"/>
              </a:lnSpc>
              <a:buClr>
                <a:srgbClr val="800000"/>
              </a:buClr>
              <a:buNone/>
            </a:pPr>
            <a:r>
              <a:rPr lang="en-US" sz="2000" dirty="0">
                <a:solidFill>
                  <a:schemeClr val="bg1"/>
                </a:solidFill>
                <a:latin typeface="Arial" charset="0"/>
                <a:ea typeface="ＭＳ Ｐゴシック" charset="0"/>
                <a:cs typeface="ＭＳ Ｐゴシック" charset="0"/>
              </a:rPr>
              <a:t>Mental agility</a:t>
            </a:r>
          </a:p>
          <a:p>
            <a:pPr marL="0" indent="0" algn="r" eaLnBrk="1" hangingPunct="1">
              <a:lnSpc>
                <a:spcPct val="90000"/>
              </a:lnSpc>
              <a:buClr>
                <a:srgbClr val="800000"/>
              </a:buClr>
              <a:buNone/>
            </a:pPr>
            <a:r>
              <a:rPr lang="en-US" sz="2000" dirty="0">
                <a:solidFill>
                  <a:schemeClr val="bg1"/>
                </a:solidFill>
                <a:latin typeface="Arial" charset="0"/>
                <a:ea typeface="ＭＳ Ｐゴシック" charset="0"/>
                <a:cs typeface="ＭＳ Ｐゴシック" charset="0"/>
              </a:rPr>
              <a:t>Judgment</a:t>
            </a:r>
          </a:p>
          <a:p>
            <a:pPr marL="0" indent="0" algn="r" eaLnBrk="1" hangingPunct="1">
              <a:lnSpc>
                <a:spcPct val="90000"/>
              </a:lnSpc>
              <a:buClr>
                <a:srgbClr val="800000"/>
              </a:buClr>
              <a:buNone/>
            </a:pPr>
            <a:r>
              <a:rPr lang="en-US" sz="2000" dirty="0">
                <a:solidFill>
                  <a:schemeClr val="bg1"/>
                </a:solidFill>
                <a:latin typeface="Arial" charset="0"/>
                <a:ea typeface="ＭＳ Ｐゴシック" charset="0"/>
                <a:cs typeface="ＭＳ Ｐゴシック" charset="0"/>
              </a:rPr>
              <a:t>Initiative</a:t>
            </a:r>
          </a:p>
          <a:p>
            <a:pPr marL="0" indent="0" algn="r" eaLnBrk="1" hangingPunct="1">
              <a:lnSpc>
                <a:spcPct val="90000"/>
              </a:lnSpc>
              <a:buClr>
                <a:srgbClr val="800000"/>
              </a:buClr>
              <a:buNone/>
            </a:pPr>
            <a:r>
              <a:rPr lang="en-US" sz="2000" dirty="0">
                <a:solidFill>
                  <a:schemeClr val="bg1"/>
                </a:solidFill>
                <a:latin typeface="Arial" charset="0"/>
                <a:ea typeface="ＭＳ Ｐゴシック" charset="0"/>
                <a:cs typeface="ＭＳ Ｐゴシック" charset="0"/>
              </a:rPr>
              <a:t>Anticipation</a:t>
            </a:r>
          </a:p>
          <a:p>
            <a:pPr marL="0" indent="0" algn="r" eaLnBrk="1" hangingPunct="1">
              <a:lnSpc>
                <a:spcPct val="90000"/>
              </a:lnSpc>
              <a:buClr>
                <a:srgbClr val="800000"/>
              </a:buClr>
              <a:buNone/>
            </a:pPr>
            <a:r>
              <a:rPr lang="en-US" sz="2000" dirty="0">
                <a:solidFill>
                  <a:schemeClr val="bg1"/>
                </a:solidFill>
                <a:latin typeface="Arial" charset="0"/>
                <a:ea typeface="ＭＳ Ｐゴシック" charset="0"/>
                <a:cs typeface="ＭＳ Ｐゴシック" charset="0"/>
              </a:rPr>
              <a:t>Planning</a:t>
            </a:r>
          </a:p>
        </p:txBody>
      </p:sp>
    </p:spTree>
    <p:extLst>
      <p:ext uri="{BB962C8B-B14F-4D97-AF65-F5344CB8AC3E}">
        <p14:creationId xmlns:p14="http://schemas.microsoft.com/office/powerpoint/2010/main" val="381969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94"/>
                                        </p:tgtEl>
                                        <p:attrNameLst>
                                          <p:attrName>style.visibility</p:attrName>
                                        </p:attrNameLst>
                                      </p:cBhvr>
                                      <p:to>
                                        <p:strVal val="visible"/>
                                      </p:to>
                                    </p:set>
                                    <p:anim calcmode="lin" valueType="num">
                                      <p:cBhvr>
                                        <p:cTn id="7" dur="500" fill="hold"/>
                                        <p:tgtEl>
                                          <p:spTgt spid="3094"/>
                                        </p:tgtEl>
                                        <p:attrNameLst>
                                          <p:attrName>ppt_w</p:attrName>
                                        </p:attrNameLst>
                                      </p:cBhvr>
                                      <p:tavLst>
                                        <p:tav tm="0">
                                          <p:val>
                                            <p:fltVal val="0"/>
                                          </p:val>
                                        </p:tav>
                                        <p:tav tm="100000">
                                          <p:val>
                                            <p:strVal val="#ppt_w"/>
                                          </p:val>
                                        </p:tav>
                                      </p:tavLst>
                                    </p:anim>
                                    <p:anim calcmode="lin" valueType="num">
                                      <p:cBhvr>
                                        <p:cTn id="8" dur="500" fill="hold"/>
                                        <p:tgtEl>
                                          <p:spTgt spid="30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153400" cy="5638800"/>
          </a:xfrm>
          <a:solidFill>
            <a:schemeClr val="bg1"/>
          </a:solidFill>
        </p:spPr>
        <p:txBody>
          <a:bodyPr>
            <a:noAutofit/>
          </a:bodyPr>
          <a:lstStyle/>
          <a:p>
            <a:pPr marL="0" indent="0" algn="just">
              <a:lnSpc>
                <a:spcPct val="150000"/>
              </a:lnSpc>
              <a:buNone/>
            </a:pPr>
            <a:r>
              <a:rPr lang="en-US" sz="2000" dirty="0" smtClean="0"/>
              <a:t>Pretending to be superhuman is very dangerous. In a well-led military, the self-maintenance of the commander, the interests of his or her country, and the good of the troops are incommensurable only when the enemy succeeds in making them so. </a:t>
            </a:r>
            <a:r>
              <a:rPr lang="en-US" sz="2000" b="1" dirty="0" smtClean="0"/>
              <a:t>It is time to critically reexamine our love affair with stoic self-denial, starting with the service academies.</a:t>
            </a:r>
            <a:r>
              <a:rPr lang="en-US" sz="2000" dirty="0" smtClean="0"/>
              <a:t> </a:t>
            </a:r>
            <a:r>
              <a:rPr lang="en-US" sz="2000" dirty="0" smtClean="0">
                <a:solidFill>
                  <a:srgbClr val="FF0000"/>
                </a:solidFill>
              </a:rPr>
              <a:t>If an adversary can turn our commanders into sleepwalking zombies, from a moral point of view the adversary has done nothing fundamentally different than destroying supplies of food, water, or ammunition. </a:t>
            </a:r>
            <a:r>
              <a:rPr lang="en-US" sz="2000" dirty="0" smtClean="0"/>
              <a:t>Such could be the outcome, despite our best efforts to counter it. But we must stop doing it to ourselves and handing the enemy a dangerous and unearned advantage.</a:t>
            </a:r>
          </a:p>
          <a:p>
            <a:pPr algn="r">
              <a:lnSpc>
                <a:spcPct val="150000"/>
              </a:lnSpc>
              <a:buNone/>
            </a:pPr>
            <a:r>
              <a:rPr lang="en-US" sz="2000" dirty="0" smtClean="0"/>
              <a:t>		        -- Jonathan Shay, 1998</a:t>
            </a:r>
          </a:p>
          <a:p>
            <a:pPr>
              <a:lnSpc>
                <a:spcPct val="150000"/>
              </a:lnSpc>
            </a:pPr>
            <a:endParaRPr lang="en-US" sz="2000" dirty="0"/>
          </a:p>
        </p:txBody>
      </p:sp>
    </p:spTree>
    <p:extLst>
      <p:ext uri="{BB962C8B-B14F-4D97-AF65-F5344CB8AC3E}">
        <p14:creationId xmlns:p14="http://schemas.microsoft.com/office/powerpoint/2010/main" val="214159513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in the digital age</a:t>
            </a:r>
            <a:endParaRPr lang="en-US" dirty="0"/>
          </a:p>
        </p:txBody>
      </p:sp>
      <p:sp>
        <p:nvSpPr>
          <p:cNvPr id="4" name="Subtitle 2"/>
          <p:cNvSpPr txBox="1">
            <a:spLocks/>
          </p:cNvSpPr>
          <p:nvPr/>
        </p:nvSpPr>
        <p:spPr bwMode="auto">
          <a:xfrm>
            <a:off x="381000" y="1295399"/>
            <a:ext cx="3581401" cy="49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fontScale="92500" lnSpcReduction="10000"/>
          </a:bodyPr>
          <a:lstStyle>
            <a:lvl1pPr marL="342900" indent="-342900" algn="l" rtl="0" eaLnBrk="0" fontAlgn="base" hangingPunct="0">
              <a:spcBef>
                <a:spcPct val="75000"/>
              </a:spcBef>
              <a:spcAft>
                <a:spcPct val="5000"/>
              </a:spcAft>
              <a:buClr>
                <a:schemeClr val="tx2"/>
              </a:buClr>
              <a:buSzPct val="75000"/>
              <a:defRPr sz="2400">
                <a:solidFill>
                  <a:schemeClr val="tx2"/>
                </a:solidFill>
                <a:latin typeface="+mn-lt"/>
                <a:ea typeface="ＭＳ Ｐゴシック" charset="-128"/>
                <a:cs typeface="ＭＳ Ｐゴシック" charset="-128"/>
              </a:defRPr>
            </a:lvl1pPr>
            <a:lvl2pPr marL="342900" indent="-228600" algn="l" rtl="0" eaLnBrk="0" fontAlgn="base" hangingPunct="0">
              <a:spcBef>
                <a:spcPct val="35000"/>
              </a:spcBef>
              <a:spcAft>
                <a:spcPct val="5000"/>
              </a:spcAft>
              <a:buClr>
                <a:schemeClr val="tx1"/>
              </a:buClr>
              <a:buSzPct val="85000"/>
              <a:buFont typeface="Arial" pitchFamily="34" charset="0"/>
              <a:buChar char="•"/>
              <a:defRPr sz="2000">
                <a:solidFill>
                  <a:schemeClr val="bg2"/>
                </a:solidFill>
                <a:latin typeface="+mn-lt"/>
                <a:ea typeface="ＭＳ Ｐゴシック" charset="-128"/>
              </a:defRPr>
            </a:lvl2pPr>
            <a:lvl3pPr marL="800100" indent="-228600" algn="l" rtl="0" eaLnBrk="0" fontAlgn="base" hangingPunct="0">
              <a:spcBef>
                <a:spcPct val="20000"/>
              </a:spcBef>
              <a:spcAft>
                <a:spcPct val="5000"/>
              </a:spcAft>
              <a:buClr>
                <a:schemeClr val="tx1"/>
              </a:buClr>
              <a:buSzPct val="85000"/>
              <a:buFont typeface="Wingdings" pitchFamily="2" charset="2"/>
              <a:buChar char="Ø"/>
              <a:defRPr>
                <a:solidFill>
                  <a:schemeClr val="tx1"/>
                </a:solidFill>
                <a:latin typeface="+mn-lt"/>
                <a:ea typeface="ＭＳ Ｐゴシック" charset="-128"/>
              </a:defRPr>
            </a:lvl3pPr>
            <a:lvl4pPr marL="1143000" indent="228600" algn="l" rtl="0" eaLnBrk="0" fontAlgn="base" hangingPunct="0">
              <a:spcBef>
                <a:spcPct val="20000"/>
              </a:spcBef>
              <a:spcAft>
                <a:spcPct val="0"/>
              </a:spcAft>
              <a:buClr>
                <a:schemeClr val="tx1"/>
              </a:buClr>
              <a:buSzPct val="85000"/>
              <a:buFont typeface="Wingdings" charset="0"/>
              <a:defRPr sz="1600">
                <a:solidFill>
                  <a:schemeClr val="bg2"/>
                </a:solidFill>
                <a:latin typeface="+mn-lt"/>
                <a:ea typeface="ＭＳ Ｐゴシック" charset="-128"/>
              </a:defRPr>
            </a:lvl4pPr>
            <a:lvl5pPr marL="1485900" indent="342900" algn="l" rtl="0" eaLnBrk="0" fontAlgn="base" hangingPunct="0">
              <a:spcBef>
                <a:spcPct val="20000"/>
              </a:spcBef>
              <a:spcAft>
                <a:spcPct val="0"/>
              </a:spcAft>
              <a:buClr>
                <a:schemeClr val="tx1"/>
              </a:buClr>
              <a:buSzPct val="85000"/>
              <a:buFont typeface="Wingdings" charset="0"/>
              <a:defRPr sz="1400">
                <a:solidFill>
                  <a:schemeClr val="tx1"/>
                </a:solidFill>
                <a:latin typeface="+mn-lt"/>
                <a:ea typeface="ＭＳ Ｐゴシック" charset="-128"/>
              </a:defRPr>
            </a:lvl5pPr>
            <a:lvl6pPr marL="19431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6pPr>
            <a:lvl7pPr marL="24003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7pPr>
            <a:lvl8pPr marL="28575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8pPr>
            <a:lvl9pPr marL="3314700" algn="l" rtl="0" eaLnBrk="1" fontAlgn="base" hangingPunct="1">
              <a:spcBef>
                <a:spcPct val="20000"/>
              </a:spcBef>
              <a:spcAft>
                <a:spcPct val="0"/>
              </a:spcAft>
              <a:buClr>
                <a:schemeClr val="tx1"/>
              </a:buClr>
              <a:buSzPct val="85000"/>
              <a:buFont typeface="Wingdings" pitchFamily="2" charset="2"/>
              <a:defRPr sz="1400">
                <a:solidFill>
                  <a:schemeClr val="tx1"/>
                </a:solidFill>
                <a:latin typeface="+mn-lt"/>
              </a:defRPr>
            </a:lvl9pPr>
          </a:lstStyle>
          <a:p>
            <a:pPr marL="285750" indent="-285750">
              <a:spcAft>
                <a:spcPts val="600"/>
              </a:spcAft>
              <a:buFont typeface="Arial" panose="020B0604020202020204" pitchFamily="34" charset="0"/>
              <a:buChar char="•"/>
              <a:defRPr/>
            </a:pPr>
            <a:r>
              <a:rPr lang="en-US" kern="0" dirty="0" smtClean="0">
                <a:solidFill>
                  <a:schemeClr val="bg2"/>
                </a:solidFill>
                <a:cs typeface="Arial" panose="020B0604020202020204" pitchFamily="34" charset="0"/>
              </a:rPr>
              <a:t>90% of Americans use an electronic device within the hour before bed time</a:t>
            </a:r>
          </a:p>
          <a:p>
            <a:pPr marL="285750" indent="-285750">
              <a:spcAft>
                <a:spcPts val="600"/>
              </a:spcAft>
              <a:buFont typeface="Arial" panose="020B0604020202020204" pitchFamily="34" charset="0"/>
              <a:buChar char="•"/>
              <a:defRPr/>
            </a:pPr>
            <a:r>
              <a:rPr lang="en-US" kern="0" dirty="0" smtClean="0">
                <a:solidFill>
                  <a:schemeClr val="bg2"/>
                </a:solidFill>
                <a:cs typeface="Arial" panose="020B0604020202020204" pitchFamily="34" charset="0"/>
              </a:rPr>
              <a:t>Notification on a device = dopamine loop and variable reward</a:t>
            </a:r>
          </a:p>
          <a:p>
            <a:pPr marL="285750" indent="-285750">
              <a:spcAft>
                <a:spcPts val="600"/>
              </a:spcAft>
              <a:buFont typeface="Arial" panose="020B0604020202020204" pitchFamily="34" charset="0"/>
              <a:buChar char="•"/>
              <a:defRPr/>
            </a:pPr>
            <a:r>
              <a:rPr lang="en-US" kern="0" dirty="0" smtClean="0">
                <a:solidFill>
                  <a:schemeClr val="bg2"/>
                </a:solidFill>
                <a:cs typeface="Arial" panose="020B0604020202020204" pitchFamily="34" charset="0"/>
              </a:rPr>
              <a:t>Text, web-surfing before bed associated with higher stress, less sleep</a:t>
            </a:r>
          </a:p>
          <a:p>
            <a:pPr marL="285750" indent="-285750">
              <a:spcAft>
                <a:spcPts val="600"/>
              </a:spcAft>
              <a:buFont typeface="Arial" panose="020B0604020202020204" pitchFamily="34" charset="0"/>
              <a:buChar char="•"/>
              <a:defRPr/>
            </a:pPr>
            <a:r>
              <a:rPr lang="en-US" kern="0" dirty="0" smtClean="0">
                <a:solidFill>
                  <a:schemeClr val="bg2"/>
                </a:solidFill>
                <a:cs typeface="Arial" panose="020B0604020202020204" pitchFamily="34" charset="0"/>
              </a:rPr>
              <a:t>Blue light affects melatonin, normal circadian rhythm</a:t>
            </a:r>
          </a:p>
          <a:p>
            <a:pPr marL="285750" indent="-285750">
              <a:spcAft>
                <a:spcPts val="600"/>
              </a:spcAft>
              <a:buFont typeface="Arial" panose="020B0604020202020204" pitchFamily="34" charset="0"/>
              <a:buChar char="•"/>
              <a:defRPr/>
            </a:pPr>
            <a:endParaRPr lang="en-US" kern="0" dirty="0" smtClean="0">
              <a:solidFill>
                <a:schemeClr val="bg2"/>
              </a:solidFill>
              <a:cs typeface="Arial" panose="020B0604020202020204" pitchFamily="34" charset="0"/>
            </a:endParaRPr>
          </a:p>
          <a:p>
            <a:pPr marL="285750" indent="-285750">
              <a:spcAft>
                <a:spcPts val="600"/>
              </a:spcAft>
              <a:buFont typeface="Arial" panose="020B0604020202020204" pitchFamily="34" charset="0"/>
              <a:buChar char="•"/>
              <a:defRPr/>
            </a:pPr>
            <a:endParaRPr lang="en-US" kern="0" dirty="0" smtClean="0">
              <a:solidFill>
                <a:schemeClr val="bg2"/>
              </a:solidFill>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26933" y="1828800"/>
            <a:ext cx="4854195" cy="3200400"/>
          </a:xfrm>
          <a:prstGeom prst="rect">
            <a:avLst/>
          </a:prstGeom>
        </p:spPr>
      </p:pic>
      <p:sp>
        <p:nvSpPr>
          <p:cNvPr id="6" name="TextBox 5"/>
          <p:cNvSpPr txBox="1"/>
          <p:nvPr/>
        </p:nvSpPr>
        <p:spPr>
          <a:xfrm>
            <a:off x="5486400" y="5867400"/>
            <a:ext cx="2819400" cy="430887"/>
          </a:xfrm>
          <a:prstGeom prst="rect">
            <a:avLst/>
          </a:prstGeom>
          <a:solidFill>
            <a:schemeClr val="bg1"/>
          </a:solidFill>
        </p:spPr>
        <p:txBody>
          <a:bodyPr wrap="square" rtlCol="0">
            <a:spAutoFit/>
          </a:bodyPr>
          <a:lstStyle/>
          <a:p>
            <a:endParaRPr lang="en-US" sz="1100" dirty="0" smtClean="0"/>
          </a:p>
          <a:p>
            <a:r>
              <a:rPr lang="en-US" sz="1100" dirty="0" smtClean="0"/>
              <a:t>Courtesy of Dr. Jennifer Murphy</a:t>
            </a:r>
          </a:p>
        </p:txBody>
      </p:sp>
    </p:spTree>
    <p:extLst>
      <p:ext uri="{BB962C8B-B14F-4D97-AF65-F5344CB8AC3E}">
        <p14:creationId xmlns:p14="http://schemas.microsoft.com/office/powerpoint/2010/main" val="314804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 Europe Report, 2016</a:t>
            </a:r>
            <a:endParaRPr lang="en-US"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t="8183" b="2468"/>
          <a:stretch/>
        </p:blipFill>
        <p:spPr>
          <a:xfrm>
            <a:off x="1905000" y="838200"/>
            <a:ext cx="5181600" cy="5638800"/>
          </a:xfrm>
          <a:prstGeom prst="rect">
            <a:avLst/>
          </a:prstGeom>
        </p:spPr>
      </p:pic>
    </p:spTree>
    <p:extLst>
      <p:ext uri="{BB962C8B-B14F-4D97-AF65-F5344CB8AC3E}">
        <p14:creationId xmlns:p14="http://schemas.microsoft.com/office/powerpoint/2010/main" val="188617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 Europe Report, 2016</a:t>
            </a:r>
            <a:endParaRPr lang="en-US" dirty="0"/>
          </a:p>
        </p:txBody>
      </p:sp>
      <p:sp>
        <p:nvSpPr>
          <p:cNvPr id="3" name="Content Placeholder 2"/>
          <p:cNvSpPr>
            <a:spLocks noGrp="1"/>
          </p:cNvSpPr>
          <p:nvPr>
            <p:ph idx="1"/>
          </p:nvPr>
        </p:nvSpPr>
        <p:spPr>
          <a:xfrm>
            <a:off x="450850" y="1031935"/>
            <a:ext cx="7715250" cy="3050066"/>
          </a:xfrm>
        </p:spPr>
        <p:txBody>
          <a:bodyPr/>
          <a:lstStyle/>
          <a:p>
            <a:r>
              <a:rPr lang="en-US" b="1" dirty="0"/>
              <a:t>Key Findings</a:t>
            </a:r>
          </a:p>
          <a:p>
            <a:r>
              <a:rPr lang="en-US" sz="2000" dirty="0"/>
              <a:t>The </a:t>
            </a:r>
            <a:r>
              <a:rPr lang="en-US" sz="2000" b="1" dirty="0"/>
              <a:t>US sustains by far the highest economic losses (up to $411 billion a year)</a:t>
            </a:r>
            <a:r>
              <a:rPr lang="en-US" sz="2000" dirty="0"/>
              <a:t> due to the size of its economy, followed by Japan (up to $138 billion a year).</a:t>
            </a:r>
          </a:p>
          <a:p>
            <a:r>
              <a:rPr lang="en-US" sz="2000" dirty="0" smtClean="0"/>
              <a:t>On </a:t>
            </a:r>
            <a:r>
              <a:rPr lang="en-US" sz="2000" dirty="0"/>
              <a:t>an annual basis, the </a:t>
            </a:r>
            <a:r>
              <a:rPr lang="en-US" sz="2000" b="1" dirty="0"/>
              <a:t>US loses an equivalent of about 1.23 million working days </a:t>
            </a:r>
            <a:r>
              <a:rPr lang="en-US" sz="2000" dirty="0"/>
              <a:t>due to insufficient sleep.</a:t>
            </a:r>
          </a:p>
          <a:p>
            <a:r>
              <a:rPr lang="en-US" sz="2000" dirty="0" smtClean="0"/>
              <a:t>Sleep </a:t>
            </a:r>
            <a:r>
              <a:rPr lang="en-US" sz="2000" dirty="0"/>
              <a:t>deprivation is </a:t>
            </a:r>
            <a:r>
              <a:rPr lang="en-US" sz="2000" b="1" dirty="0"/>
              <a:t>linked to a higher mortality risk</a:t>
            </a:r>
            <a:r>
              <a:rPr lang="en-US" sz="2000" dirty="0" smtClean="0"/>
              <a:t>.</a:t>
            </a:r>
            <a:endParaRPr lang="en-US" sz="2000" dirty="0"/>
          </a:p>
        </p:txBody>
      </p:sp>
    </p:spTree>
    <p:extLst>
      <p:ext uri="{BB962C8B-B14F-4D97-AF65-F5344CB8AC3E}">
        <p14:creationId xmlns:p14="http://schemas.microsoft.com/office/powerpoint/2010/main" val="1791932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295400"/>
            <a:ext cx="7924800" cy="4893647"/>
          </a:xfrm>
          <a:prstGeom prst="rect">
            <a:avLst/>
          </a:prstGeom>
        </p:spPr>
        <p:txBody>
          <a:bodyPr wrap="square">
            <a:spAutoFit/>
          </a:bodyPr>
          <a:lstStyle/>
          <a:p>
            <a:r>
              <a:rPr lang="en-US" dirty="0">
                <a:solidFill>
                  <a:srgbClr val="141414"/>
                </a:solidFill>
                <a:latin typeface="+mn-lt"/>
              </a:rPr>
              <a:t>An individual who sleeps </a:t>
            </a:r>
            <a:r>
              <a:rPr lang="en-US" b="1" dirty="0">
                <a:solidFill>
                  <a:srgbClr val="141414"/>
                </a:solidFill>
                <a:latin typeface="+mn-lt"/>
              </a:rPr>
              <a:t>less than six hours </a:t>
            </a:r>
            <a:r>
              <a:rPr lang="en-US" dirty="0">
                <a:solidFill>
                  <a:srgbClr val="141414"/>
                </a:solidFill>
                <a:latin typeface="+mn-lt"/>
              </a:rPr>
              <a:t>per night on average has a </a:t>
            </a:r>
            <a:r>
              <a:rPr lang="en-US" b="1" dirty="0">
                <a:solidFill>
                  <a:srgbClr val="141414"/>
                </a:solidFill>
                <a:latin typeface="+mn-lt"/>
              </a:rPr>
              <a:t>13% higher mortality risk </a:t>
            </a:r>
            <a:r>
              <a:rPr lang="en-US" dirty="0">
                <a:solidFill>
                  <a:srgbClr val="141414"/>
                </a:solidFill>
                <a:latin typeface="+mn-lt"/>
              </a:rPr>
              <a:t>than a person sleeping between seven and nine hours. </a:t>
            </a:r>
            <a:endParaRPr lang="en-US" dirty="0" smtClean="0">
              <a:solidFill>
                <a:srgbClr val="141414"/>
              </a:solidFill>
              <a:latin typeface="+mn-lt"/>
            </a:endParaRPr>
          </a:p>
          <a:p>
            <a:endParaRPr lang="en-US" dirty="0">
              <a:solidFill>
                <a:srgbClr val="141414"/>
              </a:solidFill>
              <a:latin typeface="+mn-lt"/>
            </a:endParaRPr>
          </a:p>
          <a:p>
            <a:r>
              <a:rPr lang="en-US" dirty="0" smtClean="0">
                <a:solidFill>
                  <a:srgbClr val="141414"/>
                </a:solidFill>
                <a:latin typeface="+mn-lt"/>
              </a:rPr>
              <a:t>For </a:t>
            </a:r>
            <a:r>
              <a:rPr lang="en-US" dirty="0">
                <a:solidFill>
                  <a:srgbClr val="141414"/>
                </a:solidFill>
                <a:latin typeface="+mn-lt"/>
              </a:rPr>
              <a:t>“in-</a:t>
            </a:r>
            <a:r>
              <a:rPr lang="en-US" dirty="0" err="1">
                <a:solidFill>
                  <a:srgbClr val="141414"/>
                </a:solidFill>
                <a:latin typeface="+mn-lt"/>
              </a:rPr>
              <a:t>betweeners</a:t>
            </a:r>
            <a:r>
              <a:rPr lang="en-US" dirty="0">
                <a:solidFill>
                  <a:srgbClr val="141414"/>
                </a:solidFill>
                <a:latin typeface="+mn-lt"/>
              </a:rPr>
              <a:t>” who get </a:t>
            </a:r>
            <a:r>
              <a:rPr lang="en-US" b="1" dirty="0">
                <a:solidFill>
                  <a:srgbClr val="141414"/>
                </a:solidFill>
                <a:latin typeface="+mn-lt"/>
              </a:rPr>
              <a:t>six to seven </a:t>
            </a:r>
            <a:r>
              <a:rPr lang="en-US" dirty="0">
                <a:solidFill>
                  <a:srgbClr val="141414"/>
                </a:solidFill>
                <a:latin typeface="+mn-lt"/>
              </a:rPr>
              <a:t>hours of sleep, the mortality risk is still </a:t>
            </a:r>
            <a:r>
              <a:rPr lang="en-US" b="1" dirty="0">
                <a:solidFill>
                  <a:srgbClr val="141414"/>
                </a:solidFill>
                <a:latin typeface="+mn-lt"/>
              </a:rPr>
              <a:t>7% higher </a:t>
            </a:r>
            <a:r>
              <a:rPr lang="en-US" dirty="0">
                <a:solidFill>
                  <a:srgbClr val="141414"/>
                </a:solidFill>
                <a:latin typeface="+mn-lt"/>
              </a:rPr>
              <a:t>for all causes of death, including car accidents, strokes, cancer and cardiovascular disease</a:t>
            </a:r>
            <a:r>
              <a:rPr lang="en-US" dirty="0" smtClean="0">
                <a:solidFill>
                  <a:srgbClr val="141414"/>
                </a:solidFill>
                <a:latin typeface="+mn-lt"/>
              </a:rPr>
              <a:t>.</a:t>
            </a:r>
          </a:p>
          <a:p>
            <a:endParaRPr lang="en-US" dirty="0">
              <a:solidFill>
                <a:srgbClr val="141414"/>
              </a:solidFill>
              <a:latin typeface="+mn-lt"/>
            </a:endParaRPr>
          </a:p>
          <a:p>
            <a:r>
              <a:rPr lang="en-US" dirty="0" smtClean="0">
                <a:solidFill>
                  <a:srgbClr val="141414"/>
                </a:solidFill>
                <a:latin typeface="+mn-lt"/>
              </a:rPr>
              <a:t>			Source: RAND Europe report 2016</a:t>
            </a:r>
          </a:p>
          <a:p>
            <a:r>
              <a:rPr lang="en-US" dirty="0">
                <a:solidFill>
                  <a:srgbClr val="141414"/>
                </a:solidFill>
                <a:latin typeface="+mn-lt"/>
                <a:hlinkClick r:id="rId2"/>
              </a:rPr>
              <a:t>http://</a:t>
            </a:r>
            <a:r>
              <a:rPr lang="en-US" dirty="0" smtClean="0">
                <a:solidFill>
                  <a:srgbClr val="141414"/>
                </a:solidFill>
                <a:latin typeface="+mn-lt"/>
                <a:hlinkClick r:id="rId2"/>
              </a:rPr>
              <a:t>www.rand.org/pubs/research_reports/RR1791.html</a:t>
            </a:r>
            <a:endParaRPr lang="en-US" dirty="0" smtClean="0">
              <a:solidFill>
                <a:srgbClr val="141414"/>
              </a:solidFill>
              <a:latin typeface="+mn-lt"/>
            </a:endParaRPr>
          </a:p>
          <a:p>
            <a:endParaRPr lang="en-US" dirty="0" smtClean="0">
              <a:solidFill>
                <a:srgbClr val="141414"/>
              </a:solidFill>
              <a:latin typeface="+mn-lt"/>
            </a:endParaRPr>
          </a:p>
          <a:p>
            <a:endParaRPr lang="en-US" dirty="0">
              <a:latin typeface="+mn-lt"/>
            </a:endParaRPr>
          </a:p>
        </p:txBody>
      </p:sp>
      <p:sp>
        <p:nvSpPr>
          <p:cNvPr id="5" name="Title 1"/>
          <p:cNvSpPr>
            <a:spLocks noGrp="1"/>
          </p:cNvSpPr>
          <p:nvPr>
            <p:ph type="title"/>
          </p:nvPr>
        </p:nvSpPr>
        <p:spPr/>
        <p:txBody>
          <a:bodyPr/>
          <a:lstStyle/>
          <a:p>
            <a:r>
              <a:rPr lang="en-US" dirty="0" smtClean="0"/>
              <a:t>Individual Costs of Insufficient Sleep</a:t>
            </a:r>
            <a:endParaRPr lang="en-US" dirty="0"/>
          </a:p>
        </p:txBody>
      </p:sp>
    </p:spTree>
    <p:extLst>
      <p:ext uri="{BB962C8B-B14F-4D97-AF65-F5344CB8AC3E}">
        <p14:creationId xmlns:p14="http://schemas.microsoft.com/office/powerpoint/2010/main" val="32905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Epworth Sleepiness Scale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30435504"/>
              </p:ext>
            </p:extLst>
          </p:nvPr>
        </p:nvGraphicFramePr>
        <p:xfrm>
          <a:off x="1371600" y="838200"/>
          <a:ext cx="6248400" cy="5607050"/>
        </p:xfrm>
        <a:graphic>
          <a:graphicData uri="http://schemas.openxmlformats.org/presentationml/2006/ole">
            <mc:AlternateContent xmlns:mc="http://schemas.openxmlformats.org/markup-compatibility/2006">
              <mc:Choice xmlns:v="urn:schemas-microsoft-com:vml" Requires="v">
                <p:oleObj spid="_x0000_s183400" name="Document" r:id="rId4" imgW="6057900" imgH="7073900" progId="Word.Document.12">
                  <p:embed/>
                </p:oleObj>
              </mc:Choice>
              <mc:Fallback>
                <p:oleObj name="Document" r:id="rId4" imgW="6057900" imgH="7073900" progId="Word.Document.12">
                  <p:embed/>
                  <p:pic>
                    <p:nvPicPr>
                      <p:cNvPr id="0" name=""/>
                      <p:cNvPicPr/>
                      <p:nvPr/>
                    </p:nvPicPr>
                    <p:blipFill>
                      <a:blip r:embed="rId5"/>
                      <a:stretch>
                        <a:fillRect/>
                      </a:stretch>
                    </p:blipFill>
                    <p:spPr>
                      <a:xfrm>
                        <a:off x="1371600" y="838200"/>
                        <a:ext cx="6248400" cy="5607050"/>
                      </a:xfrm>
                      <a:prstGeom prst="rect">
                        <a:avLst/>
                      </a:prstGeom>
                    </p:spPr>
                  </p:pic>
                </p:oleObj>
              </mc:Fallback>
            </mc:AlternateContent>
          </a:graphicData>
        </a:graphic>
      </p:graphicFrame>
    </p:spTree>
    <p:extLst>
      <p:ext uri="{BB962C8B-B14F-4D97-AF65-F5344CB8AC3E}">
        <p14:creationId xmlns:p14="http://schemas.microsoft.com/office/powerpoint/2010/main" val="598211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8534400" cy="3600986"/>
          </a:xfrm>
          <a:prstGeom prst="rect">
            <a:avLst/>
          </a:prstGeom>
        </p:spPr>
        <p:txBody>
          <a:bodyPr wrap="square">
            <a:spAutoFit/>
          </a:bodyPr>
          <a:lstStyle/>
          <a:p>
            <a:r>
              <a:rPr lang="en-US" sz="3200" dirty="0">
                <a:solidFill>
                  <a:schemeClr val="tx2"/>
                </a:solidFill>
                <a:latin typeface="Arial"/>
                <a:cs typeface="Arial"/>
              </a:rPr>
              <a:t>Have you ever been a </a:t>
            </a:r>
            <a:r>
              <a:rPr lang="en-US" sz="3200" dirty="0" err="1">
                <a:solidFill>
                  <a:schemeClr val="tx2"/>
                </a:solidFill>
                <a:latin typeface="Arial"/>
                <a:cs typeface="Arial"/>
              </a:rPr>
              <a:t>shiftworker</a:t>
            </a:r>
            <a:r>
              <a:rPr lang="en-US" sz="3200" dirty="0">
                <a:solidFill>
                  <a:schemeClr val="tx2"/>
                </a:solidFill>
                <a:latin typeface="Arial"/>
                <a:cs typeface="Arial"/>
              </a:rPr>
              <a:t>? </a:t>
            </a:r>
          </a:p>
          <a:p>
            <a:r>
              <a:rPr lang="en-US" sz="3200" dirty="0">
                <a:solidFill>
                  <a:schemeClr val="tx2"/>
                </a:solidFill>
                <a:latin typeface="Arial"/>
                <a:cs typeface="Arial"/>
              </a:rPr>
              <a:t>        (that is, worked hours outside 8 to 5 routine)</a:t>
            </a:r>
          </a:p>
          <a:p>
            <a:endParaRPr lang="en-US" sz="1600" dirty="0">
              <a:solidFill>
                <a:schemeClr val="tx2"/>
              </a:solidFill>
              <a:latin typeface="Arial"/>
              <a:cs typeface="Arial"/>
            </a:endParaRPr>
          </a:p>
          <a:p>
            <a:endParaRPr lang="en-US" sz="3200" dirty="0" smtClean="0">
              <a:solidFill>
                <a:schemeClr val="tx2"/>
              </a:solidFill>
              <a:latin typeface="Arial"/>
              <a:cs typeface="Arial"/>
            </a:endParaRPr>
          </a:p>
          <a:p>
            <a:endParaRPr lang="en-US" sz="3200" dirty="0">
              <a:solidFill>
                <a:schemeClr val="tx2"/>
              </a:solidFill>
              <a:latin typeface="Arial"/>
              <a:cs typeface="Arial"/>
            </a:endParaRPr>
          </a:p>
          <a:p>
            <a:r>
              <a:rPr lang="en-US" sz="3200" dirty="0">
                <a:solidFill>
                  <a:schemeClr val="tx2"/>
                </a:solidFill>
                <a:latin typeface="Arial"/>
                <a:cs typeface="Arial"/>
              </a:rPr>
              <a:t>How many years did you do shiftwork?</a:t>
            </a:r>
          </a:p>
          <a:p>
            <a:endParaRPr lang="en-US" sz="2000" dirty="0">
              <a:solidFill>
                <a:schemeClr val="tx2"/>
              </a:solidFill>
              <a:latin typeface="Arial"/>
              <a:cs typeface="Arial"/>
            </a:endParaRPr>
          </a:p>
        </p:txBody>
      </p:sp>
      <p:sp>
        <p:nvSpPr>
          <p:cNvPr id="3" name="Title 1"/>
          <p:cNvSpPr txBox="1">
            <a:spLocks/>
          </p:cNvSpPr>
          <p:nvPr/>
        </p:nvSpPr>
        <p:spPr>
          <a:xfrm>
            <a:off x="457200" y="762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224D73"/>
                </a:solidFill>
                <a:latin typeface="Arial Narrow"/>
                <a:cs typeface="Arial Narrow"/>
              </a:rPr>
              <a:t>Two Questions</a:t>
            </a:r>
            <a:endParaRPr lang="en-US" sz="2800" dirty="0">
              <a:solidFill>
                <a:srgbClr val="224D73"/>
              </a:solidFill>
              <a:latin typeface="Arial Narrow"/>
              <a:cs typeface="Arial Narrow"/>
            </a:endParaRPr>
          </a:p>
        </p:txBody>
      </p:sp>
      <p:sp>
        <p:nvSpPr>
          <p:cNvPr id="5" name="Slide Number Placeholder 4"/>
          <p:cNvSpPr>
            <a:spLocks noGrp="1"/>
          </p:cNvSpPr>
          <p:nvPr>
            <p:ph type="sldNum" sz="quarter" idx="12"/>
          </p:nvPr>
        </p:nvSpPr>
        <p:spPr/>
        <p:txBody>
          <a:bodyPr/>
          <a:lstStyle/>
          <a:p>
            <a:pPr algn="ctr"/>
            <a:fld id="{E0A79162-9DE1-4EFE-840A-1FD3F7B9B3AF}" type="slidenum">
              <a:rPr lang="en-US" smtClean="0"/>
              <a:pPr algn="ctr"/>
              <a:t>25</a:t>
            </a:fld>
            <a:endParaRPr lang="en-US" dirty="0"/>
          </a:p>
        </p:txBody>
      </p:sp>
    </p:spTree>
    <p:extLst>
      <p:ext uri="{BB962C8B-B14F-4D97-AF65-F5344CB8AC3E}">
        <p14:creationId xmlns:p14="http://schemas.microsoft.com/office/powerpoint/2010/main" val="850981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7239000" cy="762000"/>
          </a:xfrm>
        </p:spPr>
        <p:txBody>
          <a:bodyPr>
            <a:normAutofit/>
          </a:bodyPr>
          <a:lstStyle/>
          <a:p>
            <a:r>
              <a:rPr lang="en-US" sz="3200" b="0" dirty="0" smtClean="0">
                <a:latin typeface="Arial Narrow"/>
                <a:cs typeface="Arial Narrow"/>
              </a:rPr>
              <a:t>Shiftwork Implications for Organizations</a:t>
            </a:r>
            <a:endParaRPr lang="en-US" sz="3200" b="0" dirty="0">
              <a:latin typeface="Arial Narrow"/>
              <a:cs typeface="Arial Narrow"/>
            </a:endParaRPr>
          </a:p>
        </p:txBody>
      </p:sp>
      <p:sp>
        <p:nvSpPr>
          <p:cNvPr id="4" name="TextBox 3"/>
          <p:cNvSpPr txBox="1"/>
          <p:nvPr/>
        </p:nvSpPr>
        <p:spPr>
          <a:xfrm>
            <a:off x="8344346" y="6260068"/>
            <a:ext cx="418654" cy="369332"/>
          </a:xfrm>
          <a:prstGeom prst="rect">
            <a:avLst/>
          </a:prstGeom>
          <a:noFill/>
        </p:spPr>
        <p:txBody>
          <a:bodyPr wrap="none" rtlCol="0">
            <a:spAutoFit/>
          </a:bodyPr>
          <a:lstStyle/>
          <a:p>
            <a:r>
              <a:rPr lang="en-US" dirty="0" smtClean="0">
                <a:solidFill>
                  <a:srgbClr val="FFFFFF"/>
                </a:solidFill>
              </a:rPr>
              <a:t>23</a:t>
            </a:r>
            <a:endParaRPr lang="en-US" dirty="0">
              <a:solidFill>
                <a:srgbClr val="FFFFFF"/>
              </a:solidFill>
            </a:endParaRPr>
          </a:p>
        </p:txBody>
      </p:sp>
      <p:pic>
        <p:nvPicPr>
          <p:cNvPr id="6" name="Picture 5" descr="779px-Sleep.svg_.png"/>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a:ext>
            </a:extLst>
          </a:blip>
          <a:stretch>
            <a:fillRect/>
          </a:stretch>
        </p:blipFill>
        <p:spPr>
          <a:xfrm>
            <a:off x="392430" y="2142697"/>
            <a:ext cx="5627370" cy="4334303"/>
          </a:xfrm>
          <a:prstGeom prst="rect">
            <a:avLst/>
          </a:prstGeom>
          <a:solidFill>
            <a:srgbClr val="FFFFFF"/>
          </a:solidFill>
        </p:spPr>
      </p:pic>
      <p:sp>
        <p:nvSpPr>
          <p:cNvPr id="8" name="Slide Number Placeholder 7"/>
          <p:cNvSpPr>
            <a:spLocks noGrp="1"/>
          </p:cNvSpPr>
          <p:nvPr>
            <p:ph type="sldNum" sz="quarter" idx="4294967295"/>
          </p:nvPr>
        </p:nvSpPr>
        <p:spPr>
          <a:xfrm>
            <a:off x="6248400" y="6035674"/>
            <a:ext cx="2895600" cy="746125"/>
          </a:xfrm>
          <a:prstGeom prst="rect">
            <a:avLst/>
          </a:prstGeom>
        </p:spPr>
        <p:txBody>
          <a:bodyPr/>
          <a:lstStyle/>
          <a:p>
            <a:pPr algn="ctr"/>
            <a:fld id="{E0A79162-9DE1-4EFE-840A-1FD3F7B9B3AF}" type="slidenum">
              <a:rPr lang="en-US" smtClean="0"/>
              <a:pPr algn="ctr"/>
              <a:t>26</a:t>
            </a:fld>
            <a:endParaRPr lang="en-US" dirty="0"/>
          </a:p>
        </p:txBody>
      </p:sp>
      <p:sp>
        <p:nvSpPr>
          <p:cNvPr id="3" name="Content Placeholder 2"/>
          <p:cNvSpPr>
            <a:spLocks noGrp="1"/>
          </p:cNvSpPr>
          <p:nvPr>
            <p:ph idx="1"/>
          </p:nvPr>
        </p:nvSpPr>
        <p:spPr>
          <a:xfrm>
            <a:off x="3581400" y="990600"/>
            <a:ext cx="5486400" cy="3733800"/>
          </a:xfrm>
          <a:solidFill>
            <a:schemeClr val="bg1"/>
          </a:solidFill>
        </p:spPr>
        <p:txBody>
          <a:bodyPr>
            <a:noAutofit/>
          </a:bodyPr>
          <a:lstStyle/>
          <a:p>
            <a:r>
              <a:rPr lang="en-US" sz="2800" dirty="0">
                <a:cs typeface="Arial"/>
              </a:rPr>
              <a:t>H</a:t>
            </a:r>
            <a:r>
              <a:rPr lang="en-US" sz="2800" dirty="0" smtClean="0">
                <a:cs typeface="Arial"/>
              </a:rPr>
              <a:t>igher </a:t>
            </a:r>
            <a:r>
              <a:rPr lang="en-US" sz="2800" dirty="0">
                <a:cs typeface="Arial"/>
              </a:rPr>
              <a:t>rates of </a:t>
            </a:r>
            <a:r>
              <a:rPr lang="en-US" sz="2800" dirty="0" smtClean="0">
                <a:cs typeface="Arial"/>
              </a:rPr>
              <a:t>workplace accidents in the afternoon and night shifts.</a:t>
            </a:r>
          </a:p>
          <a:p>
            <a:pPr marL="0" indent="0">
              <a:buNone/>
            </a:pPr>
            <a:endParaRPr lang="en-US" sz="2000" dirty="0">
              <a:cs typeface="Arial"/>
            </a:endParaRPr>
          </a:p>
          <a:p>
            <a:r>
              <a:rPr lang="en-US" sz="2800" dirty="0" smtClean="0">
                <a:cs typeface="Arial"/>
              </a:rPr>
              <a:t>Working shifts longer than 8 hours results in an increased risk of accidents (2 times greater at 12 vs. 8 hour shifts) </a:t>
            </a:r>
          </a:p>
        </p:txBody>
      </p:sp>
    </p:spTree>
    <p:extLst>
      <p:ext uri="{BB962C8B-B14F-4D97-AF65-F5344CB8AC3E}">
        <p14:creationId xmlns:p14="http://schemas.microsoft.com/office/powerpoint/2010/main" val="872084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1143000"/>
          </a:xfrm>
        </p:spPr>
        <p:txBody>
          <a:bodyPr>
            <a:normAutofit/>
          </a:bodyPr>
          <a:lstStyle/>
          <a:p>
            <a:r>
              <a:rPr lang="en-US" sz="3200" dirty="0" smtClean="0">
                <a:solidFill>
                  <a:srgbClr val="224D73"/>
                </a:solidFill>
                <a:latin typeface="Arial Narrow"/>
                <a:cs typeface="Arial Narrow"/>
              </a:rPr>
              <a:t>Shiftwork in the civilian population</a:t>
            </a:r>
            <a:endParaRPr lang="en-US" sz="3200" dirty="0">
              <a:solidFill>
                <a:srgbClr val="224D73"/>
              </a:solidFill>
              <a:latin typeface="Arial Narrow"/>
              <a:cs typeface="Arial Narrow"/>
            </a:endParaRPr>
          </a:p>
        </p:txBody>
      </p:sp>
      <p:sp>
        <p:nvSpPr>
          <p:cNvPr id="3" name="Content Placeholder 2"/>
          <p:cNvSpPr>
            <a:spLocks noGrp="1"/>
          </p:cNvSpPr>
          <p:nvPr>
            <p:ph sz="half" idx="1"/>
          </p:nvPr>
        </p:nvSpPr>
        <p:spPr>
          <a:xfrm>
            <a:off x="1752600" y="1265237"/>
            <a:ext cx="6705600" cy="4906963"/>
          </a:xfrm>
        </p:spPr>
        <p:txBody>
          <a:bodyPr>
            <a:normAutofit fontScale="77500" lnSpcReduction="20000"/>
          </a:bodyPr>
          <a:lstStyle/>
          <a:p>
            <a:pPr marL="0" indent="0">
              <a:buNone/>
            </a:pPr>
            <a:endParaRPr lang="en-US" sz="1600" dirty="0" smtClean="0">
              <a:solidFill>
                <a:srgbClr val="224D73"/>
              </a:solidFill>
              <a:latin typeface="Arial"/>
              <a:cs typeface="Arial"/>
            </a:endParaRPr>
          </a:p>
          <a:p>
            <a:pPr marL="0" indent="0">
              <a:buNone/>
            </a:pPr>
            <a:r>
              <a:rPr lang="en-US" dirty="0" smtClean="0">
                <a:solidFill>
                  <a:srgbClr val="224D73"/>
                </a:solidFill>
                <a:latin typeface="Arial"/>
                <a:cs typeface="Arial"/>
              </a:rPr>
              <a:t>Gastrointestinal</a:t>
            </a:r>
          </a:p>
          <a:p>
            <a:endParaRPr lang="en-US" dirty="0" smtClean="0">
              <a:solidFill>
                <a:srgbClr val="224D73"/>
              </a:solidFill>
              <a:latin typeface="Arial"/>
              <a:cs typeface="Arial"/>
            </a:endParaRPr>
          </a:p>
          <a:p>
            <a:endParaRPr lang="en-US" sz="1200" dirty="0" smtClean="0">
              <a:solidFill>
                <a:srgbClr val="224D73"/>
              </a:solidFill>
              <a:latin typeface="Arial"/>
              <a:cs typeface="Arial"/>
            </a:endParaRPr>
          </a:p>
          <a:p>
            <a:pPr marL="0" indent="0">
              <a:buNone/>
            </a:pPr>
            <a:r>
              <a:rPr lang="en-US" dirty="0" smtClean="0">
                <a:solidFill>
                  <a:srgbClr val="224D73"/>
                </a:solidFill>
                <a:latin typeface="Arial"/>
                <a:cs typeface="Arial"/>
              </a:rPr>
              <a:t>Cardiovascular</a:t>
            </a:r>
          </a:p>
          <a:p>
            <a:endParaRPr lang="en-US" sz="3600" dirty="0" smtClean="0">
              <a:solidFill>
                <a:srgbClr val="224D73"/>
              </a:solidFill>
              <a:latin typeface="Arial"/>
              <a:cs typeface="Arial"/>
            </a:endParaRPr>
          </a:p>
          <a:p>
            <a:pPr marL="0" indent="0">
              <a:buNone/>
            </a:pPr>
            <a:r>
              <a:rPr lang="en-US" dirty="0" smtClean="0">
                <a:solidFill>
                  <a:srgbClr val="224D73"/>
                </a:solidFill>
                <a:latin typeface="Arial"/>
                <a:cs typeface="Arial"/>
              </a:rPr>
              <a:t>Metabolic (diabetes, weight gain)</a:t>
            </a:r>
          </a:p>
          <a:p>
            <a:endParaRPr lang="en-US" sz="4000" dirty="0" smtClean="0">
              <a:solidFill>
                <a:srgbClr val="224D73"/>
              </a:solidFill>
              <a:latin typeface="Arial"/>
              <a:cs typeface="Arial"/>
            </a:endParaRPr>
          </a:p>
          <a:p>
            <a:pPr marL="0" indent="0">
              <a:buNone/>
            </a:pPr>
            <a:r>
              <a:rPr lang="en-US" dirty="0" smtClean="0">
                <a:solidFill>
                  <a:srgbClr val="224D73"/>
                </a:solidFill>
                <a:latin typeface="Arial"/>
                <a:cs typeface="Arial"/>
              </a:rPr>
              <a:t>Obstetric complications</a:t>
            </a:r>
          </a:p>
          <a:p>
            <a:pPr marL="0" indent="0">
              <a:buNone/>
            </a:pPr>
            <a:endParaRPr lang="en-US" sz="3200" dirty="0">
              <a:solidFill>
                <a:srgbClr val="224D73"/>
              </a:solidFill>
              <a:latin typeface="Arial"/>
              <a:cs typeface="Aria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797" y="2743200"/>
            <a:ext cx="954003" cy="954003"/>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5775" y="1600200"/>
            <a:ext cx="1022025" cy="1055441"/>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7143" y="3810000"/>
            <a:ext cx="1090657" cy="1083344"/>
          </a:xfrm>
          <a:prstGeom prst="rect">
            <a:avLst/>
          </a:prstGeom>
        </p:spPr>
      </p:pic>
      <p:sp>
        <p:nvSpPr>
          <p:cNvPr id="12" name="TextBox 11"/>
          <p:cNvSpPr txBox="1"/>
          <p:nvPr/>
        </p:nvSpPr>
        <p:spPr>
          <a:xfrm>
            <a:off x="357142" y="857071"/>
            <a:ext cx="8786857" cy="1200329"/>
          </a:xfrm>
          <a:prstGeom prst="rect">
            <a:avLst/>
          </a:prstGeom>
          <a:noFill/>
        </p:spPr>
        <p:txBody>
          <a:bodyPr wrap="square" rtlCol="0">
            <a:spAutoFit/>
          </a:bodyPr>
          <a:lstStyle/>
          <a:p>
            <a:r>
              <a:rPr lang="en-US" sz="3200" dirty="0">
                <a:latin typeface="Arial"/>
                <a:cs typeface="Arial"/>
              </a:rPr>
              <a:t>Associated with increased rate of disorders in: </a:t>
            </a:r>
          </a:p>
          <a:p>
            <a:endParaRPr lang="en-US" sz="4000" dirty="0"/>
          </a:p>
        </p:txBody>
      </p:sp>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6709" y="5232400"/>
            <a:ext cx="1347291" cy="1168400"/>
          </a:xfrm>
          <a:prstGeom prst="rect">
            <a:avLst/>
          </a:prstGeom>
        </p:spPr>
      </p:pic>
      <p:sp>
        <p:nvSpPr>
          <p:cNvPr id="8" name="Slide Number Placeholder 7"/>
          <p:cNvSpPr>
            <a:spLocks noGrp="1"/>
          </p:cNvSpPr>
          <p:nvPr>
            <p:ph type="sldNum" sz="quarter" idx="12"/>
          </p:nvPr>
        </p:nvSpPr>
        <p:spPr>
          <a:xfrm>
            <a:off x="6553200" y="6172200"/>
            <a:ext cx="2133600" cy="365125"/>
          </a:xfrm>
        </p:spPr>
        <p:txBody>
          <a:bodyPr/>
          <a:lstStyle/>
          <a:p>
            <a:pPr algn="ctr"/>
            <a:fld id="{E0A79162-9DE1-4EFE-840A-1FD3F7B9B3AF}" type="slidenum">
              <a:rPr lang="en-US" smtClean="0"/>
              <a:pPr algn="ctr"/>
              <a:t>27</a:t>
            </a:fld>
            <a:endParaRPr lang="en-US" dirty="0"/>
          </a:p>
        </p:txBody>
      </p:sp>
    </p:spTree>
    <p:extLst>
      <p:ext uri="{BB962C8B-B14F-4D97-AF65-F5344CB8AC3E}">
        <p14:creationId xmlns:p14="http://schemas.microsoft.com/office/powerpoint/2010/main" val="1165111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7239000" cy="762000"/>
          </a:xfrm>
        </p:spPr>
        <p:txBody>
          <a:bodyPr>
            <a:normAutofit/>
          </a:bodyPr>
          <a:lstStyle/>
          <a:p>
            <a:r>
              <a:rPr lang="en-US" sz="3200" b="0" dirty="0" smtClean="0">
                <a:solidFill>
                  <a:srgbClr val="224D73"/>
                </a:solidFill>
                <a:latin typeface="Arial Narrow"/>
                <a:cs typeface="Arial Narrow"/>
              </a:rPr>
              <a:t>Shiftwork Findings</a:t>
            </a:r>
            <a:endParaRPr lang="en-US" sz="3200" b="0" dirty="0">
              <a:solidFill>
                <a:srgbClr val="224D73"/>
              </a:solidFill>
              <a:latin typeface="Arial Narrow"/>
              <a:cs typeface="Arial Narrow"/>
            </a:endParaRPr>
          </a:p>
        </p:txBody>
      </p:sp>
      <p:sp>
        <p:nvSpPr>
          <p:cNvPr id="3" name="Content Placeholder 2"/>
          <p:cNvSpPr>
            <a:spLocks noGrp="1"/>
          </p:cNvSpPr>
          <p:nvPr>
            <p:ph idx="1"/>
          </p:nvPr>
        </p:nvSpPr>
        <p:spPr>
          <a:xfrm>
            <a:off x="1905000" y="914400"/>
            <a:ext cx="6705600" cy="5638800"/>
          </a:xfrm>
          <a:solidFill>
            <a:schemeClr val="bg1"/>
          </a:solidFill>
        </p:spPr>
        <p:txBody>
          <a:bodyPr>
            <a:noAutofit/>
          </a:bodyPr>
          <a:lstStyle/>
          <a:p>
            <a:pPr marL="0" indent="0">
              <a:buNone/>
            </a:pPr>
            <a:r>
              <a:rPr lang="en-US" sz="2600" dirty="0">
                <a:latin typeface="Arial"/>
                <a:cs typeface="Arial"/>
              </a:rPr>
              <a:t>L</a:t>
            </a:r>
            <a:r>
              <a:rPr lang="en-US" sz="2600" dirty="0" smtClean="0">
                <a:latin typeface="Arial"/>
                <a:cs typeface="Arial"/>
              </a:rPr>
              <a:t>inked </a:t>
            </a:r>
            <a:r>
              <a:rPr lang="en-US" sz="2600" dirty="0">
                <a:latin typeface="Arial"/>
                <a:cs typeface="Arial"/>
              </a:rPr>
              <a:t>to higher rates of colon and breast cancer in women and prostate cancer in </a:t>
            </a:r>
            <a:r>
              <a:rPr lang="en-US" sz="2600" dirty="0" smtClean="0">
                <a:latin typeface="Arial"/>
                <a:cs typeface="Arial"/>
              </a:rPr>
              <a:t>men – suspected carcinogen (</a:t>
            </a:r>
            <a:r>
              <a:rPr lang="en-US" sz="2600" dirty="0">
                <a:latin typeface="Arial"/>
                <a:cs typeface="Arial"/>
              </a:rPr>
              <a:t>World Health Organization, 2007</a:t>
            </a:r>
            <a:r>
              <a:rPr lang="en-US" sz="2600" dirty="0" smtClean="0">
                <a:latin typeface="Arial"/>
                <a:cs typeface="Arial"/>
              </a:rPr>
              <a:t>)</a:t>
            </a:r>
            <a:endParaRPr lang="en-US" sz="1100" dirty="0" smtClean="0">
              <a:latin typeface="Arial"/>
              <a:cs typeface="Arial"/>
            </a:endParaRPr>
          </a:p>
          <a:p>
            <a:pPr marL="0" indent="0">
              <a:buNone/>
            </a:pPr>
            <a:r>
              <a:rPr lang="en-US" sz="2600" dirty="0" err="1" smtClean="0">
                <a:latin typeface="Arial"/>
                <a:cs typeface="Arial"/>
              </a:rPr>
              <a:t>Shiftworkers</a:t>
            </a:r>
            <a:r>
              <a:rPr lang="en-US" sz="2600" dirty="0" smtClean="0">
                <a:latin typeface="Arial"/>
                <a:cs typeface="Arial"/>
              </a:rPr>
              <a:t> (especially night </a:t>
            </a:r>
            <a:r>
              <a:rPr lang="en-US" sz="2600" dirty="0" err="1" smtClean="0">
                <a:latin typeface="Arial"/>
                <a:cs typeface="Arial"/>
              </a:rPr>
              <a:t>shiftworkers</a:t>
            </a:r>
            <a:r>
              <a:rPr lang="en-US" sz="2600" dirty="0" smtClean="0">
                <a:latin typeface="Arial"/>
                <a:cs typeface="Arial"/>
              </a:rPr>
              <a:t>) experience greater fatigue than day workers. Prolonged exposure to shiftwork degrades physical &amp; psychological well-being (Tucker </a:t>
            </a:r>
            <a:r>
              <a:rPr lang="en-US" sz="2600" dirty="0">
                <a:latin typeface="Arial"/>
                <a:cs typeface="Arial"/>
              </a:rPr>
              <a:t>&amp;</a:t>
            </a:r>
            <a:r>
              <a:rPr lang="en-US" sz="2600" dirty="0" smtClean="0">
                <a:latin typeface="Arial"/>
                <a:cs typeface="Arial"/>
              </a:rPr>
              <a:t> </a:t>
            </a:r>
            <a:r>
              <a:rPr lang="en-US" sz="2600" dirty="0" err="1" smtClean="0">
                <a:latin typeface="Arial"/>
                <a:cs typeface="Arial"/>
              </a:rPr>
              <a:t>Folkard</a:t>
            </a:r>
            <a:r>
              <a:rPr lang="en-US" sz="2600" dirty="0" smtClean="0">
                <a:latin typeface="Arial"/>
                <a:cs typeface="Arial"/>
              </a:rPr>
              <a:t>, 2012)</a:t>
            </a:r>
            <a:r>
              <a:rPr lang="en-US" sz="2600" dirty="0">
                <a:latin typeface="Arial"/>
                <a:cs typeface="Arial"/>
              </a:rPr>
              <a:t>. </a:t>
            </a:r>
            <a:endParaRPr lang="en-US" sz="1050" dirty="0" smtClean="0">
              <a:latin typeface="Arial"/>
              <a:cs typeface="Arial"/>
            </a:endParaRPr>
          </a:p>
          <a:p>
            <a:pPr marL="0" indent="0">
              <a:buNone/>
            </a:pPr>
            <a:r>
              <a:rPr lang="en-US" sz="2600" dirty="0" smtClean="0">
                <a:latin typeface="Arial"/>
                <a:cs typeface="Arial"/>
              </a:rPr>
              <a:t>Critical </a:t>
            </a:r>
            <a:r>
              <a:rPr lang="en-US" sz="2600" dirty="0">
                <a:latin typeface="Arial"/>
                <a:cs typeface="Arial"/>
              </a:rPr>
              <a:t>decision-making is impaired following night shiftwork and prolonged wakefulness (Horne, 2012). </a:t>
            </a:r>
          </a:p>
          <a:p>
            <a:pPr marL="0" indent="0">
              <a:lnSpc>
                <a:spcPct val="120000"/>
              </a:lnSpc>
              <a:buNone/>
            </a:pPr>
            <a:endParaRPr lang="en-US" sz="2600" dirty="0">
              <a:latin typeface="Arial"/>
              <a:cs typeface="Arial"/>
            </a:endParaRPr>
          </a:p>
          <a:p>
            <a:pPr marL="0" indent="0">
              <a:lnSpc>
                <a:spcPct val="120000"/>
              </a:lnSpc>
              <a:buNone/>
            </a:pPr>
            <a:endParaRPr lang="en-US" sz="2600" dirty="0" smtClean="0">
              <a:latin typeface="Arial"/>
              <a:cs typeface="Arial"/>
            </a:endParaRPr>
          </a:p>
        </p:txBody>
      </p:sp>
      <p:sp>
        <p:nvSpPr>
          <p:cNvPr id="4" name="TextBox 3"/>
          <p:cNvSpPr txBox="1"/>
          <p:nvPr/>
        </p:nvSpPr>
        <p:spPr>
          <a:xfrm>
            <a:off x="8344346" y="6260068"/>
            <a:ext cx="418654" cy="369332"/>
          </a:xfrm>
          <a:prstGeom prst="rect">
            <a:avLst/>
          </a:prstGeom>
          <a:noFill/>
        </p:spPr>
        <p:txBody>
          <a:bodyPr wrap="none" rtlCol="0">
            <a:spAutoFit/>
          </a:bodyPr>
          <a:lstStyle/>
          <a:p>
            <a:r>
              <a:rPr lang="en-US" dirty="0" smtClean="0">
                <a:solidFill>
                  <a:srgbClr val="FFFFFF"/>
                </a:solidFill>
              </a:rPr>
              <a:t>23</a:t>
            </a:r>
            <a:endParaRPr lang="en-US" dirty="0">
              <a:solidFill>
                <a:srgbClr val="FFFFFF"/>
              </a:solidFill>
            </a:endParaRPr>
          </a:p>
        </p:txBody>
      </p:sp>
      <p:pic>
        <p:nvPicPr>
          <p:cNvPr id="6" name="Picture 5" descr="pink_ribbon_t67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934" y="990600"/>
            <a:ext cx="990600" cy="990600"/>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1" y="3090334"/>
            <a:ext cx="1058333" cy="1024466"/>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00" y="5334000"/>
            <a:ext cx="1363134" cy="838200"/>
          </a:xfrm>
          <a:prstGeom prst="rect">
            <a:avLst/>
          </a:prstGeom>
        </p:spPr>
      </p:pic>
      <p:sp>
        <p:nvSpPr>
          <p:cNvPr id="10" name="Slide Number Placeholder 9"/>
          <p:cNvSpPr>
            <a:spLocks noGrp="1"/>
          </p:cNvSpPr>
          <p:nvPr>
            <p:ph type="sldNum" sz="quarter" idx="4294967295"/>
          </p:nvPr>
        </p:nvSpPr>
        <p:spPr>
          <a:xfrm>
            <a:off x="6248400" y="6035674"/>
            <a:ext cx="2895600" cy="746125"/>
          </a:xfrm>
          <a:prstGeom prst="rect">
            <a:avLst/>
          </a:prstGeom>
        </p:spPr>
        <p:txBody>
          <a:bodyPr/>
          <a:lstStyle/>
          <a:p>
            <a:pPr algn="ctr"/>
            <a:fld id="{E0A79162-9DE1-4EFE-840A-1FD3F7B9B3AF}" type="slidenum">
              <a:rPr lang="en-US" smtClean="0"/>
              <a:pPr algn="ctr"/>
              <a:t>28</a:t>
            </a:fld>
            <a:endParaRPr lang="en-US" dirty="0"/>
          </a:p>
        </p:txBody>
      </p:sp>
    </p:spTree>
    <p:extLst>
      <p:ext uri="{BB962C8B-B14F-4D97-AF65-F5344CB8AC3E}">
        <p14:creationId xmlns:p14="http://schemas.microsoft.com/office/powerpoint/2010/main" val="1026715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normAutofit/>
          </a:bodyPr>
          <a:lstStyle/>
          <a:p>
            <a:r>
              <a:rPr lang="en-US" sz="3200" b="0" dirty="0" smtClean="0">
                <a:solidFill>
                  <a:srgbClr val="224D73"/>
                </a:solidFill>
                <a:latin typeface="Arial Narrow"/>
                <a:cs typeface="Arial Narrow"/>
              </a:rPr>
              <a:t>Shiftwork and Sleep in Retirees</a:t>
            </a:r>
            <a:endParaRPr lang="en-US" sz="3200" b="0" dirty="0">
              <a:solidFill>
                <a:srgbClr val="224D73"/>
              </a:solidFill>
              <a:latin typeface="Arial Narrow"/>
              <a:cs typeface="Arial Narrow"/>
            </a:endParaRPr>
          </a:p>
        </p:txBody>
      </p:sp>
      <p:sp>
        <p:nvSpPr>
          <p:cNvPr id="3" name="Content Placeholder 2"/>
          <p:cNvSpPr>
            <a:spLocks noGrp="1"/>
          </p:cNvSpPr>
          <p:nvPr>
            <p:ph idx="1"/>
          </p:nvPr>
        </p:nvSpPr>
        <p:spPr>
          <a:xfrm>
            <a:off x="3124200" y="1143000"/>
            <a:ext cx="5867400" cy="1981200"/>
          </a:xfrm>
          <a:solidFill>
            <a:srgbClr val="FFFFFF"/>
          </a:solidFill>
        </p:spPr>
        <p:txBody>
          <a:bodyPr>
            <a:normAutofit/>
          </a:bodyPr>
          <a:lstStyle/>
          <a:p>
            <a:pPr marL="0" indent="0">
              <a:buNone/>
            </a:pPr>
            <a:r>
              <a:rPr lang="en-US" sz="2400" dirty="0">
                <a:latin typeface="Arial"/>
                <a:cs typeface="Arial"/>
              </a:rPr>
              <a:t>S</a:t>
            </a:r>
            <a:r>
              <a:rPr lang="en-US" sz="2400" dirty="0" smtClean="0">
                <a:latin typeface="Arial"/>
                <a:cs typeface="Arial"/>
              </a:rPr>
              <a:t>hiftwork </a:t>
            </a:r>
            <a:r>
              <a:rPr lang="en-US" sz="2400" dirty="0">
                <a:latin typeface="Arial"/>
                <a:cs typeface="Arial"/>
              </a:rPr>
              <a:t>exposure has a dose-response effect on retirees’ quality and quantity of sleep, </a:t>
            </a:r>
            <a:r>
              <a:rPr lang="en-US" sz="2400" i="1" u="sng" dirty="0" smtClean="0">
                <a:latin typeface="Arial"/>
                <a:cs typeface="Arial"/>
              </a:rPr>
              <a:t>even years </a:t>
            </a:r>
            <a:r>
              <a:rPr lang="en-US" sz="2400" i="1" u="sng" dirty="0">
                <a:latin typeface="Arial"/>
                <a:cs typeface="Arial"/>
              </a:rPr>
              <a:t>after </a:t>
            </a:r>
            <a:r>
              <a:rPr lang="en-US" sz="2400" i="1" u="sng" dirty="0" smtClean="0">
                <a:latin typeface="Arial"/>
                <a:cs typeface="Arial"/>
              </a:rPr>
              <a:t>their retirement</a:t>
            </a:r>
            <a:r>
              <a:rPr lang="en-US" sz="2400" dirty="0">
                <a:latin typeface="Arial"/>
                <a:cs typeface="Arial"/>
              </a:rPr>
              <a:t>.</a:t>
            </a:r>
          </a:p>
          <a:p>
            <a:pPr marL="0" indent="0">
              <a:buNone/>
            </a:pPr>
            <a:endParaRPr lang="en-US" sz="2400" dirty="0">
              <a:latin typeface="Arial"/>
              <a:cs typeface="Arial"/>
            </a:endParaRPr>
          </a:p>
        </p:txBody>
      </p:sp>
      <p:sp>
        <p:nvSpPr>
          <p:cNvPr id="4" name="TextBox 3"/>
          <p:cNvSpPr txBox="1"/>
          <p:nvPr/>
        </p:nvSpPr>
        <p:spPr>
          <a:xfrm>
            <a:off x="8344346" y="6260068"/>
            <a:ext cx="418654" cy="369332"/>
          </a:xfrm>
          <a:prstGeom prst="rect">
            <a:avLst/>
          </a:prstGeom>
          <a:noFill/>
        </p:spPr>
        <p:txBody>
          <a:bodyPr wrap="none" rtlCol="0">
            <a:spAutoFit/>
          </a:bodyPr>
          <a:lstStyle/>
          <a:p>
            <a:r>
              <a:rPr lang="en-US" dirty="0" smtClean="0">
                <a:solidFill>
                  <a:srgbClr val="FFFFFF"/>
                </a:solidFill>
              </a:rPr>
              <a:t>24</a:t>
            </a:r>
            <a:endParaRPr lang="en-US" dirty="0">
              <a:solidFill>
                <a:srgbClr val="FFFFFF"/>
              </a:solidFill>
            </a:endParaRPr>
          </a:p>
        </p:txBody>
      </p:sp>
      <p:pic>
        <p:nvPicPr>
          <p:cNvPr id="6" name="Picture 5" descr="iStock_000035413412Small.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969981"/>
            <a:ext cx="2438400" cy="1620819"/>
          </a:xfrm>
          <a:prstGeom prst="rect">
            <a:avLst/>
          </a:prstGeom>
        </p:spPr>
      </p:pic>
      <p:sp>
        <p:nvSpPr>
          <p:cNvPr id="7" name="TextBox 6"/>
          <p:cNvSpPr txBox="1"/>
          <p:nvPr/>
        </p:nvSpPr>
        <p:spPr>
          <a:xfrm>
            <a:off x="381000" y="2895600"/>
            <a:ext cx="8458200" cy="3416320"/>
          </a:xfrm>
          <a:prstGeom prst="rect">
            <a:avLst/>
          </a:prstGeom>
          <a:solidFill>
            <a:srgbClr val="FFFFFF"/>
          </a:solidFill>
        </p:spPr>
        <p:txBody>
          <a:bodyPr wrap="square" rtlCol="0">
            <a:spAutoFit/>
          </a:bodyPr>
          <a:lstStyle/>
          <a:p>
            <a:r>
              <a:rPr lang="en-US" sz="2400" dirty="0">
                <a:latin typeface="Arial"/>
                <a:cs typeface="Arial"/>
              </a:rPr>
              <a:t>Retirees report worse sleep quality if they were ever </a:t>
            </a:r>
            <a:r>
              <a:rPr lang="en-US" sz="2400" dirty="0" err="1" smtClean="0">
                <a:latin typeface="Arial"/>
                <a:cs typeface="Arial"/>
              </a:rPr>
              <a:t>shiftworkers</a:t>
            </a:r>
            <a:endParaRPr lang="en-US" sz="2400" dirty="0">
              <a:latin typeface="Arial"/>
              <a:cs typeface="Arial"/>
            </a:endParaRPr>
          </a:p>
          <a:p>
            <a:pPr marL="400050" lvl="1" indent="0">
              <a:buNone/>
            </a:pPr>
            <a:r>
              <a:rPr lang="en-US" sz="2000" dirty="0">
                <a:latin typeface="Arial"/>
                <a:cs typeface="Arial"/>
              </a:rPr>
              <a:t>Telephone survey of &gt;1000 retirees showed elevated PSQI scores of former </a:t>
            </a:r>
            <a:r>
              <a:rPr lang="en-US" sz="2000" dirty="0" err="1">
                <a:latin typeface="Arial"/>
                <a:cs typeface="Arial"/>
              </a:rPr>
              <a:t>shiftworkers</a:t>
            </a:r>
            <a:r>
              <a:rPr lang="en-US" sz="2000" dirty="0">
                <a:latin typeface="Arial"/>
                <a:cs typeface="Arial"/>
              </a:rPr>
              <a:t> (Monk et al., 2013 a</a:t>
            </a:r>
            <a:r>
              <a:rPr lang="en-US" sz="2000" dirty="0" smtClean="0">
                <a:latin typeface="Arial"/>
                <a:cs typeface="Arial"/>
              </a:rPr>
              <a:t>)</a:t>
            </a:r>
          </a:p>
          <a:p>
            <a:pPr marL="400050" lvl="1" indent="0">
              <a:buNone/>
            </a:pPr>
            <a:endParaRPr lang="en-US" sz="2000" dirty="0">
              <a:latin typeface="Arial"/>
              <a:cs typeface="Arial"/>
            </a:endParaRPr>
          </a:p>
          <a:p>
            <a:r>
              <a:rPr lang="en-US" sz="2400" dirty="0">
                <a:latin typeface="Arial"/>
                <a:cs typeface="Arial"/>
              </a:rPr>
              <a:t>Lab </a:t>
            </a:r>
            <a:r>
              <a:rPr lang="en-US" sz="2400" dirty="0" smtClean="0">
                <a:latin typeface="Arial"/>
                <a:cs typeface="Arial"/>
              </a:rPr>
              <a:t>confirmation: </a:t>
            </a:r>
            <a:r>
              <a:rPr lang="en-US" dirty="0" smtClean="0">
                <a:latin typeface="Arial"/>
                <a:cs typeface="Arial"/>
              </a:rPr>
              <a:t>Retirees have p</a:t>
            </a:r>
            <a:r>
              <a:rPr lang="en-US" sz="2400" dirty="0" smtClean="0">
                <a:latin typeface="Arial"/>
                <a:cs typeface="Arial"/>
              </a:rPr>
              <a:t>oorer sleep </a:t>
            </a:r>
            <a:r>
              <a:rPr lang="en-US" sz="2400" dirty="0">
                <a:latin typeface="Arial"/>
                <a:cs typeface="Arial"/>
              </a:rPr>
              <a:t>	</a:t>
            </a:r>
          </a:p>
          <a:p>
            <a:pPr marL="400050" lvl="1" indent="0">
              <a:buNone/>
            </a:pPr>
            <a:r>
              <a:rPr lang="en-US" sz="2000" dirty="0">
                <a:latin typeface="Arial"/>
                <a:cs typeface="Arial"/>
              </a:rPr>
              <a:t>Laboratory study of retirees found poorer sleep in former </a:t>
            </a:r>
            <a:r>
              <a:rPr lang="en-US" sz="2000" dirty="0" err="1">
                <a:latin typeface="Arial"/>
                <a:cs typeface="Arial"/>
              </a:rPr>
              <a:t>shiftworkers</a:t>
            </a:r>
            <a:r>
              <a:rPr lang="en-US" sz="2000" dirty="0">
                <a:latin typeface="Arial"/>
                <a:cs typeface="Arial"/>
              </a:rPr>
              <a:t> compared to non-</a:t>
            </a:r>
            <a:r>
              <a:rPr lang="en-US" sz="2000" dirty="0" err="1">
                <a:latin typeface="Arial"/>
                <a:cs typeface="Arial"/>
              </a:rPr>
              <a:t>shiftworkers</a:t>
            </a:r>
            <a:r>
              <a:rPr lang="en-US" sz="2000" dirty="0">
                <a:latin typeface="Arial"/>
                <a:cs typeface="Arial"/>
              </a:rPr>
              <a:t> -- suggesting potential “circadian scarring” (Monk et al., 2013 b</a:t>
            </a:r>
            <a:r>
              <a:rPr lang="en-US" sz="2000" dirty="0" smtClean="0">
                <a:latin typeface="Arial"/>
                <a:cs typeface="Arial"/>
              </a:rPr>
              <a:t>) </a:t>
            </a:r>
            <a:endParaRPr lang="en-US" sz="2000" dirty="0">
              <a:latin typeface="Arial"/>
              <a:cs typeface="Arial"/>
            </a:endParaRPr>
          </a:p>
          <a:p>
            <a:endParaRPr lang="en-US" dirty="0">
              <a:latin typeface="Arial"/>
              <a:cs typeface="Arial"/>
            </a:endParaRPr>
          </a:p>
        </p:txBody>
      </p:sp>
      <p:sp>
        <p:nvSpPr>
          <p:cNvPr id="9" name="Slide Number Placeholder 8"/>
          <p:cNvSpPr>
            <a:spLocks noGrp="1"/>
          </p:cNvSpPr>
          <p:nvPr>
            <p:ph type="sldNum" sz="quarter" idx="4294967295"/>
          </p:nvPr>
        </p:nvSpPr>
        <p:spPr>
          <a:xfrm>
            <a:off x="6248400" y="6035674"/>
            <a:ext cx="2895600" cy="746125"/>
          </a:xfrm>
          <a:prstGeom prst="rect">
            <a:avLst/>
          </a:prstGeom>
        </p:spPr>
        <p:txBody>
          <a:bodyPr/>
          <a:lstStyle/>
          <a:p>
            <a:pPr algn="ctr"/>
            <a:fld id="{E0A79162-9DE1-4EFE-840A-1FD3F7B9B3AF}" type="slidenum">
              <a:rPr lang="en-US" smtClean="0"/>
              <a:pPr algn="ctr"/>
              <a:t>29</a:t>
            </a:fld>
            <a:endParaRPr lang="en-US" dirty="0"/>
          </a:p>
        </p:txBody>
      </p:sp>
    </p:spTree>
    <p:extLst>
      <p:ext uri="{BB962C8B-B14F-4D97-AF65-F5344CB8AC3E}">
        <p14:creationId xmlns:p14="http://schemas.microsoft.com/office/powerpoint/2010/main" val="280927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143000" y="152400"/>
            <a:ext cx="7620000" cy="719138"/>
          </a:xfrm>
        </p:spPr>
        <p:txBody>
          <a:bodyPr/>
          <a:lstStyle/>
          <a:p>
            <a:pPr eaLnBrk="1" hangingPunct="1"/>
            <a:r>
              <a:rPr lang="en-US" dirty="0">
                <a:solidFill>
                  <a:srgbClr val="224D73"/>
                </a:solidFill>
                <a:latin typeface="Arial Narrow" charset="0"/>
                <a:ea typeface="ＭＳ Ｐゴシック" charset="0"/>
                <a:cs typeface="ＭＳ Ｐゴシック" charset="0"/>
              </a:rPr>
              <a:t>Overview</a:t>
            </a:r>
          </a:p>
        </p:txBody>
      </p:sp>
      <p:sp>
        <p:nvSpPr>
          <p:cNvPr id="43010" name="Rectangle 3"/>
          <p:cNvSpPr>
            <a:spLocks noGrp="1" noChangeArrowheads="1"/>
          </p:cNvSpPr>
          <p:nvPr>
            <p:ph idx="1"/>
          </p:nvPr>
        </p:nvSpPr>
        <p:spPr>
          <a:xfrm>
            <a:off x="666750" y="931863"/>
            <a:ext cx="7715250" cy="3982629"/>
          </a:xfrm>
        </p:spPr>
        <p:txBody>
          <a:bodyPr/>
          <a:lstStyle/>
          <a:p>
            <a:pPr eaLnBrk="1" hangingPunct="1"/>
            <a:r>
              <a:rPr lang="en-US" dirty="0">
                <a:latin typeface="Arial" charset="0"/>
                <a:ea typeface="ＭＳ Ｐゴシック" charset="0"/>
                <a:cs typeface="ＭＳ Ｐゴシック" charset="0"/>
              </a:rPr>
              <a:t>Normal sleep</a:t>
            </a:r>
          </a:p>
          <a:p>
            <a:pPr eaLnBrk="1" hangingPunct="1"/>
            <a:r>
              <a:rPr lang="en-US" dirty="0" smtClean="0">
                <a:latin typeface="Arial" charset="0"/>
                <a:ea typeface="ＭＳ Ｐゴシック" charset="0"/>
                <a:cs typeface="ＭＳ Ｐゴシック" charset="0"/>
              </a:rPr>
              <a:t>Human </a:t>
            </a:r>
            <a:r>
              <a:rPr lang="en-US" dirty="0">
                <a:latin typeface="Arial" charset="0"/>
                <a:ea typeface="ＭＳ Ｐゴシック" charset="0"/>
                <a:cs typeface="ＭＳ Ｐゴシック" charset="0"/>
              </a:rPr>
              <a:t>performance is affected by</a:t>
            </a:r>
          </a:p>
          <a:p>
            <a:pPr lvl="1" eaLnBrk="1" hangingPunct="1">
              <a:buFontTx/>
              <a:buChar char="•"/>
            </a:pPr>
            <a:r>
              <a:rPr lang="en-US" dirty="0" smtClean="0">
                <a:latin typeface="Arial" charset="0"/>
                <a:ea typeface="ＭＳ Ｐゴシック" charset="0"/>
              </a:rPr>
              <a:t>Circadian </a:t>
            </a:r>
            <a:r>
              <a:rPr lang="en-US" dirty="0">
                <a:latin typeface="Arial" charset="0"/>
                <a:ea typeface="ＭＳ Ｐゴシック" charset="0"/>
              </a:rPr>
              <a:t>variability</a:t>
            </a:r>
          </a:p>
          <a:p>
            <a:pPr lvl="1" eaLnBrk="1" hangingPunct="1">
              <a:buFontTx/>
              <a:buChar char="•"/>
            </a:pPr>
            <a:r>
              <a:rPr lang="en-US" dirty="0">
                <a:latin typeface="Arial" charset="0"/>
                <a:ea typeface="ＭＳ Ｐゴシック" charset="0"/>
              </a:rPr>
              <a:t>Reduced/restricted sleep</a:t>
            </a:r>
          </a:p>
          <a:p>
            <a:pPr eaLnBrk="1" hangingPunct="1"/>
            <a:r>
              <a:rPr lang="en-US" dirty="0" smtClean="0">
                <a:latin typeface="Arial" charset="0"/>
                <a:ea typeface="ＭＳ Ｐゴシック" charset="0"/>
                <a:cs typeface="ＭＳ Ｐゴシック" charset="0"/>
              </a:rPr>
              <a:t>Sleep in adolescents and young adults</a:t>
            </a:r>
          </a:p>
          <a:p>
            <a:pPr eaLnBrk="1" hangingPunct="1"/>
            <a:r>
              <a:rPr lang="en-US" dirty="0" smtClean="0">
                <a:latin typeface="Arial" charset="0"/>
                <a:ea typeface="ＭＳ Ｐゴシック" charset="0"/>
                <a:cs typeface="ＭＳ Ｐゴシック" charset="0"/>
              </a:rPr>
              <a:t>Sleep </a:t>
            </a:r>
            <a:r>
              <a:rPr lang="en-US" dirty="0">
                <a:latin typeface="Arial" charset="0"/>
                <a:ea typeface="ＭＳ Ｐゴシック" charset="0"/>
                <a:cs typeface="ＭＳ Ｐゴシック" charset="0"/>
              </a:rPr>
              <a:t>and the military </a:t>
            </a:r>
            <a:r>
              <a:rPr lang="en-US" dirty="0" smtClean="0">
                <a:latin typeface="Arial" charset="0"/>
                <a:ea typeface="ＭＳ Ｐゴシック" charset="0"/>
                <a:cs typeface="ＭＳ Ｐゴシック" charset="0"/>
              </a:rPr>
              <a:t>culture</a:t>
            </a:r>
          </a:p>
          <a:p>
            <a:pPr eaLnBrk="1" hangingPunct="1"/>
            <a:r>
              <a:rPr lang="en-US" dirty="0" smtClean="0">
                <a:latin typeface="Arial" charset="0"/>
                <a:ea typeface="ＭＳ Ｐゴシック" charset="0"/>
                <a:cs typeface="ＭＳ Ｐゴシック" charset="0"/>
              </a:rPr>
              <a:t>Tips for Healthy Sleep</a:t>
            </a:r>
            <a:endParaRPr lang="en-US" dirty="0">
              <a:latin typeface="Arial"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2"/>
          <p:cNvSpPr txBox="1">
            <a:spLocks noChangeArrowheads="1"/>
          </p:cNvSpPr>
          <p:nvPr/>
        </p:nvSpPr>
        <p:spPr bwMode="auto">
          <a:xfrm>
            <a:off x="754063" y="1573213"/>
            <a:ext cx="76358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2800"/>
              <a:t>“</a:t>
            </a:r>
            <a:r>
              <a:rPr lang="en-US" altLang="ja-JP" sz="2800"/>
              <a:t>Fatigue is so prevalent and such a part of our culture that we scarcely see or recognize it.  It</a:t>
            </a:r>
            <a:r>
              <a:rPr lang="ja-JP" altLang="en-US" sz="2800"/>
              <a:t>’</a:t>
            </a:r>
            <a:r>
              <a:rPr lang="en-US" altLang="ja-JP" sz="2800"/>
              <a:t>s the big gray elephant we muscle out of the cockpit when we fly, step around when we enter the bridge, and push aside when we peer into the periscope.</a:t>
            </a:r>
            <a:r>
              <a:rPr lang="ja-JP" altLang="en-US" sz="2800"/>
              <a:t>”</a:t>
            </a:r>
            <a:endParaRPr lang="en-US" altLang="ja-JP" sz="2800"/>
          </a:p>
          <a:p>
            <a:pPr algn="ctr"/>
            <a:endParaRPr lang="en-US" sz="2800">
              <a:solidFill>
                <a:srgbClr val="000000"/>
              </a:solidFill>
            </a:endParaRPr>
          </a:p>
          <a:p>
            <a:pPr algn="r"/>
            <a:r>
              <a:rPr lang="en-US" sz="2000">
                <a:solidFill>
                  <a:schemeClr val="bg2"/>
                </a:solidFill>
              </a:rPr>
              <a:t>CAPT Nick Davenport</a:t>
            </a:r>
          </a:p>
          <a:p>
            <a:pPr algn="r"/>
            <a:r>
              <a:rPr lang="en-US" sz="2000">
                <a:solidFill>
                  <a:schemeClr val="bg2"/>
                </a:solidFill>
              </a:rPr>
              <a:t>Command Flight Surgeon</a:t>
            </a:r>
          </a:p>
          <a:p>
            <a:pPr algn="r"/>
            <a:r>
              <a:rPr lang="en-US" sz="2000">
                <a:solidFill>
                  <a:schemeClr val="bg2"/>
                </a:solidFill>
              </a:rPr>
              <a:t>Naval Safety Center</a:t>
            </a:r>
            <a:r>
              <a:rPr lang="en-US" sz="2800">
                <a:solidFill>
                  <a:schemeClr val="bg2"/>
                </a:solidFill>
              </a:rPr>
              <a:t> </a:t>
            </a:r>
          </a:p>
        </p:txBody>
      </p:sp>
      <p:sp>
        <p:nvSpPr>
          <p:cNvPr id="74754" name="Text Box 3"/>
          <p:cNvSpPr>
            <a:spLocks noGrp="1" noChangeArrowheads="1"/>
          </p:cNvSpPr>
          <p:nvPr>
            <p:ph type="title"/>
          </p:nvPr>
        </p:nvSpPr>
        <p:spPr>
          <a:xfrm>
            <a:off x="1219200" y="95250"/>
            <a:ext cx="7620000" cy="543739"/>
          </a:xfrm>
          <a:noFill/>
        </p:spPr>
        <p:txBody>
          <a:bodyPr>
            <a:spAutoFit/>
          </a:bodyPr>
          <a:lstStyle/>
          <a:p>
            <a:pPr>
              <a:spcBef>
                <a:spcPct val="50000"/>
              </a:spcBef>
            </a:pPr>
            <a:r>
              <a:rPr lang="en-US" dirty="0">
                <a:latin typeface="Arial Narrow" charset="0"/>
                <a:ea typeface="ＭＳ Ｐゴシック" charset="0"/>
                <a:cs typeface="ＭＳ Ｐゴシック" charset="0"/>
              </a:rPr>
              <a:t>The Big Gray Elephant</a:t>
            </a:r>
          </a:p>
        </p:txBody>
      </p:sp>
    </p:spTree>
    <p:extLst>
      <p:ext uri="{BB962C8B-B14F-4D97-AF65-F5344CB8AC3E}">
        <p14:creationId xmlns:p14="http://schemas.microsoft.com/office/powerpoint/2010/main" val="2094836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676400" y="76200"/>
            <a:ext cx="7239000" cy="762000"/>
          </a:xfrm>
        </p:spPr>
        <p:txBody>
          <a:bodyPr/>
          <a:lstStyle/>
          <a:p>
            <a:r>
              <a:rPr lang="en-US" dirty="0">
                <a:latin typeface="Arial Narrow" charset="0"/>
              </a:rPr>
              <a:t>Sleep and the Warfighter </a:t>
            </a:r>
          </a:p>
        </p:txBody>
      </p:sp>
      <p:sp>
        <p:nvSpPr>
          <p:cNvPr id="21506" name="Content Placeholder 2"/>
          <p:cNvSpPr>
            <a:spLocks noGrp="1"/>
          </p:cNvSpPr>
          <p:nvPr>
            <p:ph idx="1"/>
          </p:nvPr>
        </p:nvSpPr>
        <p:spPr>
          <a:xfrm>
            <a:off x="457200" y="685800"/>
            <a:ext cx="8229600" cy="830997"/>
          </a:xfrm>
        </p:spPr>
        <p:txBody>
          <a:bodyPr/>
          <a:lstStyle/>
          <a:p>
            <a:pPr marL="0" indent="0">
              <a:buFontTx/>
              <a:buNone/>
            </a:pPr>
            <a:r>
              <a:rPr lang="en-US" sz="2400" dirty="0">
                <a:latin typeface="Arial" charset="0"/>
              </a:rPr>
              <a:t>US Army Surgeon General’s Mental Health Advisory Team (MHAT IV-VII) </a:t>
            </a:r>
            <a:r>
              <a:rPr lang="en-US" sz="2400" dirty="0" smtClean="0">
                <a:latin typeface="Arial" charset="0"/>
              </a:rPr>
              <a:t>found: </a:t>
            </a:r>
            <a:endParaRPr lang="en-US" sz="2400" dirty="0">
              <a:latin typeface="Arial" charset="0"/>
            </a:endParaRPr>
          </a:p>
        </p:txBody>
      </p:sp>
      <p:sp>
        <p:nvSpPr>
          <p:cNvPr id="21508" name="TextBox 5"/>
          <p:cNvSpPr txBox="1">
            <a:spLocks noChangeArrowheads="1"/>
          </p:cNvSpPr>
          <p:nvPr/>
        </p:nvSpPr>
        <p:spPr bwMode="auto">
          <a:xfrm>
            <a:off x="1524000" y="5638800"/>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t>Source: Office of the Surgeon General, US Army Medical Command; Office of the Command Surgeon, HQ USCENTCOM; and Office of the Command Surgeon US Forces Afghanistan MHAT Reports IV, V, VI, VII 2006-2010;</a:t>
            </a:r>
          </a:p>
          <a:p>
            <a:pPr eaLnBrk="1" hangingPunct="1"/>
            <a:r>
              <a:rPr lang="en-US" sz="1400" dirty="0" err="1"/>
              <a:t>Seelig</a:t>
            </a:r>
            <a:r>
              <a:rPr lang="en-US" sz="1400" dirty="0"/>
              <a:t> AD, Jacobson IG, Smith B, et al. 2010.</a:t>
            </a:r>
          </a:p>
        </p:txBody>
      </p:sp>
      <p:sp>
        <p:nvSpPr>
          <p:cNvPr id="2" name="TextBox 1"/>
          <p:cNvSpPr txBox="1"/>
          <p:nvPr/>
        </p:nvSpPr>
        <p:spPr>
          <a:xfrm>
            <a:off x="533400" y="4191000"/>
            <a:ext cx="8153400" cy="1200329"/>
          </a:xfrm>
          <a:prstGeom prst="rect">
            <a:avLst/>
          </a:prstGeom>
          <a:noFill/>
        </p:spPr>
        <p:txBody>
          <a:bodyPr wrap="square" rtlCol="0">
            <a:spAutoFit/>
          </a:bodyPr>
          <a:lstStyle/>
          <a:p>
            <a:r>
              <a:rPr lang="en-US" i="1" dirty="0" smtClean="0">
                <a:solidFill>
                  <a:schemeClr val="tx2"/>
                </a:solidFill>
              </a:rPr>
              <a:t>Warfighters who have experienced combat have </a:t>
            </a:r>
            <a:r>
              <a:rPr lang="en-US" b="1" i="1" dirty="0" smtClean="0">
                <a:solidFill>
                  <a:schemeClr val="tx2"/>
                </a:solidFill>
              </a:rPr>
              <a:t>more trouble sleeping</a:t>
            </a:r>
            <a:r>
              <a:rPr lang="en-US" i="1" dirty="0" smtClean="0">
                <a:solidFill>
                  <a:schemeClr val="tx2"/>
                </a:solidFill>
              </a:rPr>
              <a:t>—both during and after deployment—than those who have not deployed (</a:t>
            </a:r>
            <a:r>
              <a:rPr lang="en-US" i="1" dirty="0" err="1" smtClean="0">
                <a:solidFill>
                  <a:schemeClr val="tx2"/>
                </a:solidFill>
              </a:rPr>
              <a:t>Seelig</a:t>
            </a:r>
            <a:r>
              <a:rPr lang="en-US" i="1" dirty="0" smtClean="0">
                <a:solidFill>
                  <a:schemeClr val="tx2"/>
                </a:solidFill>
              </a:rPr>
              <a:t> et al., 2010)</a:t>
            </a:r>
            <a:endParaRPr lang="en-US" i="1" dirty="0">
              <a:solidFill>
                <a:schemeClr val="tx2"/>
              </a:solidFill>
            </a:endParaRPr>
          </a:p>
        </p:txBody>
      </p:sp>
      <p:sp>
        <p:nvSpPr>
          <p:cNvPr id="3" name="TextBox 2"/>
          <p:cNvSpPr txBox="1"/>
          <p:nvPr/>
        </p:nvSpPr>
        <p:spPr>
          <a:xfrm>
            <a:off x="533400" y="2743200"/>
            <a:ext cx="8153400" cy="1200329"/>
          </a:xfrm>
          <a:prstGeom prst="rect">
            <a:avLst/>
          </a:prstGeom>
          <a:noFill/>
        </p:spPr>
        <p:txBody>
          <a:bodyPr wrap="square" rtlCol="0">
            <a:spAutoFit/>
          </a:bodyPr>
          <a:lstStyle/>
          <a:p>
            <a:r>
              <a:rPr lang="en-US" dirty="0">
                <a:solidFill>
                  <a:schemeClr val="tx2"/>
                </a:solidFill>
              </a:rPr>
              <a:t>2010: Significant increase in percentage of Marines who report high or very high concern about not getting enough sleep (2010 vs 2006-7</a:t>
            </a:r>
            <a:r>
              <a:rPr lang="en-US" dirty="0" smtClean="0">
                <a:solidFill>
                  <a:schemeClr val="tx2"/>
                </a:solidFill>
              </a:rPr>
              <a:t>)</a:t>
            </a:r>
            <a:endParaRPr lang="en-US" sz="1000" dirty="0">
              <a:solidFill>
                <a:schemeClr val="tx2"/>
              </a:solidFill>
            </a:endParaRPr>
          </a:p>
        </p:txBody>
      </p:sp>
      <p:sp>
        <p:nvSpPr>
          <p:cNvPr id="4" name="TextBox 3"/>
          <p:cNvSpPr txBox="1"/>
          <p:nvPr/>
        </p:nvSpPr>
        <p:spPr>
          <a:xfrm>
            <a:off x="533400" y="1676400"/>
            <a:ext cx="8001000" cy="830997"/>
          </a:xfrm>
          <a:prstGeom prst="rect">
            <a:avLst/>
          </a:prstGeom>
          <a:noFill/>
        </p:spPr>
        <p:txBody>
          <a:bodyPr wrap="square" rtlCol="0">
            <a:spAutoFit/>
          </a:bodyPr>
          <a:lstStyle/>
          <a:p>
            <a:r>
              <a:rPr lang="en-US" b="1" i="1" dirty="0">
                <a:solidFill>
                  <a:schemeClr val="tx2"/>
                </a:solidFill>
              </a:rPr>
              <a:t>Number one </a:t>
            </a:r>
            <a:r>
              <a:rPr lang="en-US" dirty="0">
                <a:solidFill>
                  <a:schemeClr val="tx2"/>
                </a:solidFill>
              </a:rPr>
              <a:t>concern among deployed Warfighters continues to be </a:t>
            </a:r>
            <a:r>
              <a:rPr lang="en-US" b="1" dirty="0">
                <a:solidFill>
                  <a:schemeClr val="tx2"/>
                </a:solidFill>
              </a:rPr>
              <a:t>not getting enough sleep </a:t>
            </a:r>
            <a:r>
              <a:rPr lang="en-US" dirty="0">
                <a:solidFill>
                  <a:schemeClr val="tx2"/>
                </a:solidFill>
              </a:rPr>
              <a:t>(2006-2009</a:t>
            </a:r>
            <a:r>
              <a:rPr lang="en-US" dirty="0" smtClean="0">
                <a:solidFill>
                  <a:schemeClr val="tx2"/>
                </a:solidFill>
              </a:rPr>
              <a:t>).</a:t>
            </a:r>
            <a:endParaRPr lang="en-US" sz="1000" dirty="0">
              <a:solidFill>
                <a:schemeClr val="tx2"/>
              </a:solidFill>
            </a:endParaRPr>
          </a:p>
        </p:txBody>
      </p:sp>
    </p:spTree>
    <p:extLst>
      <p:ext uri="{BB962C8B-B14F-4D97-AF65-F5344CB8AC3E}">
        <p14:creationId xmlns:p14="http://schemas.microsoft.com/office/powerpoint/2010/main" val="69412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2" grpId="0"/>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NPS Sleep Studies 2002-2016</a:t>
            </a:r>
            <a:endParaRPr lang="en-US" dirty="0"/>
          </a:p>
        </p:txBody>
      </p:sp>
      <p:graphicFrame>
        <p:nvGraphicFramePr>
          <p:cNvPr id="4" name="Chart 3"/>
          <p:cNvGraphicFramePr>
            <a:graphicFrameLocks/>
          </p:cNvGraphicFramePr>
          <p:nvPr>
            <p:extLst/>
          </p:nvPr>
        </p:nvGraphicFramePr>
        <p:xfrm>
          <a:off x="331651" y="762000"/>
          <a:ext cx="8480698" cy="57428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503851" y="6477000"/>
            <a:ext cx="2335349" cy="276999"/>
          </a:xfrm>
          <a:prstGeom prst="rect">
            <a:avLst/>
          </a:prstGeom>
          <a:noFill/>
        </p:spPr>
        <p:txBody>
          <a:bodyPr wrap="square" rtlCol="0">
            <a:spAutoFit/>
          </a:bodyPr>
          <a:lstStyle/>
          <a:p>
            <a:pPr algn="r"/>
            <a:r>
              <a:rPr lang="en-US" sz="1200" dirty="0" smtClean="0">
                <a:latin typeface="Arial" charset="0"/>
                <a:ea typeface="Arial" charset="0"/>
                <a:cs typeface="Arial" charset="0"/>
              </a:rPr>
              <a:t>Last update: Oct 2016</a:t>
            </a:r>
            <a:endParaRPr lang="en-US" sz="1200" dirty="0">
              <a:latin typeface="Arial" charset="0"/>
              <a:ea typeface="Arial" charset="0"/>
              <a:cs typeface="Arial" charset="0"/>
            </a:endParaRPr>
          </a:p>
        </p:txBody>
      </p:sp>
      <p:sp>
        <p:nvSpPr>
          <p:cNvPr id="6" name="TextBox 5"/>
          <p:cNvSpPr txBox="1"/>
          <p:nvPr/>
        </p:nvSpPr>
        <p:spPr>
          <a:xfrm>
            <a:off x="228600" y="6248400"/>
            <a:ext cx="3698448" cy="461665"/>
          </a:xfrm>
          <a:prstGeom prst="rect">
            <a:avLst/>
          </a:prstGeom>
          <a:noFill/>
        </p:spPr>
        <p:txBody>
          <a:bodyPr wrap="none" rtlCol="0">
            <a:spAutoFit/>
          </a:bodyPr>
          <a:lstStyle/>
          <a:p>
            <a:r>
              <a:rPr lang="en-US" sz="800" dirty="0" smtClean="0">
                <a:latin typeface="Arial"/>
                <a:cs typeface="Arial"/>
              </a:rPr>
              <a:t>Note 1: Blue bars indicate </a:t>
            </a:r>
            <a:r>
              <a:rPr lang="en-US" sz="800" dirty="0" err="1" smtClean="0">
                <a:latin typeface="Arial"/>
                <a:cs typeface="Arial"/>
              </a:rPr>
              <a:t>actigraphic</a:t>
            </a:r>
            <a:r>
              <a:rPr lang="en-US" sz="800" dirty="0" smtClean="0">
                <a:latin typeface="Arial"/>
                <a:cs typeface="Arial"/>
              </a:rPr>
              <a:t> sleep, gold bars are self-reported sleep</a:t>
            </a:r>
          </a:p>
          <a:p>
            <a:r>
              <a:rPr lang="en-US" sz="800" dirty="0" smtClean="0">
                <a:latin typeface="Arial"/>
                <a:cs typeface="Arial"/>
              </a:rPr>
              <a:t>Note 2: Number centered on each bar refers to study sample size</a:t>
            </a:r>
          </a:p>
          <a:p>
            <a:r>
              <a:rPr lang="en-US" sz="800" dirty="0" smtClean="0">
                <a:latin typeface="Arial"/>
                <a:cs typeface="Arial"/>
              </a:rPr>
              <a:t>Note 3: Horizontal lines indicate one standard deviation</a:t>
            </a:r>
            <a:endParaRPr lang="en-US" sz="800" dirty="0">
              <a:latin typeface="Arial"/>
              <a:cs typeface="Arial"/>
            </a:endParaRPr>
          </a:p>
        </p:txBody>
      </p:sp>
    </p:spTree>
    <p:extLst>
      <p:ext uri="{BB962C8B-B14F-4D97-AF65-F5344CB8AC3E}">
        <p14:creationId xmlns:p14="http://schemas.microsoft.com/office/powerpoint/2010/main" val="2041379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NPS Sleep Studies 2002-2016</a:t>
            </a:r>
            <a:endParaRPr lang="en-US" dirty="0"/>
          </a:p>
        </p:txBody>
      </p:sp>
      <p:graphicFrame>
        <p:nvGraphicFramePr>
          <p:cNvPr id="4" name="Chart 3"/>
          <p:cNvGraphicFramePr>
            <a:graphicFrameLocks/>
          </p:cNvGraphicFramePr>
          <p:nvPr>
            <p:extLst/>
          </p:nvPr>
        </p:nvGraphicFramePr>
        <p:xfrm>
          <a:off x="299509" y="762000"/>
          <a:ext cx="8544982"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299508" y="3886200"/>
          <a:ext cx="8544983" cy="26670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7620000" y="1371600"/>
            <a:ext cx="0" cy="48768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32451" y="6400800"/>
            <a:ext cx="2335349" cy="276999"/>
          </a:xfrm>
          <a:prstGeom prst="rect">
            <a:avLst/>
          </a:prstGeom>
          <a:noFill/>
        </p:spPr>
        <p:txBody>
          <a:bodyPr wrap="square" rtlCol="0">
            <a:spAutoFit/>
          </a:bodyPr>
          <a:lstStyle/>
          <a:p>
            <a:r>
              <a:rPr lang="en-US" sz="1200" smtClean="0">
                <a:latin typeface="Arial" charset="0"/>
                <a:ea typeface="Arial" charset="0"/>
                <a:cs typeface="Arial" charset="0"/>
              </a:rPr>
              <a:t>Last update: Oct </a:t>
            </a:r>
            <a:r>
              <a:rPr lang="en-US" sz="1200" dirty="0" smtClean="0">
                <a:latin typeface="Arial" charset="0"/>
                <a:ea typeface="Arial" charset="0"/>
                <a:cs typeface="Arial" charset="0"/>
              </a:rPr>
              <a:t>2016</a:t>
            </a:r>
            <a:endParaRPr lang="en-US" sz="1200" dirty="0">
              <a:latin typeface="Arial" charset="0"/>
              <a:ea typeface="Arial" charset="0"/>
              <a:cs typeface="Arial" charset="0"/>
            </a:endParaRPr>
          </a:p>
        </p:txBody>
      </p:sp>
      <p:sp>
        <p:nvSpPr>
          <p:cNvPr id="8" name="TextBox 7"/>
          <p:cNvSpPr txBox="1"/>
          <p:nvPr/>
        </p:nvSpPr>
        <p:spPr>
          <a:xfrm>
            <a:off x="228600" y="6243935"/>
            <a:ext cx="3698448" cy="461665"/>
          </a:xfrm>
          <a:prstGeom prst="rect">
            <a:avLst/>
          </a:prstGeom>
          <a:solidFill>
            <a:srgbClr val="FFFFFF"/>
          </a:solidFill>
        </p:spPr>
        <p:txBody>
          <a:bodyPr wrap="none" rtlCol="0">
            <a:spAutoFit/>
          </a:bodyPr>
          <a:lstStyle/>
          <a:p>
            <a:r>
              <a:rPr lang="en-US" sz="800" dirty="0" smtClean="0">
                <a:latin typeface="Arial"/>
                <a:cs typeface="Arial"/>
              </a:rPr>
              <a:t>Note 1: Blue bars indicate </a:t>
            </a:r>
            <a:r>
              <a:rPr lang="en-US" sz="800" dirty="0" err="1" smtClean="0">
                <a:latin typeface="Arial"/>
                <a:cs typeface="Arial"/>
              </a:rPr>
              <a:t>actigraphic</a:t>
            </a:r>
            <a:r>
              <a:rPr lang="en-US" sz="800" dirty="0" smtClean="0">
                <a:latin typeface="Arial"/>
                <a:cs typeface="Arial"/>
              </a:rPr>
              <a:t> sleep, gold bars are self-reported sleep</a:t>
            </a:r>
          </a:p>
          <a:p>
            <a:r>
              <a:rPr lang="en-US" sz="800" dirty="0" smtClean="0">
                <a:latin typeface="Arial"/>
                <a:cs typeface="Arial"/>
              </a:rPr>
              <a:t>Note 2: Number centered on each bar refers to study sample size</a:t>
            </a:r>
          </a:p>
          <a:p>
            <a:r>
              <a:rPr lang="en-US" sz="800" dirty="0" smtClean="0">
                <a:latin typeface="Arial"/>
                <a:cs typeface="Arial"/>
              </a:rPr>
              <a:t>Note 3: Horizontal lines indicate one standard deviation</a:t>
            </a:r>
            <a:endParaRPr lang="en-US" sz="800" dirty="0">
              <a:latin typeface="Arial"/>
              <a:cs typeface="Arial"/>
            </a:endParaRPr>
          </a:p>
        </p:txBody>
      </p:sp>
    </p:spTree>
    <p:extLst>
      <p:ext uri="{BB962C8B-B14F-4D97-AF65-F5344CB8AC3E}">
        <p14:creationId xmlns:p14="http://schemas.microsoft.com/office/powerpoint/2010/main" val="1273991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305800" y="6035674"/>
            <a:ext cx="609600" cy="746125"/>
          </a:xfrm>
        </p:spPr>
        <p:txBody>
          <a:bodyPr/>
          <a:lstStyle/>
          <a:p>
            <a:fld id="{E0A79162-9DE1-4EFE-840A-1FD3F7B9B3AF}" type="slidenum">
              <a:rPr lang="en-US" smtClean="0"/>
              <a:pPr/>
              <a:t>34</a:t>
            </a:fld>
            <a:endParaRPr lang="en-US" dirty="0"/>
          </a:p>
        </p:txBody>
      </p:sp>
      <p:sp>
        <p:nvSpPr>
          <p:cNvPr id="4099" name="Text Box 3"/>
          <p:cNvSpPr txBox="1">
            <a:spLocks noChangeArrowheads="1"/>
          </p:cNvSpPr>
          <p:nvPr/>
        </p:nvSpPr>
        <p:spPr bwMode="auto">
          <a:xfrm>
            <a:off x="228600" y="5562600"/>
            <a:ext cx="8686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800" dirty="0">
                <a:solidFill>
                  <a:srgbClr val="1F497D"/>
                </a:solidFill>
              </a:rPr>
              <a:t>Note: Brown University data were collected on the Class of 1992 (Fall 1988 – Spring 1990 using self-</a:t>
            </a:r>
            <a:r>
              <a:rPr lang="en-US" sz="1800" dirty="0" smtClean="0">
                <a:solidFill>
                  <a:srgbClr val="1F497D"/>
                </a:solidFill>
              </a:rPr>
              <a:t>report.  </a:t>
            </a:r>
            <a:r>
              <a:rPr lang="en-US" sz="1800" dirty="0">
                <a:solidFill>
                  <a:srgbClr val="1F497D"/>
                </a:solidFill>
              </a:rPr>
              <a:t>USMA data were collected using </a:t>
            </a:r>
            <a:r>
              <a:rPr lang="en-US" sz="1800" dirty="0" err="1" smtClean="0">
                <a:solidFill>
                  <a:srgbClr val="1F497D"/>
                </a:solidFill>
              </a:rPr>
              <a:t>actigraphy</a:t>
            </a:r>
            <a:r>
              <a:rPr lang="en-US" sz="1800" dirty="0" smtClean="0">
                <a:solidFill>
                  <a:srgbClr val="1F497D"/>
                </a:solidFill>
              </a:rPr>
              <a:t> </a:t>
            </a:r>
            <a:r>
              <a:rPr lang="en-US" sz="1800" dirty="0">
                <a:solidFill>
                  <a:srgbClr val="1F497D"/>
                </a:solidFill>
              </a:rPr>
              <a:t>on the Class of 2007 Fall 2003 – Spring </a:t>
            </a:r>
            <a:r>
              <a:rPr lang="en-US" sz="1800" dirty="0" smtClean="0">
                <a:solidFill>
                  <a:srgbClr val="1F497D"/>
                </a:solidFill>
              </a:rPr>
              <a:t>2005 (Miller, Shattuck, &amp; </a:t>
            </a:r>
            <a:r>
              <a:rPr lang="en-US" sz="1800" dirty="0" err="1" smtClean="0">
                <a:solidFill>
                  <a:srgbClr val="1F497D"/>
                </a:solidFill>
              </a:rPr>
              <a:t>Matsangas</a:t>
            </a:r>
            <a:r>
              <a:rPr lang="en-US" sz="1800" dirty="0" smtClean="0">
                <a:solidFill>
                  <a:srgbClr val="1F497D"/>
                </a:solidFill>
              </a:rPr>
              <a:t>, 2010).</a:t>
            </a:r>
            <a:endParaRPr lang="en-US" sz="1800" dirty="0">
              <a:solidFill>
                <a:srgbClr val="1F497D"/>
              </a:solidFill>
            </a:endParaRPr>
          </a:p>
        </p:txBody>
      </p:sp>
      <p:graphicFrame>
        <p:nvGraphicFramePr>
          <p:cNvPr id="4100" name="Object 4"/>
          <p:cNvGraphicFramePr>
            <a:graphicFrameLocks noChangeAspect="1"/>
          </p:cNvGraphicFramePr>
          <p:nvPr>
            <p:extLst>
              <p:ext uri="{D42A27DB-BD31-4B8C-83A1-F6EECF244321}">
                <p14:modId xmlns:p14="http://schemas.microsoft.com/office/powerpoint/2010/main" val="65916534"/>
              </p:ext>
            </p:extLst>
          </p:nvPr>
        </p:nvGraphicFramePr>
        <p:xfrm>
          <a:off x="476250" y="1219200"/>
          <a:ext cx="8210550" cy="4150356"/>
        </p:xfrm>
        <a:graphic>
          <a:graphicData uri="http://schemas.openxmlformats.org/presentationml/2006/ole">
            <mc:AlternateContent xmlns:mc="http://schemas.openxmlformats.org/markup-compatibility/2006">
              <mc:Choice xmlns:v="urn:schemas-microsoft-com:vml" Requires="v">
                <p:oleObj spid="_x0000_s1134" name="Worksheet" r:id="rId4" imgW="5956300" imgH="3009900" progId="Excel.Sheet.8">
                  <p:embed/>
                </p:oleObj>
              </mc:Choice>
              <mc:Fallback>
                <p:oleObj name="Worksheet" r:id="rId4" imgW="5956300" imgH="3009900" progId="Excel.Sheet.8">
                  <p:embed/>
                  <p:pic>
                    <p:nvPicPr>
                      <p:cNvPr id="0" name=""/>
                      <p:cNvPicPr>
                        <a:picLocks noChangeAspect="1" noChangeArrowheads="1"/>
                      </p:cNvPicPr>
                      <p:nvPr/>
                    </p:nvPicPr>
                    <p:blipFill>
                      <a:blip r:embed="rId5"/>
                      <a:srcRect/>
                      <a:stretch>
                        <a:fillRect/>
                      </a:stretch>
                    </p:blipFill>
                    <p:spPr bwMode="auto">
                      <a:xfrm>
                        <a:off x="476250" y="1219200"/>
                        <a:ext cx="8210550" cy="4150356"/>
                      </a:xfrm>
                      <a:prstGeom prst="rect">
                        <a:avLst/>
                      </a:prstGeom>
                      <a:noFill/>
                      <a:ln>
                        <a:noFill/>
                      </a:ln>
                      <a:effectLst/>
                      <a:extLst/>
                    </p:spPr>
                  </p:pic>
                </p:oleObj>
              </mc:Fallback>
            </mc:AlternateContent>
          </a:graphicData>
        </a:graphic>
      </p:graphicFrame>
      <p:sp>
        <p:nvSpPr>
          <p:cNvPr id="5" name="Text Box 2"/>
          <p:cNvSpPr txBox="1">
            <a:spLocks noChangeArrowheads="1"/>
          </p:cNvSpPr>
          <p:nvPr/>
        </p:nvSpPr>
        <p:spPr bwMode="auto">
          <a:xfrm>
            <a:off x="1066800" y="86380"/>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US" sz="2800" dirty="0" smtClean="0">
                <a:solidFill>
                  <a:schemeClr val="bg2"/>
                </a:solidFill>
                <a:latin typeface="Arial Narrow"/>
                <a:cs typeface="Arial Narrow"/>
              </a:rPr>
              <a:t>Sleep debt </a:t>
            </a:r>
            <a:r>
              <a:rPr lang="en-US" sz="2800" dirty="0">
                <a:solidFill>
                  <a:schemeClr val="bg2"/>
                </a:solidFill>
                <a:latin typeface="Arial Narrow"/>
                <a:cs typeface="Arial Narrow"/>
              </a:rPr>
              <a:t>b</a:t>
            </a:r>
            <a:r>
              <a:rPr lang="en-US" sz="2800" dirty="0" smtClean="0">
                <a:solidFill>
                  <a:schemeClr val="bg2"/>
                </a:solidFill>
                <a:latin typeface="Arial Narrow"/>
                <a:cs typeface="Arial Narrow"/>
              </a:rPr>
              <a:t>egins on Day One of military </a:t>
            </a:r>
            <a:r>
              <a:rPr lang="en-US" sz="2800" dirty="0">
                <a:solidFill>
                  <a:schemeClr val="bg2"/>
                </a:solidFill>
                <a:latin typeface="Arial Narrow"/>
                <a:cs typeface="Arial Narrow"/>
              </a:rPr>
              <a:t>s</a:t>
            </a:r>
            <a:r>
              <a:rPr lang="en-US" sz="2800" dirty="0" smtClean="0">
                <a:solidFill>
                  <a:schemeClr val="bg2"/>
                </a:solidFill>
                <a:latin typeface="Arial Narrow"/>
                <a:cs typeface="Arial Narrow"/>
              </a:rPr>
              <a:t>ervice…</a:t>
            </a:r>
            <a:endParaRPr lang="en-US" sz="2800" dirty="0">
              <a:solidFill>
                <a:schemeClr val="bg2"/>
              </a:solidFill>
              <a:latin typeface="Arial Narrow"/>
              <a:cs typeface="Arial Narrow"/>
            </a:endParaRPr>
          </a:p>
        </p:txBody>
      </p:sp>
      <p:sp>
        <p:nvSpPr>
          <p:cNvPr id="4098" name="Text Box 2"/>
          <p:cNvSpPr txBox="1">
            <a:spLocks noChangeArrowheads="1"/>
          </p:cNvSpPr>
          <p:nvPr/>
        </p:nvSpPr>
        <p:spPr bwMode="auto">
          <a:xfrm>
            <a:off x="762000" y="762000"/>
            <a:ext cx="7620000" cy="830997"/>
          </a:xfrm>
          <a:prstGeom prst="rect">
            <a:avLst/>
          </a:prstGeom>
          <a:solidFill>
            <a:schemeClr val="bg1"/>
          </a:solidFill>
          <a:ln>
            <a:noFill/>
          </a:ln>
          <a:effectLst/>
          <a:extLst/>
        </p:spPr>
        <p:txBody>
          <a:bodyPr wrap="square">
            <a:spAutoFit/>
          </a:bodyPr>
          <a:lstStyle/>
          <a:p>
            <a:pPr algn="ctr"/>
            <a:r>
              <a:rPr lang="en-US" sz="2400" dirty="0">
                <a:latin typeface="Arial"/>
                <a:cs typeface="Arial"/>
              </a:rPr>
              <a:t>A Comparison </a:t>
            </a:r>
            <a:r>
              <a:rPr lang="en-US" sz="2400" dirty="0" smtClean="0">
                <a:latin typeface="Arial"/>
                <a:cs typeface="Arial"/>
              </a:rPr>
              <a:t>of </a:t>
            </a:r>
            <a:r>
              <a:rPr lang="en-US" sz="2400" dirty="0">
                <a:latin typeface="Arial"/>
                <a:cs typeface="Arial"/>
              </a:rPr>
              <a:t>Sleep </a:t>
            </a:r>
            <a:r>
              <a:rPr lang="en-US" sz="2400" dirty="0" smtClean="0">
                <a:latin typeface="Arial"/>
                <a:cs typeface="Arial"/>
              </a:rPr>
              <a:t>between Brown University Students </a:t>
            </a:r>
            <a:r>
              <a:rPr lang="en-US" sz="2400" dirty="0">
                <a:latin typeface="Arial"/>
                <a:cs typeface="Arial"/>
              </a:rPr>
              <a:t>and Cadets at </a:t>
            </a:r>
            <a:r>
              <a:rPr lang="en-US" sz="2400" dirty="0" smtClean="0">
                <a:latin typeface="Arial"/>
                <a:cs typeface="Arial"/>
              </a:rPr>
              <a:t>USMA, West Point</a:t>
            </a:r>
            <a:endParaRPr lang="en-US" sz="2400" dirty="0">
              <a:latin typeface="Arial"/>
              <a:cs typeface="Arial"/>
            </a:endParaRPr>
          </a:p>
        </p:txBody>
      </p:sp>
    </p:spTree>
    <p:extLst>
      <p:ext uri="{BB962C8B-B14F-4D97-AF65-F5344CB8AC3E}">
        <p14:creationId xmlns:p14="http://schemas.microsoft.com/office/powerpoint/2010/main" val="2270327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3514421064"/>
              </p:ext>
            </p:extLst>
          </p:nvPr>
        </p:nvGraphicFramePr>
        <p:xfrm>
          <a:off x="457200" y="1189037"/>
          <a:ext cx="8229600" cy="55927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76200" y="76200"/>
            <a:ext cx="8991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224D73"/>
                </a:solidFill>
                <a:latin typeface="Arial Narrow"/>
                <a:cs typeface="Arial Narrow"/>
              </a:rPr>
              <a:t>…and continues throughout their careers</a:t>
            </a:r>
            <a:endParaRPr lang="en-US" sz="2800" dirty="0">
              <a:solidFill>
                <a:srgbClr val="224D73"/>
              </a:solidFill>
              <a:latin typeface="Arial Narrow"/>
              <a:cs typeface="Arial Narrow"/>
            </a:endParaRPr>
          </a:p>
        </p:txBody>
      </p:sp>
      <p:sp>
        <p:nvSpPr>
          <p:cNvPr id="4" name="TextBox 3"/>
          <p:cNvSpPr txBox="1"/>
          <p:nvPr/>
        </p:nvSpPr>
        <p:spPr>
          <a:xfrm>
            <a:off x="8344346" y="6260068"/>
            <a:ext cx="418654" cy="369332"/>
          </a:xfrm>
          <a:prstGeom prst="rect">
            <a:avLst/>
          </a:prstGeom>
          <a:noFill/>
        </p:spPr>
        <p:txBody>
          <a:bodyPr wrap="none" rtlCol="0">
            <a:spAutoFit/>
          </a:bodyPr>
          <a:lstStyle/>
          <a:p>
            <a:r>
              <a:rPr lang="en-US" dirty="0" smtClean="0">
                <a:solidFill>
                  <a:srgbClr val="FFFFFF"/>
                </a:solidFill>
              </a:rPr>
              <a:t>18</a:t>
            </a:r>
            <a:endParaRPr lang="en-US" dirty="0">
              <a:solidFill>
                <a:srgbClr val="FFFFFF"/>
              </a:solidFill>
            </a:endParaRPr>
          </a:p>
        </p:txBody>
      </p:sp>
      <p:sp>
        <p:nvSpPr>
          <p:cNvPr id="9" name="Slide Number Placeholder 8"/>
          <p:cNvSpPr>
            <a:spLocks noGrp="1"/>
          </p:cNvSpPr>
          <p:nvPr>
            <p:ph type="sldNum" sz="quarter" idx="12"/>
          </p:nvPr>
        </p:nvSpPr>
        <p:spPr>
          <a:xfrm>
            <a:off x="8153400" y="6172200"/>
            <a:ext cx="685800" cy="365125"/>
          </a:xfrm>
        </p:spPr>
        <p:txBody>
          <a:bodyPr/>
          <a:lstStyle/>
          <a:p>
            <a:fld id="{E0A79162-9DE1-4EFE-840A-1FD3F7B9B3AF}" type="slidenum">
              <a:rPr lang="en-US" smtClean="0"/>
              <a:pPr/>
              <a:t>35</a:t>
            </a:fld>
            <a:endParaRPr lang="en-US" dirty="0"/>
          </a:p>
        </p:txBody>
      </p:sp>
      <p:sp>
        <p:nvSpPr>
          <p:cNvPr id="6" name="Title 1"/>
          <p:cNvSpPr txBox="1">
            <a:spLocks/>
          </p:cNvSpPr>
          <p:nvPr/>
        </p:nvSpPr>
        <p:spPr>
          <a:xfrm>
            <a:off x="152400" y="838200"/>
            <a:ext cx="8991600" cy="6096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smtClean="0">
                <a:latin typeface="Arial"/>
                <a:cs typeface="Arial"/>
              </a:rPr>
              <a:t>Even </a:t>
            </a:r>
            <a:r>
              <a:rPr lang="en-US" sz="2600" i="1" u="sng" dirty="0" smtClean="0">
                <a:latin typeface="Arial"/>
                <a:cs typeface="Arial"/>
              </a:rPr>
              <a:t>non-deployed</a:t>
            </a:r>
            <a:r>
              <a:rPr lang="en-US" sz="2600" dirty="0" smtClean="0">
                <a:latin typeface="Arial"/>
                <a:cs typeface="Arial"/>
              </a:rPr>
              <a:t> military </a:t>
            </a:r>
            <a:r>
              <a:rPr lang="en-US" sz="2600" dirty="0">
                <a:latin typeface="Arial"/>
                <a:cs typeface="Arial"/>
              </a:rPr>
              <a:t>s</a:t>
            </a:r>
            <a:r>
              <a:rPr lang="en-US" sz="2600" dirty="0" smtClean="0">
                <a:latin typeface="Arial"/>
                <a:cs typeface="Arial"/>
              </a:rPr>
              <a:t>leep less </a:t>
            </a:r>
            <a:r>
              <a:rPr lang="en-US" sz="2600" dirty="0">
                <a:latin typeface="Arial"/>
                <a:cs typeface="Arial"/>
              </a:rPr>
              <a:t>t</a:t>
            </a:r>
            <a:r>
              <a:rPr lang="en-US" sz="2600" dirty="0" smtClean="0">
                <a:latin typeface="Arial"/>
                <a:cs typeface="Arial"/>
              </a:rPr>
              <a:t>han </a:t>
            </a:r>
            <a:r>
              <a:rPr lang="en-US" sz="2600" dirty="0">
                <a:latin typeface="Arial"/>
                <a:cs typeface="Arial"/>
              </a:rPr>
              <a:t>c</a:t>
            </a:r>
            <a:r>
              <a:rPr lang="en-US" sz="2600" dirty="0" smtClean="0">
                <a:latin typeface="Arial"/>
                <a:cs typeface="Arial"/>
              </a:rPr>
              <a:t>ivilians</a:t>
            </a:r>
            <a:endParaRPr lang="en-US" sz="2600" dirty="0">
              <a:latin typeface="Arial"/>
              <a:cs typeface="Arial"/>
            </a:endParaRPr>
          </a:p>
        </p:txBody>
      </p:sp>
      <p:sp>
        <p:nvSpPr>
          <p:cNvPr id="5" name="TextBox 4"/>
          <p:cNvSpPr txBox="1"/>
          <p:nvPr/>
        </p:nvSpPr>
        <p:spPr>
          <a:xfrm>
            <a:off x="7620000" y="1447800"/>
            <a:ext cx="1600200" cy="381000"/>
          </a:xfrm>
          <a:prstGeom prst="rect">
            <a:avLst/>
          </a:prstGeom>
          <a:noFill/>
        </p:spPr>
        <p:txBody>
          <a:bodyPr wrap="square" rtlCol="0">
            <a:spAutoFit/>
          </a:bodyPr>
          <a:lstStyle/>
          <a:p>
            <a:r>
              <a:rPr lang="en-US" dirty="0" smtClean="0"/>
              <a:t>Hrs. of Sleep</a:t>
            </a:r>
            <a:endParaRPr lang="en-US" dirty="0"/>
          </a:p>
        </p:txBody>
      </p:sp>
    </p:spTree>
    <p:extLst>
      <p:ext uri="{BB962C8B-B14F-4D97-AF65-F5344CB8AC3E}">
        <p14:creationId xmlns:p14="http://schemas.microsoft.com/office/powerpoint/2010/main" val="47843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27075" y="685800"/>
            <a:ext cx="8026400" cy="1143000"/>
          </a:xfrm>
        </p:spPr>
        <p:txBody>
          <a:bodyPr/>
          <a:lstStyle/>
          <a:p>
            <a:pPr algn="l"/>
            <a:r>
              <a:rPr lang="en-US" sz="2800" dirty="0" smtClean="0">
                <a:solidFill>
                  <a:schemeClr val="tx2"/>
                </a:solidFill>
                <a:latin typeface="Arial"/>
                <a:cs typeface="Arial"/>
              </a:rPr>
              <a:t>On average, how many hours did you sleep per night in the past 30 days?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9618944"/>
              </p:ext>
            </p:extLst>
          </p:nvPr>
        </p:nvGraphicFramePr>
        <p:xfrm>
          <a:off x="609600" y="2133600"/>
          <a:ext cx="8026401" cy="3703320"/>
        </p:xfrm>
        <a:graphic>
          <a:graphicData uri="http://schemas.openxmlformats.org/drawingml/2006/table">
            <a:tbl>
              <a:tblPr firstRow="1" bandRow="1">
                <a:tableStyleId>{5C22544A-7EE6-4342-B048-85BDC9FD1C3A}</a:tableStyleId>
              </a:tblPr>
              <a:tblGrid>
                <a:gridCol w="2675467"/>
                <a:gridCol w="2675467"/>
                <a:gridCol w="2675467"/>
              </a:tblGrid>
              <a:tr h="314811">
                <a:tc>
                  <a:txBody>
                    <a:bodyPr/>
                    <a:lstStyle/>
                    <a:p>
                      <a:r>
                        <a:rPr lang="en-US" dirty="0" smtClean="0">
                          <a:solidFill>
                            <a:schemeClr val="bg2"/>
                          </a:solidFill>
                        </a:rPr>
                        <a:t>Sleep per night</a:t>
                      </a:r>
                      <a:endParaRPr lang="en-US" dirty="0">
                        <a:solidFill>
                          <a:schemeClr val="bg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bg2"/>
                          </a:solidFill>
                        </a:rPr>
                        <a:t>Frequency</a:t>
                      </a:r>
                    </a:p>
                  </a:txBody>
                  <a:tcPr/>
                </a:tc>
                <a:tc>
                  <a:txBody>
                    <a:bodyPr/>
                    <a:lstStyle/>
                    <a:p>
                      <a:pPr algn="ctr"/>
                      <a:r>
                        <a:rPr lang="en-US" b="0" dirty="0" smtClean="0">
                          <a:solidFill>
                            <a:schemeClr val="bg2"/>
                          </a:solidFill>
                        </a:rPr>
                        <a:t>Percent</a:t>
                      </a:r>
                      <a:endParaRPr lang="en-US" b="0" dirty="0">
                        <a:solidFill>
                          <a:schemeClr val="bg2"/>
                        </a:solidFill>
                      </a:endParaRPr>
                    </a:p>
                  </a:txBody>
                  <a:tcPr/>
                </a:tc>
              </a:tr>
              <a:tr h="370840">
                <a:tc>
                  <a:txBody>
                    <a:bodyPr/>
                    <a:lstStyle/>
                    <a:p>
                      <a:pPr algn="l"/>
                      <a:r>
                        <a:rPr lang="en-US" dirty="0" smtClean="0"/>
                        <a:t>3</a:t>
                      </a:r>
                      <a:r>
                        <a:rPr lang="en-US" baseline="0" dirty="0" smtClean="0"/>
                        <a:t> hours or less</a:t>
                      </a:r>
                      <a:endParaRPr lang="en-US" dirty="0"/>
                    </a:p>
                  </a:txBody>
                  <a:tcPr/>
                </a:tc>
                <a:tc>
                  <a:txBody>
                    <a:bodyPr/>
                    <a:lstStyle/>
                    <a:p>
                      <a:pPr algn="ctr"/>
                      <a:r>
                        <a:rPr lang="en-US" dirty="0" smtClean="0"/>
                        <a:t>2,401</a:t>
                      </a:r>
                      <a:endParaRPr lang="en-US" dirty="0"/>
                    </a:p>
                  </a:txBody>
                  <a:tcPr/>
                </a:tc>
                <a:tc>
                  <a:txBody>
                    <a:bodyPr/>
                    <a:lstStyle/>
                    <a:p>
                      <a:pPr algn="ctr"/>
                      <a:r>
                        <a:rPr lang="en-US" dirty="0" smtClean="0"/>
                        <a:t>2</a:t>
                      </a:r>
                      <a:endParaRPr lang="en-US" dirty="0"/>
                    </a:p>
                  </a:txBody>
                  <a:tcPr/>
                </a:tc>
              </a:tr>
              <a:tr h="370840">
                <a:tc>
                  <a:txBody>
                    <a:bodyPr/>
                    <a:lstStyle/>
                    <a:p>
                      <a:pPr algn="l"/>
                      <a:r>
                        <a:rPr lang="en-US" dirty="0" smtClean="0"/>
                        <a:t>4 hours</a:t>
                      </a:r>
                      <a:endParaRPr lang="en-US" dirty="0"/>
                    </a:p>
                  </a:txBody>
                  <a:tcPr/>
                </a:tc>
                <a:tc>
                  <a:txBody>
                    <a:bodyPr/>
                    <a:lstStyle/>
                    <a:p>
                      <a:pPr algn="ctr"/>
                      <a:r>
                        <a:rPr lang="en-US" dirty="0" smtClean="0"/>
                        <a:t>8,952</a:t>
                      </a:r>
                      <a:endParaRPr lang="en-US" dirty="0"/>
                    </a:p>
                  </a:txBody>
                  <a:tcPr/>
                </a:tc>
                <a:tc>
                  <a:txBody>
                    <a:bodyPr/>
                    <a:lstStyle/>
                    <a:p>
                      <a:pPr algn="ctr"/>
                      <a:r>
                        <a:rPr lang="en-US" dirty="0" smtClean="0"/>
                        <a:t>8</a:t>
                      </a:r>
                      <a:endParaRPr lang="en-US" dirty="0"/>
                    </a:p>
                  </a:txBody>
                  <a:tcPr/>
                </a:tc>
              </a:tr>
              <a:tr h="370840">
                <a:tc>
                  <a:txBody>
                    <a:bodyPr/>
                    <a:lstStyle/>
                    <a:p>
                      <a:pPr algn="l"/>
                      <a:r>
                        <a:rPr lang="en-US" dirty="0" smtClean="0"/>
                        <a:t>5 hours</a:t>
                      </a:r>
                      <a:endParaRPr lang="en-US" dirty="0"/>
                    </a:p>
                  </a:txBody>
                  <a:tcPr/>
                </a:tc>
                <a:tc>
                  <a:txBody>
                    <a:bodyPr/>
                    <a:lstStyle/>
                    <a:p>
                      <a:pPr algn="ctr"/>
                      <a:r>
                        <a:rPr lang="en-US" dirty="0" smtClean="0"/>
                        <a:t>21,386</a:t>
                      </a:r>
                      <a:endParaRPr lang="en-US" dirty="0"/>
                    </a:p>
                  </a:txBody>
                  <a:tcPr/>
                </a:tc>
                <a:tc>
                  <a:txBody>
                    <a:bodyPr/>
                    <a:lstStyle/>
                    <a:p>
                      <a:pPr algn="ctr"/>
                      <a:r>
                        <a:rPr lang="en-US" dirty="0" smtClean="0"/>
                        <a:t>20</a:t>
                      </a:r>
                      <a:endParaRPr lang="en-US" dirty="0"/>
                    </a:p>
                  </a:txBody>
                  <a:tcPr/>
                </a:tc>
              </a:tr>
              <a:tr h="370840">
                <a:tc>
                  <a:txBody>
                    <a:bodyPr/>
                    <a:lstStyle/>
                    <a:p>
                      <a:pPr algn="l"/>
                      <a:r>
                        <a:rPr lang="en-US" dirty="0" smtClean="0"/>
                        <a:t>6 hours</a:t>
                      </a:r>
                      <a:endParaRPr lang="en-US" dirty="0"/>
                    </a:p>
                  </a:txBody>
                  <a:tcPr/>
                </a:tc>
                <a:tc>
                  <a:txBody>
                    <a:bodyPr/>
                    <a:lstStyle/>
                    <a:p>
                      <a:pPr algn="ctr"/>
                      <a:r>
                        <a:rPr lang="en-US" dirty="0" smtClean="0"/>
                        <a:t>35,521</a:t>
                      </a:r>
                      <a:endParaRPr lang="en-US" dirty="0"/>
                    </a:p>
                  </a:txBody>
                  <a:tcPr/>
                </a:tc>
                <a:tc>
                  <a:txBody>
                    <a:bodyPr/>
                    <a:lstStyle/>
                    <a:p>
                      <a:pPr algn="ctr"/>
                      <a:r>
                        <a:rPr lang="en-US" dirty="0" smtClean="0"/>
                        <a:t>33</a:t>
                      </a:r>
                      <a:endParaRPr lang="en-US" dirty="0"/>
                    </a:p>
                  </a:txBody>
                  <a:tcPr/>
                </a:tc>
              </a:tr>
              <a:tr h="370840">
                <a:tc>
                  <a:txBody>
                    <a:bodyPr/>
                    <a:lstStyle/>
                    <a:p>
                      <a:pPr algn="l"/>
                      <a:r>
                        <a:rPr lang="en-US" dirty="0" smtClean="0"/>
                        <a:t>7 hours</a:t>
                      </a:r>
                      <a:endParaRPr lang="en-US" dirty="0"/>
                    </a:p>
                  </a:txBody>
                  <a:tcPr/>
                </a:tc>
                <a:tc>
                  <a:txBody>
                    <a:bodyPr/>
                    <a:lstStyle/>
                    <a:p>
                      <a:pPr algn="ctr"/>
                      <a:r>
                        <a:rPr lang="en-US" dirty="0" smtClean="0"/>
                        <a:t>25,263</a:t>
                      </a:r>
                      <a:endParaRPr lang="en-US" dirty="0"/>
                    </a:p>
                  </a:txBody>
                  <a:tcPr/>
                </a:tc>
                <a:tc>
                  <a:txBody>
                    <a:bodyPr/>
                    <a:lstStyle/>
                    <a:p>
                      <a:pPr algn="ctr"/>
                      <a:r>
                        <a:rPr lang="en-US" dirty="0" smtClean="0"/>
                        <a:t>24</a:t>
                      </a:r>
                      <a:endParaRPr lang="en-US" dirty="0"/>
                    </a:p>
                  </a:txBody>
                  <a:tcPr/>
                </a:tc>
              </a:tr>
              <a:tr h="370840">
                <a:tc>
                  <a:txBody>
                    <a:bodyPr/>
                    <a:lstStyle/>
                    <a:p>
                      <a:pPr algn="l"/>
                      <a:r>
                        <a:rPr lang="en-US" dirty="0" smtClean="0"/>
                        <a:t>8 hours</a:t>
                      </a:r>
                      <a:endParaRPr lang="en-US" dirty="0"/>
                    </a:p>
                  </a:txBody>
                  <a:tcPr/>
                </a:tc>
                <a:tc>
                  <a:txBody>
                    <a:bodyPr/>
                    <a:lstStyle/>
                    <a:p>
                      <a:pPr algn="ctr"/>
                      <a:r>
                        <a:rPr lang="en-US" dirty="0" smtClean="0"/>
                        <a:t>12,264</a:t>
                      </a:r>
                      <a:endParaRPr lang="en-US" dirty="0"/>
                    </a:p>
                  </a:txBody>
                  <a:tcPr/>
                </a:tc>
                <a:tc>
                  <a:txBody>
                    <a:bodyPr/>
                    <a:lstStyle/>
                    <a:p>
                      <a:pPr algn="ctr"/>
                      <a:r>
                        <a:rPr lang="en-US" dirty="0" smtClean="0"/>
                        <a:t>11</a:t>
                      </a:r>
                      <a:endParaRPr lang="en-US" dirty="0"/>
                    </a:p>
                  </a:txBody>
                  <a:tcPr/>
                </a:tc>
              </a:tr>
              <a:tr h="370840">
                <a:tc>
                  <a:txBody>
                    <a:bodyPr/>
                    <a:lstStyle/>
                    <a:p>
                      <a:pPr algn="l"/>
                      <a:r>
                        <a:rPr lang="en-US" dirty="0" smtClean="0"/>
                        <a:t>9 hours</a:t>
                      </a:r>
                      <a:endParaRPr lang="en-US" dirty="0"/>
                    </a:p>
                  </a:txBody>
                  <a:tcPr/>
                </a:tc>
                <a:tc>
                  <a:txBody>
                    <a:bodyPr/>
                    <a:lstStyle/>
                    <a:p>
                      <a:pPr algn="ctr"/>
                      <a:r>
                        <a:rPr lang="en-US" dirty="0" smtClean="0"/>
                        <a:t>815</a:t>
                      </a:r>
                      <a:endParaRPr lang="en-US" dirty="0"/>
                    </a:p>
                  </a:txBody>
                  <a:tcPr/>
                </a:tc>
                <a:tc>
                  <a:txBody>
                    <a:bodyPr/>
                    <a:lstStyle/>
                    <a:p>
                      <a:pPr algn="ctr"/>
                      <a:r>
                        <a:rPr lang="en-US" dirty="0" smtClean="0"/>
                        <a:t>1</a:t>
                      </a:r>
                      <a:endParaRPr lang="en-US" dirty="0"/>
                    </a:p>
                  </a:txBody>
                  <a:tcPr/>
                </a:tc>
              </a:tr>
              <a:tr h="370840">
                <a:tc>
                  <a:txBody>
                    <a:bodyPr/>
                    <a:lstStyle/>
                    <a:p>
                      <a:pPr algn="l"/>
                      <a:r>
                        <a:rPr lang="en-US" dirty="0" smtClean="0"/>
                        <a:t>10</a:t>
                      </a:r>
                      <a:r>
                        <a:rPr lang="en-US" baseline="0" dirty="0" smtClean="0"/>
                        <a:t> or more hours</a:t>
                      </a:r>
                      <a:endParaRPr lang="en-US" dirty="0"/>
                    </a:p>
                  </a:txBody>
                  <a:tcPr/>
                </a:tc>
                <a:tc>
                  <a:txBody>
                    <a:bodyPr/>
                    <a:lstStyle/>
                    <a:p>
                      <a:pPr algn="ctr"/>
                      <a:r>
                        <a:rPr lang="en-US" dirty="0" smtClean="0"/>
                        <a:t>992</a:t>
                      </a:r>
                      <a:endParaRPr lang="en-US" dirty="0"/>
                    </a:p>
                  </a:txBody>
                  <a:tcPr/>
                </a:tc>
                <a:tc>
                  <a:txBody>
                    <a:bodyPr/>
                    <a:lstStyle/>
                    <a:p>
                      <a:pPr algn="ctr"/>
                      <a:r>
                        <a:rPr lang="en-US" dirty="0" smtClean="0"/>
                        <a:t>1</a:t>
                      </a:r>
                      <a:endParaRPr lang="en-US" dirty="0"/>
                    </a:p>
                  </a:txBody>
                  <a:tcPr/>
                </a:tc>
              </a:tr>
              <a:tr h="370840">
                <a:tc>
                  <a:txBody>
                    <a:bodyPr/>
                    <a:lstStyle/>
                    <a:p>
                      <a:pPr algn="l"/>
                      <a:r>
                        <a:rPr lang="en-US" dirty="0" smtClean="0"/>
                        <a:t>Total</a:t>
                      </a:r>
                      <a:endParaRPr lang="en-US" dirty="0"/>
                    </a:p>
                  </a:txBody>
                  <a:tcPr/>
                </a:tc>
                <a:tc>
                  <a:txBody>
                    <a:bodyPr/>
                    <a:lstStyle/>
                    <a:p>
                      <a:pPr algn="ctr"/>
                      <a:r>
                        <a:rPr lang="en-US" dirty="0" smtClean="0"/>
                        <a:t>107,594</a:t>
                      </a:r>
                      <a:endParaRPr lang="en-US" dirty="0"/>
                    </a:p>
                  </a:txBody>
                  <a:tcPr/>
                </a:tc>
                <a:tc>
                  <a:txBody>
                    <a:bodyPr/>
                    <a:lstStyle/>
                    <a:p>
                      <a:pPr algn="ctr"/>
                      <a:r>
                        <a:rPr lang="en-US" dirty="0" smtClean="0"/>
                        <a:t>100</a:t>
                      </a:r>
                      <a:endParaRPr lang="en-US" dirty="0"/>
                    </a:p>
                  </a:txBody>
                  <a:tcPr/>
                </a:tc>
              </a:tr>
            </a:tbl>
          </a:graphicData>
        </a:graphic>
      </p:graphicFrame>
      <p:sp>
        <p:nvSpPr>
          <p:cNvPr id="6" name="Title 1"/>
          <p:cNvSpPr txBox="1">
            <a:spLocks/>
          </p:cNvSpPr>
          <p:nvPr/>
        </p:nvSpPr>
        <p:spPr bwMode="auto">
          <a:xfrm>
            <a:off x="889000" y="-228600"/>
            <a:ext cx="8026400" cy="1143000"/>
          </a:xfrm>
          <a:prstGeom prst="rect">
            <a:avLst/>
          </a:prstGeom>
          <a:noFill/>
          <a:ln w="9525">
            <a:noFill/>
            <a:miter lim="800000"/>
            <a:headEnd/>
            <a:tailEnd/>
          </a:ln>
        </p:spPr>
        <p:txBody>
          <a:bodyPr anchor="ctr"/>
          <a:lstStyle/>
          <a:p>
            <a:pPr algn="r" eaLnBrk="0" hangingPunct="0">
              <a:lnSpc>
                <a:spcPct val="85000"/>
              </a:lnSpc>
              <a:defRPr/>
            </a:pPr>
            <a:r>
              <a:rPr lang="en-US" sz="2800" kern="0" dirty="0" smtClean="0">
                <a:solidFill>
                  <a:srgbClr val="224D73"/>
                </a:solidFill>
                <a:latin typeface="Arial Narrow"/>
                <a:ea typeface="+mn-ea"/>
                <a:cs typeface="Arial Narrow"/>
              </a:rPr>
              <a:t>Sleep Question from DEOCS (2013)</a:t>
            </a:r>
            <a:endParaRPr lang="en-US" sz="2800" kern="0" dirty="0">
              <a:solidFill>
                <a:srgbClr val="224D73"/>
              </a:solidFill>
              <a:latin typeface="Arial Narrow"/>
              <a:ea typeface="+mn-ea"/>
              <a:cs typeface="Arial Narrow"/>
            </a:endParaRPr>
          </a:p>
        </p:txBody>
      </p:sp>
      <p:sp>
        <p:nvSpPr>
          <p:cNvPr id="7" name="TextBox 6"/>
          <p:cNvSpPr txBox="1"/>
          <p:nvPr/>
        </p:nvSpPr>
        <p:spPr>
          <a:xfrm>
            <a:off x="5557911" y="2779693"/>
            <a:ext cx="1223889" cy="954107"/>
          </a:xfrm>
          <a:prstGeom prst="rect">
            <a:avLst/>
          </a:prstGeom>
          <a:solidFill>
            <a:srgbClr val="FFC000"/>
          </a:solidFill>
          <a:ln>
            <a:noFill/>
          </a:ln>
        </p:spPr>
        <p:txBody>
          <a:bodyPr wrap="square" rtlCol="0">
            <a:spAutoFit/>
          </a:bodyPr>
          <a:lstStyle/>
          <a:p>
            <a:pPr algn="ctr"/>
            <a:r>
              <a:rPr lang="en-US" sz="1400" b="1" dirty="0" smtClean="0">
                <a:solidFill>
                  <a:srgbClr val="000000"/>
                </a:solidFill>
                <a:latin typeface="Tahoma"/>
                <a:ea typeface="+mn-ea"/>
                <a:cs typeface="+mn-cs"/>
              </a:rPr>
              <a:t>63% </a:t>
            </a:r>
            <a:r>
              <a:rPr lang="en-US" sz="1400" dirty="0" smtClean="0">
                <a:solidFill>
                  <a:srgbClr val="000000"/>
                </a:solidFill>
                <a:latin typeface="Tahoma"/>
                <a:ea typeface="+mn-ea"/>
                <a:cs typeface="+mn-cs"/>
              </a:rPr>
              <a:t>get 6 hours or less sleep per night</a:t>
            </a:r>
          </a:p>
        </p:txBody>
      </p:sp>
      <p:sp>
        <p:nvSpPr>
          <p:cNvPr id="2" name="TextBox 1"/>
          <p:cNvSpPr txBox="1"/>
          <p:nvPr/>
        </p:nvSpPr>
        <p:spPr>
          <a:xfrm>
            <a:off x="1854201" y="6096000"/>
            <a:ext cx="5486400" cy="584776"/>
          </a:xfrm>
          <a:prstGeom prst="rect">
            <a:avLst/>
          </a:prstGeom>
          <a:noFill/>
          <a:ln>
            <a:noFill/>
          </a:ln>
        </p:spPr>
        <p:txBody>
          <a:bodyPr wrap="square" rtlCol="0">
            <a:spAutoFit/>
          </a:bodyPr>
          <a:lstStyle/>
          <a:p>
            <a:pPr algn="ctr"/>
            <a:r>
              <a:rPr lang="en-US" sz="1600" dirty="0" smtClean="0">
                <a:solidFill>
                  <a:schemeClr val="tx2"/>
                </a:solidFill>
                <a:latin typeface="+mn-lt"/>
              </a:rPr>
              <a:t>Defense Equal Opportunity Climate Survey (DEOCS) </a:t>
            </a:r>
          </a:p>
          <a:p>
            <a:pPr algn="ctr"/>
            <a:r>
              <a:rPr lang="en-US" sz="1600" dirty="0" smtClean="0">
                <a:solidFill>
                  <a:schemeClr val="tx2"/>
                </a:solidFill>
                <a:latin typeface="+mn-lt"/>
              </a:rPr>
              <a:t>Slide courtesy of Geoff </a:t>
            </a:r>
            <a:r>
              <a:rPr lang="en-US" sz="1600" dirty="0" err="1" smtClean="0">
                <a:solidFill>
                  <a:schemeClr val="tx2"/>
                </a:solidFill>
                <a:latin typeface="+mn-lt"/>
              </a:rPr>
              <a:t>Patrissi</a:t>
            </a:r>
            <a:r>
              <a:rPr lang="en-US" sz="1600" dirty="0" smtClean="0">
                <a:solidFill>
                  <a:schemeClr val="tx2"/>
                </a:solidFill>
                <a:latin typeface="+mn-lt"/>
              </a:rPr>
              <a:t>, NPRST</a:t>
            </a:r>
          </a:p>
        </p:txBody>
      </p:sp>
      <p:sp>
        <p:nvSpPr>
          <p:cNvPr id="3" name="Rectangle 2"/>
          <p:cNvSpPr/>
          <p:nvPr/>
        </p:nvSpPr>
        <p:spPr>
          <a:xfrm>
            <a:off x="635001" y="2514600"/>
            <a:ext cx="8001000" cy="14478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294967295"/>
          </p:nvPr>
        </p:nvSpPr>
        <p:spPr>
          <a:xfrm>
            <a:off x="6248400" y="6035674"/>
            <a:ext cx="2895600" cy="746125"/>
          </a:xfrm>
          <a:prstGeom prst="rect">
            <a:avLst/>
          </a:prstGeom>
        </p:spPr>
        <p:txBody>
          <a:bodyPr/>
          <a:lstStyle/>
          <a:p>
            <a:pPr algn="ctr"/>
            <a:fld id="{E0A79162-9DE1-4EFE-840A-1FD3F7B9B3AF}" type="slidenum">
              <a:rPr lang="en-US" smtClean="0"/>
              <a:pPr algn="ctr"/>
              <a:t>36</a:t>
            </a:fld>
            <a:endParaRPr lang="en-US" dirty="0"/>
          </a:p>
        </p:txBody>
      </p:sp>
      <p:sp>
        <p:nvSpPr>
          <p:cNvPr id="8" name="Left Brace 7"/>
          <p:cNvSpPr/>
          <p:nvPr/>
        </p:nvSpPr>
        <p:spPr>
          <a:xfrm>
            <a:off x="6781800" y="2667000"/>
            <a:ext cx="304800" cy="1143000"/>
          </a:xfrm>
          <a:prstGeom prst="leftBrace">
            <a:avLst>
              <a:gd name="adj1" fmla="val 28364"/>
              <a:gd name="adj2" fmla="val 48932"/>
            </a:avLst>
          </a:prstGeom>
          <a:solidFill>
            <a:srgbClr val="FF0000"/>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6872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Scientific Studies in Military Training and Education </a:t>
            </a:r>
            <a:endParaRPr lang="en-US" sz="2800" dirty="0"/>
          </a:p>
        </p:txBody>
      </p:sp>
    </p:spTree>
    <p:extLst>
      <p:ext uri="{BB962C8B-B14F-4D97-AF65-F5344CB8AC3E}">
        <p14:creationId xmlns:p14="http://schemas.microsoft.com/office/powerpoint/2010/main" val="393539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3338"/>
            <a:ext cx="7620000" cy="719138"/>
          </a:xfrm>
        </p:spPr>
        <p:txBody>
          <a:bodyPr>
            <a:noAutofit/>
          </a:bodyPr>
          <a:lstStyle/>
          <a:p>
            <a:pPr marL="682625" indent="-682625"/>
            <a:r>
              <a:rPr lang="en-US" sz="2800" b="0" dirty="0" smtClean="0"/>
              <a:t>      Adolescents &amp; young adults have a distinct phase-delayed sleep pattern</a:t>
            </a:r>
            <a:endParaRPr lang="en-US" sz="2800" b="0" dirty="0"/>
          </a:p>
        </p:txBody>
      </p:sp>
      <p:pic>
        <p:nvPicPr>
          <p:cNvPr id="5" name="Picture 2" descr="Sleep_patterns_lifetime"/>
          <p:cNvPicPr>
            <a:picLocks noChangeAspect="1" noChangeArrowheads="1"/>
          </p:cNvPicPr>
          <p:nvPr/>
        </p:nvPicPr>
        <p:blipFill>
          <a:blip r:embed="rId2" cstate="print"/>
          <a:srcRect t="8633"/>
          <a:stretch>
            <a:fillRect/>
          </a:stretch>
        </p:blipFill>
        <p:spPr bwMode="auto">
          <a:xfrm>
            <a:off x="1217304" y="1586552"/>
            <a:ext cx="6680200" cy="4555284"/>
          </a:xfrm>
          <a:prstGeom prst="rect">
            <a:avLst/>
          </a:prstGeom>
          <a:noFill/>
        </p:spPr>
      </p:pic>
      <p:sp>
        <p:nvSpPr>
          <p:cNvPr id="6" name="Rectangle 5"/>
          <p:cNvSpPr/>
          <p:nvPr/>
        </p:nvSpPr>
        <p:spPr>
          <a:xfrm>
            <a:off x="1232848" y="4234216"/>
            <a:ext cx="6400800" cy="609600"/>
          </a:xfrm>
          <a:prstGeom prst="rect">
            <a:avLst/>
          </a:prstGeom>
          <a:solidFill>
            <a:srgbClr val="FFFF00">
              <a:alpha val="26000"/>
            </a:srgbClr>
          </a:solidFill>
          <a:ln w="12700">
            <a:solidFill>
              <a:srgbClr val="CC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039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975" y="-76200"/>
            <a:ext cx="7620000" cy="719138"/>
          </a:xfrm>
        </p:spPr>
        <p:txBody>
          <a:bodyPr>
            <a:noAutofit/>
          </a:bodyPr>
          <a:lstStyle/>
          <a:p>
            <a:pPr marL="682625"/>
            <a:r>
              <a:rPr lang="en-US" sz="2700" b="0" dirty="0" smtClean="0"/>
              <a:t>Insufficient sleep has known negative </a:t>
            </a:r>
            <a:br>
              <a:rPr lang="en-US" sz="2700" b="0" dirty="0" smtClean="0"/>
            </a:br>
            <a:r>
              <a:rPr lang="en-US" sz="2700" b="0" dirty="0" smtClean="0"/>
              <a:t>effects on training &amp; education</a:t>
            </a:r>
            <a:endParaRPr lang="en-US" sz="2700" b="0" dirty="0"/>
          </a:p>
        </p:txBody>
      </p:sp>
      <p:sp>
        <p:nvSpPr>
          <p:cNvPr id="3" name="Content Placeholder 2"/>
          <p:cNvSpPr>
            <a:spLocks noGrp="1"/>
          </p:cNvSpPr>
          <p:nvPr>
            <p:ph idx="1"/>
          </p:nvPr>
        </p:nvSpPr>
        <p:spPr/>
        <p:txBody>
          <a:bodyPr>
            <a:noAutofit/>
          </a:bodyPr>
          <a:lstStyle/>
          <a:p>
            <a:pPr marL="231775" indent="-231775">
              <a:spcBef>
                <a:spcPts val="575"/>
              </a:spcBef>
              <a:tabLst>
                <a:tab pos="231775" algn="l"/>
              </a:tabLst>
              <a:defRPr/>
            </a:pPr>
            <a:r>
              <a:rPr lang="en-US" dirty="0">
                <a:cs typeface="Times New Roman" pitchFamily="18" charset="0"/>
              </a:rPr>
              <a:t>Multiple nights of less than 8 </a:t>
            </a:r>
            <a:r>
              <a:rPr lang="en-US" dirty="0" smtClean="0">
                <a:cs typeface="Times New Roman" pitchFamily="18" charset="0"/>
              </a:rPr>
              <a:t>hours </a:t>
            </a:r>
            <a:r>
              <a:rPr lang="en-US" dirty="0">
                <a:cs typeface="Times New Roman" pitchFamily="18" charset="0"/>
              </a:rPr>
              <a:t>sleep </a:t>
            </a:r>
            <a:r>
              <a:rPr lang="en-US" dirty="0" smtClean="0">
                <a:cs typeface="Times New Roman" pitchFamily="18" charset="0"/>
              </a:rPr>
              <a:t>result </a:t>
            </a:r>
            <a:r>
              <a:rPr lang="en-US" dirty="0">
                <a:cs typeface="Times New Roman" pitchFamily="18" charset="0"/>
              </a:rPr>
              <a:t>in sleep debt &amp; fatigue, the </a:t>
            </a:r>
            <a:r>
              <a:rPr lang="en-US" dirty="0" smtClean="0">
                <a:cs typeface="Times New Roman" pitchFamily="18" charset="0"/>
              </a:rPr>
              <a:t>consequences </a:t>
            </a:r>
            <a:r>
              <a:rPr lang="en-US" dirty="0">
                <a:cs typeface="Times New Roman" pitchFamily="18" charset="0"/>
              </a:rPr>
              <a:t>of which include:</a:t>
            </a:r>
          </a:p>
          <a:p>
            <a:pPr marL="463550" lvl="1" indent="-231775">
              <a:spcBef>
                <a:spcPts val="575"/>
              </a:spcBef>
              <a:tabLst>
                <a:tab pos="231775" algn="l"/>
              </a:tabLst>
              <a:defRPr/>
            </a:pPr>
            <a:r>
              <a:rPr lang="en-US" sz="1600" dirty="0">
                <a:cs typeface="Times New Roman" pitchFamily="18" charset="0"/>
              </a:rPr>
              <a:t>Decreased vigilance, adverse mood changes, perceptual &amp; cognitive decrements </a:t>
            </a:r>
            <a:r>
              <a:rPr lang="en-US" sz="1200" dirty="0">
                <a:cs typeface="Times New Roman" pitchFamily="18" charset="0"/>
              </a:rPr>
              <a:t>(Krueger, 1990; </a:t>
            </a:r>
            <a:r>
              <a:rPr lang="en-US" sz="1200" dirty="0" err="1">
                <a:cs typeface="Times New Roman" pitchFamily="18" charset="0"/>
              </a:rPr>
              <a:t>Belenky</a:t>
            </a:r>
            <a:r>
              <a:rPr lang="en-US" sz="1200" dirty="0">
                <a:cs typeface="Times New Roman" pitchFamily="18" charset="0"/>
              </a:rPr>
              <a:t> et al., 2003; van </a:t>
            </a:r>
            <a:r>
              <a:rPr lang="en-US" sz="1200" dirty="0" err="1">
                <a:cs typeface="Times New Roman" pitchFamily="18" charset="0"/>
              </a:rPr>
              <a:t>Dongen</a:t>
            </a:r>
            <a:r>
              <a:rPr lang="en-US" sz="1200" dirty="0">
                <a:cs typeface="Times New Roman" pitchFamily="18" charset="0"/>
              </a:rPr>
              <a:t> et al., 2003)</a:t>
            </a:r>
          </a:p>
          <a:p>
            <a:pPr marL="463550" lvl="1" indent="-231775">
              <a:spcBef>
                <a:spcPts val="575"/>
              </a:spcBef>
              <a:tabLst>
                <a:tab pos="231775" algn="l"/>
              </a:tabLst>
              <a:defRPr/>
            </a:pPr>
            <a:r>
              <a:rPr lang="en-US" sz="1600" dirty="0">
                <a:cs typeface="Times New Roman" pitchFamily="18" charset="0"/>
              </a:rPr>
              <a:t>Impaired judgment &amp; increased risk taking </a:t>
            </a:r>
            <a:r>
              <a:rPr lang="en-US" sz="1200" dirty="0">
                <a:cs typeface="Times New Roman" pitchFamily="18" charset="0"/>
              </a:rPr>
              <a:t>(</a:t>
            </a:r>
            <a:r>
              <a:rPr lang="en-US" sz="1200" dirty="0" err="1">
                <a:cs typeface="Times New Roman" pitchFamily="18" charset="0"/>
              </a:rPr>
              <a:t>Killgore</a:t>
            </a:r>
            <a:r>
              <a:rPr lang="en-US" sz="1200" dirty="0">
                <a:cs typeface="Times New Roman" pitchFamily="18" charset="0"/>
              </a:rPr>
              <a:t>, </a:t>
            </a:r>
            <a:r>
              <a:rPr lang="en-US" sz="1200" dirty="0" err="1">
                <a:cs typeface="Times New Roman" pitchFamily="18" charset="0"/>
              </a:rPr>
              <a:t>Balkin</a:t>
            </a:r>
            <a:r>
              <a:rPr lang="en-US" sz="1200" dirty="0">
                <a:cs typeface="Times New Roman" pitchFamily="18" charset="0"/>
              </a:rPr>
              <a:t>, &amp; </a:t>
            </a:r>
            <a:r>
              <a:rPr lang="en-US" sz="1200" dirty="0" err="1">
                <a:cs typeface="Times New Roman" pitchFamily="18" charset="0"/>
              </a:rPr>
              <a:t>Wesensten</a:t>
            </a:r>
            <a:r>
              <a:rPr lang="en-US" sz="1200" dirty="0">
                <a:cs typeface="Times New Roman" pitchFamily="18" charset="0"/>
              </a:rPr>
              <a:t>, 2006)</a:t>
            </a:r>
          </a:p>
          <a:p>
            <a:pPr marL="463550" lvl="1" indent="-231775">
              <a:spcBef>
                <a:spcPts val="575"/>
              </a:spcBef>
              <a:tabLst>
                <a:tab pos="231775" algn="l"/>
              </a:tabLst>
              <a:defRPr/>
            </a:pPr>
            <a:r>
              <a:rPr lang="en-US" sz="1600" dirty="0" smtClean="0">
                <a:cs typeface="Times New Roman" pitchFamily="18" charset="0"/>
              </a:rPr>
              <a:t>Decreased </a:t>
            </a:r>
            <a:r>
              <a:rPr lang="en-US" sz="1600" dirty="0">
                <a:cs typeface="Times New Roman" pitchFamily="18" charset="0"/>
              </a:rPr>
              <a:t>marksmanship </a:t>
            </a:r>
            <a:r>
              <a:rPr lang="en-US" sz="1200" dirty="0">
                <a:cs typeface="Times New Roman" pitchFamily="18" charset="0"/>
              </a:rPr>
              <a:t>(</a:t>
            </a:r>
            <a:r>
              <a:rPr lang="en-US" sz="1200" dirty="0" err="1">
                <a:cs typeface="Times New Roman" pitchFamily="18" charset="0"/>
              </a:rPr>
              <a:t>Tharion</a:t>
            </a:r>
            <a:r>
              <a:rPr lang="en-US" sz="1200" dirty="0">
                <a:cs typeface="Times New Roman" pitchFamily="18" charset="0"/>
              </a:rPr>
              <a:t>, </a:t>
            </a:r>
            <a:r>
              <a:rPr lang="en-US" sz="1200" dirty="0" err="1">
                <a:cs typeface="Times New Roman" pitchFamily="18" charset="0"/>
              </a:rPr>
              <a:t>Shunkitt</a:t>
            </a:r>
            <a:r>
              <a:rPr lang="en-US" sz="1200" dirty="0">
                <a:cs typeface="Times New Roman" pitchFamily="18" charset="0"/>
              </a:rPr>
              <a:t>-Hale, &amp; Lieberman, 2003; </a:t>
            </a:r>
            <a:r>
              <a:rPr lang="en-US" sz="1200" dirty="0" err="1">
                <a:cs typeface="Times New Roman" pitchFamily="18" charset="0"/>
              </a:rPr>
              <a:t>McLellan</a:t>
            </a:r>
            <a:r>
              <a:rPr lang="en-US" sz="1200" dirty="0">
                <a:cs typeface="Times New Roman" pitchFamily="18" charset="0"/>
              </a:rPr>
              <a:t> et al., 2005</a:t>
            </a:r>
            <a:r>
              <a:rPr lang="en-US" sz="1200" dirty="0" smtClean="0">
                <a:cs typeface="Times New Roman" pitchFamily="18" charset="0"/>
              </a:rPr>
              <a:t>)</a:t>
            </a:r>
          </a:p>
          <a:p>
            <a:pPr marL="231775" indent="-231775">
              <a:spcBef>
                <a:spcPts val="575"/>
              </a:spcBef>
              <a:tabLst>
                <a:tab pos="231775" algn="l"/>
              </a:tabLst>
              <a:defRPr/>
            </a:pPr>
            <a:endParaRPr lang="en-US" sz="1000" dirty="0" smtClean="0">
              <a:cs typeface="Times New Roman" pitchFamily="18" charset="0"/>
            </a:endParaRPr>
          </a:p>
          <a:p>
            <a:pPr marL="231775" indent="-231775">
              <a:spcBef>
                <a:spcPts val="575"/>
              </a:spcBef>
              <a:tabLst>
                <a:tab pos="231775" algn="l"/>
              </a:tabLst>
              <a:defRPr/>
            </a:pPr>
            <a:r>
              <a:rPr lang="en-US" dirty="0">
                <a:cs typeface="Times New Roman" pitchFamily="18" charset="0"/>
              </a:rPr>
              <a:t>Ability of individuals to learn &amp; retain information</a:t>
            </a:r>
            <a:r>
              <a:rPr lang="en-US" dirty="0" smtClean="0">
                <a:cs typeface="Times New Roman" pitchFamily="18" charset="0"/>
              </a:rPr>
              <a:t> is impaired </a:t>
            </a:r>
            <a:r>
              <a:rPr lang="en-US" dirty="0">
                <a:cs typeface="Times New Roman" pitchFamily="18" charset="0"/>
              </a:rPr>
              <a:t>by sleep deprivation</a:t>
            </a:r>
          </a:p>
          <a:p>
            <a:pPr marL="463550" lvl="1" indent="-231775">
              <a:spcBef>
                <a:spcPts val="575"/>
              </a:spcBef>
              <a:tabLst>
                <a:tab pos="231775" algn="l"/>
              </a:tabLst>
              <a:defRPr/>
            </a:pPr>
            <a:r>
              <a:rPr lang="en-US" sz="1600" dirty="0">
                <a:cs typeface="Times New Roman" pitchFamily="18" charset="0"/>
              </a:rPr>
              <a:t>Role of sleep in memory consolidation and latent learning </a:t>
            </a:r>
            <a:r>
              <a:rPr lang="en-US" sz="1200" dirty="0">
                <a:cs typeface="Times New Roman" pitchFamily="18" charset="0"/>
              </a:rPr>
              <a:t>(</a:t>
            </a:r>
            <a:r>
              <a:rPr lang="en-US" sz="1200" dirty="0" err="1">
                <a:cs typeface="Times New Roman" pitchFamily="18" charset="0"/>
              </a:rPr>
              <a:t>Fenn</a:t>
            </a:r>
            <a:r>
              <a:rPr lang="en-US" sz="1200" dirty="0">
                <a:cs typeface="Times New Roman" pitchFamily="18" charset="0"/>
              </a:rPr>
              <a:t> et al., 2003; </a:t>
            </a:r>
            <a:r>
              <a:rPr lang="en-US" sz="1200" dirty="0" err="1">
                <a:cs typeface="Times New Roman" pitchFamily="18" charset="0"/>
              </a:rPr>
              <a:t>Gais</a:t>
            </a:r>
            <a:r>
              <a:rPr lang="en-US" sz="1200" dirty="0">
                <a:cs typeface="Times New Roman" pitchFamily="18" charset="0"/>
              </a:rPr>
              <a:t> et al., 2000; </a:t>
            </a:r>
            <a:r>
              <a:rPr lang="en-US" sz="1200" dirty="0" err="1">
                <a:cs typeface="Times New Roman" pitchFamily="18" charset="0"/>
              </a:rPr>
              <a:t>Stickgold</a:t>
            </a:r>
            <a:r>
              <a:rPr lang="en-US" sz="1200" dirty="0">
                <a:cs typeface="Times New Roman" pitchFamily="18" charset="0"/>
              </a:rPr>
              <a:t> et al., 2000; Walker et al., 2003)</a:t>
            </a:r>
          </a:p>
          <a:p>
            <a:pPr marL="463550" lvl="1" indent="-231775">
              <a:spcBef>
                <a:spcPts val="575"/>
              </a:spcBef>
              <a:tabLst>
                <a:tab pos="231775" algn="l"/>
              </a:tabLst>
              <a:defRPr/>
            </a:pPr>
            <a:r>
              <a:rPr lang="en-US" sz="1600" dirty="0">
                <a:cs typeface="Times New Roman" pitchFamily="18" charset="0"/>
              </a:rPr>
              <a:t>Learning curves drop for adolescents with 4–6 vs. 8 hrs sleep </a:t>
            </a:r>
            <a:r>
              <a:rPr lang="en-US" sz="1200" dirty="0">
                <a:cs typeface="Times New Roman" pitchFamily="18" charset="0"/>
              </a:rPr>
              <a:t>(Graham, 2000)</a:t>
            </a:r>
          </a:p>
          <a:p>
            <a:pPr marL="463550" lvl="1" indent="-231775">
              <a:spcBef>
                <a:spcPts val="575"/>
              </a:spcBef>
              <a:tabLst>
                <a:tab pos="231775" algn="l"/>
              </a:tabLst>
              <a:defRPr/>
            </a:pPr>
            <a:r>
              <a:rPr lang="en-US" sz="1600" dirty="0" smtClean="0">
                <a:cs typeface="Times New Roman" pitchFamily="18" charset="0"/>
              </a:rPr>
              <a:t>Positive </a:t>
            </a:r>
            <a:r>
              <a:rPr lang="en-US" sz="1600" dirty="0">
                <a:cs typeface="Times New Roman" pitchFamily="18" charset="0"/>
              </a:rPr>
              <a:t>correlation between academic performance &amp; daily sleep</a:t>
            </a:r>
            <a:r>
              <a:rPr lang="en-US" sz="1200" dirty="0">
                <a:cs typeface="Times New Roman" pitchFamily="18" charset="0"/>
              </a:rPr>
              <a:t> (</a:t>
            </a:r>
            <a:r>
              <a:rPr lang="en-US" sz="1200" dirty="0" err="1">
                <a:cs typeface="Times New Roman" pitchFamily="18" charset="0"/>
              </a:rPr>
              <a:t>Trickel</a:t>
            </a:r>
            <a:r>
              <a:rPr lang="en-US" sz="1200" dirty="0">
                <a:cs typeface="Times New Roman" pitchFamily="18" charset="0"/>
              </a:rPr>
              <a:t> et al., 2000; </a:t>
            </a:r>
            <a:r>
              <a:rPr lang="en-US" sz="1200" dirty="0" err="1">
                <a:cs typeface="Times New Roman" pitchFamily="18" charset="0"/>
              </a:rPr>
              <a:t>Killgore</a:t>
            </a:r>
            <a:r>
              <a:rPr lang="en-US" sz="1200" dirty="0">
                <a:cs typeface="Times New Roman" pitchFamily="18" charset="0"/>
              </a:rPr>
              <a:t> et al., 2008)</a:t>
            </a:r>
          </a:p>
          <a:p>
            <a:pPr marL="231775" indent="-231775">
              <a:spcBef>
                <a:spcPts val="575"/>
              </a:spcBef>
              <a:tabLst>
                <a:tab pos="231775" algn="l"/>
              </a:tabLst>
              <a:defRPr/>
            </a:pPr>
            <a:endParaRPr lang="en-US" sz="1200" dirty="0">
              <a:cs typeface="Times New Roman" pitchFamily="18" charset="0"/>
            </a:endParaRPr>
          </a:p>
        </p:txBody>
      </p:sp>
    </p:spTree>
    <p:extLst>
      <p:ext uri="{BB962C8B-B14F-4D97-AF65-F5344CB8AC3E}">
        <p14:creationId xmlns:p14="http://schemas.microsoft.com/office/powerpoint/2010/main" val="1731010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Arial Narrow" charset="0"/>
                <a:cs typeface="ＭＳ Ｐゴシック" charset="0"/>
              </a:rPr>
              <a:t>What is Sleep?</a:t>
            </a:r>
            <a:endParaRPr lang="en-US" b="0" dirty="0"/>
          </a:p>
        </p:txBody>
      </p:sp>
      <p:sp>
        <p:nvSpPr>
          <p:cNvPr id="3" name="Content Placeholder 2"/>
          <p:cNvSpPr>
            <a:spLocks noGrp="1"/>
          </p:cNvSpPr>
          <p:nvPr>
            <p:ph idx="1"/>
          </p:nvPr>
        </p:nvSpPr>
        <p:spPr>
          <a:xfrm>
            <a:off x="457200" y="1295400"/>
            <a:ext cx="8229600" cy="5181600"/>
          </a:xfrm>
          <a:solidFill>
            <a:schemeClr val="bg1"/>
          </a:solidFill>
        </p:spPr>
        <p:txBody>
          <a:bodyPr>
            <a:normAutofit/>
          </a:bodyPr>
          <a:lstStyle/>
          <a:p>
            <a:pPr marL="227013" indent="-227013" eaLnBrk="1" hangingPunct="1">
              <a:lnSpc>
                <a:spcPct val="90000"/>
              </a:lnSpc>
              <a:spcBef>
                <a:spcPts val="600"/>
              </a:spcBef>
              <a:spcAft>
                <a:spcPts val="600"/>
              </a:spcAft>
              <a:buSzPct val="80000"/>
            </a:pPr>
            <a:r>
              <a:rPr lang="en-US" sz="2800" dirty="0" smtClean="0">
                <a:latin typeface="Arial" charset="0"/>
                <a:cs typeface="ＭＳ Ｐゴシック" charset="0"/>
              </a:rPr>
              <a:t>Sleep </a:t>
            </a:r>
            <a:r>
              <a:rPr lang="en-US" sz="2800" dirty="0">
                <a:latin typeface="Arial" charset="0"/>
                <a:cs typeface="ＭＳ Ｐゴシック" charset="0"/>
              </a:rPr>
              <a:t>is an ACTIVE process</a:t>
            </a:r>
          </a:p>
          <a:p>
            <a:pPr marL="227013" indent="-227013" eaLnBrk="1" hangingPunct="1">
              <a:lnSpc>
                <a:spcPct val="90000"/>
              </a:lnSpc>
              <a:spcBef>
                <a:spcPts val="600"/>
              </a:spcBef>
              <a:spcAft>
                <a:spcPts val="600"/>
              </a:spcAft>
              <a:buSzPct val="80000"/>
            </a:pPr>
            <a:r>
              <a:rPr lang="en-US" sz="2800" dirty="0" smtClean="0">
                <a:latin typeface="Arial" charset="0"/>
                <a:cs typeface="ＭＳ Ｐゴシック" charset="0"/>
              </a:rPr>
              <a:t>Probably </a:t>
            </a:r>
            <a:r>
              <a:rPr lang="en-US" sz="2800" dirty="0">
                <a:latin typeface="Arial" charset="0"/>
                <a:cs typeface="ＭＳ Ｐゴシック" charset="0"/>
              </a:rPr>
              <a:t>all animals sleep (various lengths)</a:t>
            </a:r>
          </a:p>
          <a:p>
            <a:pPr marL="227013" indent="-227013" eaLnBrk="1" hangingPunct="1">
              <a:lnSpc>
                <a:spcPct val="90000"/>
              </a:lnSpc>
              <a:spcBef>
                <a:spcPts val="600"/>
              </a:spcBef>
              <a:spcAft>
                <a:spcPts val="600"/>
              </a:spcAft>
              <a:buSzPct val="80000"/>
            </a:pPr>
            <a:r>
              <a:rPr lang="en-US" sz="2800" dirty="0" smtClean="0">
                <a:latin typeface="Arial" charset="0"/>
                <a:cs typeface="ＭＳ Ｐゴシック" charset="0"/>
              </a:rPr>
              <a:t>May </a:t>
            </a:r>
            <a:r>
              <a:rPr lang="en-US" sz="2800" dirty="0">
                <a:latin typeface="Arial" charset="0"/>
                <a:cs typeface="ＭＳ Ｐゴシック" charset="0"/>
              </a:rPr>
              <a:t>be the strongest, most insistent drive</a:t>
            </a:r>
          </a:p>
          <a:p>
            <a:pPr marL="227013" indent="-227013" eaLnBrk="1" hangingPunct="1">
              <a:lnSpc>
                <a:spcPct val="90000"/>
              </a:lnSpc>
              <a:spcBef>
                <a:spcPts val="600"/>
              </a:spcBef>
              <a:spcAft>
                <a:spcPts val="600"/>
              </a:spcAft>
              <a:buSzPct val="80000"/>
            </a:pPr>
            <a:r>
              <a:rPr lang="en-US" sz="2800" dirty="0" smtClean="0">
                <a:latin typeface="Arial" charset="0"/>
                <a:cs typeface="ＭＳ Ｐゴシック" charset="0"/>
              </a:rPr>
              <a:t>Still </a:t>
            </a:r>
            <a:r>
              <a:rPr lang="en-US" sz="2800" dirty="0">
                <a:latin typeface="Arial" charset="0"/>
                <a:cs typeface="ＭＳ Ｐゴシック" charset="0"/>
              </a:rPr>
              <a:t>not known exactly why we </a:t>
            </a:r>
            <a:r>
              <a:rPr lang="en-US" sz="2800" dirty="0" smtClean="0">
                <a:latin typeface="Arial" charset="0"/>
                <a:cs typeface="ＭＳ Ｐゴシック" charset="0"/>
              </a:rPr>
              <a:t>sleep</a:t>
            </a:r>
          </a:p>
          <a:p>
            <a:pPr marL="627063" lvl="1" indent="-227013" eaLnBrk="1" hangingPunct="1">
              <a:lnSpc>
                <a:spcPct val="90000"/>
              </a:lnSpc>
              <a:spcBef>
                <a:spcPts val="600"/>
              </a:spcBef>
              <a:spcAft>
                <a:spcPts val="600"/>
              </a:spcAft>
              <a:buSzPct val="80000"/>
            </a:pPr>
            <a:r>
              <a:rPr lang="en-US" sz="2400" dirty="0" smtClean="0">
                <a:latin typeface="Arial" charset="0"/>
              </a:rPr>
              <a:t>Restorative </a:t>
            </a:r>
            <a:r>
              <a:rPr lang="en-US" sz="2400" dirty="0">
                <a:latin typeface="Arial" charset="0"/>
              </a:rPr>
              <a:t>function</a:t>
            </a:r>
            <a:r>
              <a:rPr lang="en-US" sz="2400" dirty="0" smtClean="0">
                <a:latin typeface="Arial" charset="0"/>
              </a:rPr>
              <a:t>?</a:t>
            </a:r>
          </a:p>
          <a:p>
            <a:pPr marL="627063" lvl="1" indent="-227013" eaLnBrk="1" hangingPunct="1">
              <a:lnSpc>
                <a:spcPct val="90000"/>
              </a:lnSpc>
              <a:spcBef>
                <a:spcPts val="600"/>
              </a:spcBef>
              <a:spcAft>
                <a:spcPts val="600"/>
              </a:spcAft>
              <a:buSzPct val="80000"/>
            </a:pPr>
            <a:r>
              <a:rPr lang="en-US" sz="2400" dirty="0" smtClean="0">
                <a:latin typeface="Arial" charset="0"/>
              </a:rPr>
              <a:t>Adaptive </a:t>
            </a:r>
            <a:r>
              <a:rPr lang="en-US" sz="2400" dirty="0">
                <a:latin typeface="Arial" charset="0"/>
              </a:rPr>
              <a:t>function</a:t>
            </a:r>
            <a:r>
              <a:rPr lang="en-US" sz="2400" dirty="0" smtClean="0">
                <a:latin typeface="Arial" charset="0"/>
              </a:rPr>
              <a:t>?</a:t>
            </a:r>
            <a:endParaRPr lang="en-US" sz="2400" dirty="0">
              <a:latin typeface="Arial" charset="0"/>
            </a:endParaRPr>
          </a:p>
        </p:txBody>
      </p:sp>
    </p:spTree>
    <p:extLst>
      <p:ext uri="{BB962C8B-B14F-4D97-AF65-F5344CB8AC3E}">
        <p14:creationId xmlns:p14="http://schemas.microsoft.com/office/powerpoint/2010/main" val="92082930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1219200" y="0"/>
            <a:ext cx="7620000" cy="719138"/>
          </a:xfrm>
        </p:spPr>
        <p:txBody>
          <a:bodyPr/>
          <a:lstStyle/>
          <a:p>
            <a:pPr eaLnBrk="1" hangingPunct="1">
              <a:lnSpc>
                <a:spcPct val="80000"/>
              </a:lnSpc>
            </a:pPr>
            <a:r>
              <a:rPr lang="en-US" sz="2800">
                <a:latin typeface="Arial Narrow" charset="0"/>
                <a:ea typeface="ＭＳ Ｐゴシック" charset="0"/>
                <a:cs typeface="ＭＳ Ｐゴシック" charset="0"/>
              </a:rPr>
              <a:t>Potential Benefits of Extending</a:t>
            </a:r>
            <a:br>
              <a:rPr lang="en-US" sz="2800">
                <a:latin typeface="Arial Narrow" charset="0"/>
                <a:ea typeface="ＭＳ Ｐゴシック" charset="0"/>
                <a:cs typeface="ＭＳ Ｐゴシック" charset="0"/>
              </a:rPr>
            </a:br>
            <a:r>
              <a:rPr lang="en-US" sz="2800">
                <a:latin typeface="Arial Narrow" charset="0"/>
                <a:ea typeface="ＭＳ Ｐゴシック" charset="0"/>
                <a:cs typeface="ＭＳ Ｐゴシック" charset="0"/>
              </a:rPr>
              <a:t>and Improving Sleep in Training</a:t>
            </a:r>
          </a:p>
        </p:txBody>
      </p:sp>
      <p:sp>
        <p:nvSpPr>
          <p:cNvPr id="90114" name="Rectangle 3"/>
          <p:cNvSpPr>
            <a:spLocks noGrp="1" noChangeArrowheads="1"/>
          </p:cNvSpPr>
          <p:nvPr>
            <p:ph idx="1"/>
          </p:nvPr>
        </p:nvSpPr>
        <p:spPr>
          <a:xfrm>
            <a:off x="450850" y="1031875"/>
            <a:ext cx="7715250" cy="5176838"/>
          </a:xfrm>
        </p:spPr>
        <p:txBody>
          <a:bodyPr/>
          <a:lstStyle/>
          <a:p>
            <a:pPr eaLnBrk="1" hangingPunct="1">
              <a:buSzPct val="80000"/>
              <a:buFontTx/>
              <a:buChar char="•"/>
            </a:pPr>
            <a:r>
              <a:rPr lang="en-US" sz="2800">
                <a:solidFill>
                  <a:schemeClr val="bg2"/>
                </a:solidFill>
                <a:latin typeface="Arial" charset="0"/>
                <a:ea typeface="ＭＳ Ｐゴシック" charset="0"/>
                <a:cs typeface="ＭＳ Ｐゴシック" charset="0"/>
              </a:rPr>
              <a:t>Improved test scores</a:t>
            </a:r>
          </a:p>
          <a:p>
            <a:pPr eaLnBrk="1" hangingPunct="1">
              <a:buSzPct val="80000"/>
              <a:buFontTx/>
              <a:buChar char="•"/>
            </a:pPr>
            <a:r>
              <a:rPr lang="en-US" sz="2800">
                <a:solidFill>
                  <a:schemeClr val="bg2"/>
                </a:solidFill>
                <a:latin typeface="Arial" charset="0"/>
                <a:ea typeface="ＭＳ Ｐゴシック" charset="0"/>
                <a:cs typeface="ＭＳ Ｐゴシック" charset="0"/>
              </a:rPr>
              <a:t>Better retention of knowledge</a:t>
            </a:r>
          </a:p>
          <a:p>
            <a:pPr eaLnBrk="1" hangingPunct="1">
              <a:buSzPct val="80000"/>
              <a:buFontTx/>
              <a:buChar char="•"/>
            </a:pPr>
            <a:r>
              <a:rPr lang="en-US" sz="2800">
                <a:solidFill>
                  <a:schemeClr val="bg2"/>
                </a:solidFill>
                <a:latin typeface="Arial" charset="0"/>
                <a:ea typeface="ＭＳ Ｐゴシック" charset="0"/>
                <a:cs typeface="ＭＳ Ｐゴシック" charset="0"/>
              </a:rPr>
              <a:t>Fewer sick calls</a:t>
            </a:r>
          </a:p>
          <a:p>
            <a:pPr eaLnBrk="1" hangingPunct="1">
              <a:buSzPct val="80000"/>
              <a:buFontTx/>
              <a:buChar char="•"/>
            </a:pPr>
            <a:r>
              <a:rPr lang="en-US" sz="2800">
                <a:solidFill>
                  <a:schemeClr val="bg2"/>
                </a:solidFill>
                <a:latin typeface="Arial" charset="0"/>
                <a:ea typeface="ＭＳ Ｐゴシック" charset="0"/>
                <a:cs typeface="ＭＳ Ｐゴシック" charset="0"/>
              </a:rPr>
              <a:t>Decrease in discipline problems</a:t>
            </a:r>
          </a:p>
          <a:p>
            <a:pPr eaLnBrk="1" hangingPunct="1">
              <a:buSzPct val="80000"/>
              <a:buFontTx/>
              <a:buChar char="•"/>
            </a:pPr>
            <a:r>
              <a:rPr lang="en-US" sz="2800">
                <a:solidFill>
                  <a:schemeClr val="bg2"/>
                </a:solidFill>
                <a:latin typeface="Arial" charset="0"/>
                <a:ea typeface="ＭＳ Ｐゴシック" charset="0"/>
                <a:cs typeface="ＭＳ Ｐゴシック" charset="0"/>
              </a:rPr>
              <a:t>Decrease in depression</a:t>
            </a:r>
          </a:p>
          <a:p>
            <a:pPr eaLnBrk="1" hangingPunct="1">
              <a:buSzPct val="80000"/>
              <a:buFontTx/>
              <a:buChar char="•"/>
            </a:pPr>
            <a:r>
              <a:rPr lang="en-US" sz="2800">
                <a:solidFill>
                  <a:schemeClr val="bg2"/>
                </a:solidFill>
                <a:latin typeface="Arial" charset="0"/>
                <a:ea typeface="ＭＳ Ｐゴシック" charset="0"/>
                <a:cs typeface="ＭＳ Ｐゴシック" charset="0"/>
              </a:rPr>
              <a:t>Improved morale</a:t>
            </a:r>
          </a:p>
          <a:p>
            <a:pPr eaLnBrk="1" hangingPunct="1">
              <a:buSzPct val="80000"/>
              <a:buFontTx/>
              <a:buChar char="•"/>
            </a:pPr>
            <a:r>
              <a:rPr lang="en-US" sz="2800">
                <a:solidFill>
                  <a:schemeClr val="bg2"/>
                </a:solidFill>
                <a:latin typeface="Arial" charset="0"/>
                <a:ea typeface="ＭＳ Ｐゴシック" charset="0"/>
                <a:cs typeface="ＭＳ Ｐゴシック" charset="0"/>
              </a:rPr>
              <a:t>Lower attrition</a:t>
            </a:r>
          </a:p>
        </p:txBody>
      </p:sp>
    </p:spTree>
    <p:extLst>
      <p:ext uri="{BB962C8B-B14F-4D97-AF65-F5344CB8AC3E}">
        <p14:creationId xmlns:p14="http://schemas.microsoft.com/office/powerpoint/2010/main" val="54185000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1069975" y="142875"/>
            <a:ext cx="7620000" cy="719138"/>
          </a:xfrm>
        </p:spPr>
        <p:txBody>
          <a:bodyPr/>
          <a:lstStyle/>
          <a:p>
            <a:pPr eaLnBrk="1" hangingPunct="1"/>
            <a:r>
              <a:rPr lang="en-US" sz="2800" dirty="0">
                <a:latin typeface="Arial Narrow" charset="0"/>
                <a:ea typeface="ＭＳ Ｐゴシック" charset="0"/>
                <a:cs typeface="ＭＳ Ｐゴシック" charset="0"/>
              </a:rPr>
              <a:t>Great Lakes USN Recruit Studies: 2002-2004</a:t>
            </a:r>
          </a:p>
        </p:txBody>
      </p:sp>
      <p:sp>
        <p:nvSpPr>
          <p:cNvPr id="92162" name="Rectangle 3"/>
          <p:cNvSpPr>
            <a:spLocks noGrp="1" noChangeArrowheads="1"/>
          </p:cNvSpPr>
          <p:nvPr>
            <p:ph idx="1"/>
          </p:nvPr>
        </p:nvSpPr>
        <p:spPr>
          <a:xfrm>
            <a:off x="228600" y="703263"/>
            <a:ext cx="4267200" cy="3416300"/>
          </a:xfrm>
        </p:spPr>
        <p:txBody>
          <a:bodyPr/>
          <a:lstStyle/>
          <a:p>
            <a:pPr eaLnBrk="1" hangingPunct="1"/>
            <a:r>
              <a:rPr lang="en-US" sz="2000">
                <a:latin typeface="Arial" charset="0"/>
                <a:ea typeface="ＭＳ Ｐゴシック" charset="0"/>
                <a:cs typeface="ＭＳ Ｐゴシック" charset="0"/>
              </a:rPr>
              <a:t>     Recruit sleep at Boot Camp </a:t>
            </a:r>
            <a:r>
              <a:rPr lang="en-US" sz="2000" b="1">
                <a:latin typeface="Arial" charset="0"/>
                <a:ea typeface="ＭＳ Ｐゴシック" charset="0"/>
                <a:cs typeface="ＭＳ Ｐゴシック" charset="0"/>
              </a:rPr>
              <a:t>was increased </a:t>
            </a:r>
            <a:r>
              <a:rPr lang="en-US" sz="2000">
                <a:latin typeface="Arial" charset="0"/>
                <a:ea typeface="ＭＳ Ｐゴシック" charset="0"/>
                <a:cs typeface="ＭＳ Ｐゴシック" charset="0"/>
              </a:rPr>
              <a:t>from </a:t>
            </a:r>
            <a:r>
              <a:rPr lang="en-US" sz="2000" b="1">
                <a:latin typeface="Arial" charset="0"/>
                <a:ea typeface="ＭＳ Ｐゴシック" charset="0"/>
                <a:cs typeface="ＭＳ Ｐゴシック" charset="0"/>
              </a:rPr>
              <a:t>6 to 8 </a:t>
            </a:r>
            <a:r>
              <a:rPr lang="en-US" sz="2000">
                <a:latin typeface="Arial" charset="0"/>
                <a:ea typeface="ＭＳ Ｐゴシック" charset="0"/>
                <a:cs typeface="ＭＳ Ｐゴシック" charset="0"/>
              </a:rPr>
              <a:t>hrs/night (in line with other service basic training and with USN  Recruit training  20 years ago.)  </a:t>
            </a:r>
          </a:p>
          <a:p>
            <a:pPr eaLnBrk="1" hangingPunct="1"/>
            <a:r>
              <a:rPr lang="en-US" sz="2000">
                <a:latin typeface="Arial" charset="0"/>
                <a:ea typeface="ＭＳ Ｐゴシック" charset="0"/>
                <a:cs typeface="ＭＳ Ｐゴシック" charset="0"/>
              </a:rPr>
              <a:t>     Initial study quantified the sleep received by Recruits; follow-on study examined changes in test scores following the increase in sleep. </a:t>
            </a:r>
          </a:p>
        </p:txBody>
      </p:sp>
      <p:pic>
        <p:nvPicPr>
          <p:cNvPr id="92163"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8200" y="10953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39909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 y="4076700"/>
            <a:ext cx="3581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65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1219200" y="-76200"/>
            <a:ext cx="7620000" cy="719138"/>
          </a:xfrm>
        </p:spPr>
        <p:txBody>
          <a:bodyPr/>
          <a:lstStyle/>
          <a:p>
            <a:pPr eaLnBrk="1" hangingPunct="1"/>
            <a:r>
              <a:rPr lang="en-US" sz="2800">
                <a:latin typeface="Arial Narrow" charset="0"/>
                <a:ea typeface="ＭＳ Ｐゴシック" charset="0"/>
                <a:cs typeface="ＭＳ Ｐゴシック" charset="0"/>
              </a:rPr>
              <a:t>USN Recruits Standardized Test Scores </a:t>
            </a:r>
            <a:br>
              <a:rPr lang="en-US" sz="2800">
                <a:latin typeface="Arial Narrow" charset="0"/>
                <a:ea typeface="ＭＳ Ｐゴシック" charset="0"/>
                <a:cs typeface="ＭＳ Ｐゴシック" charset="0"/>
              </a:rPr>
            </a:br>
            <a:r>
              <a:rPr lang="en-US" sz="2800">
                <a:latin typeface="Arial Narrow" charset="0"/>
                <a:ea typeface="ＭＳ Ｐゴシック" charset="0"/>
                <a:cs typeface="ＭＳ Ｐゴシック" charset="0"/>
              </a:rPr>
              <a:t>with 6 vs. 8 hrs Sleep/Night</a:t>
            </a:r>
          </a:p>
        </p:txBody>
      </p:sp>
      <p:grpSp>
        <p:nvGrpSpPr>
          <p:cNvPr id="93186" name="Group 9"/>
          <p:cNvGrpSpPr>
            <a:grpSpLocks/>
          </p:cNvGrpSpPr>
          <p:nvPr/>
        </p:nvGrpSpPr>
        <p:grpSpPr bwMode="auto">
          <a:xfrm>
            <a:off x="1463675" y="914400"/>
            <a:ext cx="6765925" cy="5322888"/>
            <a:chOff x="922" y="1073"/>
            <a:chExt cx="3763" cy="2856"/>
          </a:xfrm>
        </p:grpSpPr>
        <p:pic>
          <p:nvPicPr>
            <p:cNvPr id="931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 y="1073"/>
              <a:ext cx="3763" cy="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ext Box 5"/>
            <p:cNvSpPr txBox="1">
              <a:spLocks noChangeArrowheads="1"/>
            </p:cNvSpPr>
            <p:nvPr/>
          </p:nvSpPr>
          <p:spPr bwMode="auto">
            <a:xfrm>
              <a:off x="1824" y="2696"/>
              <a:ext cx="4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6 hr</a:t>
              </a:r>
            </a:p>
          </p:txBody>
        </p:sp>
        <p:sp>
          <p:nvSpPr>
            <p:cNvPr id="93190" name="Text Box 6"/>
            <p:cNvSpPr txBox="1">
              <a:spLocks noChangeArrowheads="1"/>
            </p:cNvSpPr>
            <p:nvPr/>
          </p:nvSpPr>
          <p:spPr bwMode="auto">
            <a:xfrm>
              <a:off x="2556" y="2803"/>
              <a:ext cx="4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6 hr</a:t>
              </a:r>
            </a:p>
          </p:txBody>
        </p:sp>
        <p:sp>
          <p:nvSpPr>
            <p:cNvPr id="93191" name="Text Box 7"/>
            <p:cNvSpPr txBox="1">
              <a:spLocks noChangeArrowheads="1"/>
            </p:cNvSpPr>
            <p:nvPr/>
          </p:nvSpPr>
          <p:spPr bwMode="auto">
            <a:xfrm>
              <a:off x="3282" y="1983"/>
              <a:ext cx="49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8 hr</a:t>
              </a:r>
            </a:p>
          </p:txBody>
        </p:sp>
      </p:grpSp>
      <p:sp>
        <p:nvSpPr>
          <p:cNvPr id="93187" name="Text Box 8"/>
          <p:cNvSpPr txBox="1">
            <a:spLocks noChangeArrowheads="1"/>
          </p:cNvSpPr>
          <p:nvPr/>
        </p:nvSpPr>
        <p:spPr bwMode="auto">
          <a:xfrm>
            <a:off x="355600" y="6351588"/>
            <a:ext cx="83756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400" b="1">
                <a:solidFill>
                  <a:srgbClr val="000000"/>
                </a:solidFill>
              </a:rPr>
              <a:t>NPS thesis by LCDR Charles Andrews, Sept 2004</a:t>
            </a:r>
          </a:p>
        </p:txBody>
      </p:sp>
    </p:spTree>
    <p:extLst>
      <p:ext uri="{BB962C8B-B14F-4D97-AF65-F5344CB8AC3E}">
        <p14:creationId xmlns:p14="http://schemas.microsoft.com/office/powerpoint/2010/main" val="783854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95250"/>
            <a:ext cx="8915400" cy="695325"/>
          </a:xfrm>
        </p:spPr>
        <p:txBody>
          <a:bodyPr rtlCol="0">
            <a:normAutofit/>
          </a:bodyPr>
          <a:lstStyle/>
          <a:p>
            <a:pPr eaLnBrk="1" fontAlgn="auto" hangingPunct="1">
              <a:spcAft>
                <a:spcPts val="0"/>
              </a:spcAft>
              <a:defRPr/>
            </a:pPr>
            <a:r>
              <a:rPr lang="en-US" sz="2600" dirty="0" smtClean="0"/>
              <a:t>USMA West </a:t>
            </a:r>
            <a:r>
              <a:rPr lang="en-US" sz="2600" smtClean="0"/>
              <a:t>Point Cadet Sleep </a:t>
            </a:r>
            <a:r>
              <a:rPr lang="en-US" sz="2600" dirty="0" smtClean="0"/>
              <a:t>by Gender and Academic Year</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95" y="1476379"/>
            <a:ext cx="7643405" cy="446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5334000"/>
            <a:ext cx="7467600" cy="1200329"/>
          </a:xfrm>
          <a:prstGeom prst="rect">
            <a:avLst/>
          </a:prstGeom>
          <a:noFill/>
        </p:spPr>
        <p:txBody>
          <a:bodyPr wrap="square" rtlCol="0">
            <a:spAutoFit/>
          </a:bodyPr>
          <a:lstStyle/>
          <a:p>
            <a:pPr algn="ctr"/>
            <a:r>
              <a:rPr lang="en-US" dirty="0" smtClean="0"/>
              <a:t>2017 Request by USMA Commandant to repeat study to determine how USMA Cadets are doing. Athletic Department interested in Corps Squad athletes.</a:t>
            </a:r>
            <a:endParaRPr lang="en-US" dirty="0"/>
          </a:p>
        </p:txBody>
      </p:sp>
    </p:spTree>
    <p:extLst>
      <p:ext uri="{BB962C8B-B14F-4D97-AF65-F5344CB8AC3E}">
        <p14:creationId xmlns:p14="http://schemas.microsoft.com/office/powerpoint/2010/main" val="21236311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696200" cy="533400"/>
          </a:xfrm>
        </p:spPr>
        <p:txBody>
          <a:bodyPr>
            <a:noAutofit/>
          </a:bodyPr>
          <a:lstStyle/>
          <a:p>
            <a:r>
              <a:rPr lang="en-US" sz="2800" b="0" dirty="0" smtClean="0"/>
              <a:t>FT Leonard Wood US Army Basic Combat Training Study</a:t>
            </a:r>
            <a:endParaRPr lang="en-US" sz="2800" b="0" dirty="0"/>
          </a:p>
        </p:txBody>
      </p:sp>
      <p:sp>
        <p:nvSpPr>
          <p:cNvPr id="3" name="Content Placeholder 2"/>
          <p:cNvSpPr>
            <a:spLocks noGrp="1"/>
          </p:cNvSpPr>
          <p:nvPr>
            <p:ph idx="1"/>
          </p:nvPr>
        </p:nvSpPr>
        <p:spPr>
          <a:xfrm>
            <a:off x="914400" y="1600200"/>
            <a:ext cx="7620000" cy="2057400"/>
          </a:xfrm>
        </p:spPr>
        <p:txBody>
          <a:bodyPr>
            <a:noAutofit/>
          </a:bodyPr>
          <a:lstStyle/>
          <a:p>
            <a:pPr marL="0" indent="0" algn="ctr">
              <a:spcBef>
                <a:spcPts val="0"/>
              </a:spcBef>
              <a:buNone/>
            </a:pPr>
            <a:r>
              <a:rPr lang="en-US" sz="2800" dirty="0"/>
              <a:t>Bottom Line Up </a:t>
            </a:r>
            <a:r>
              <a:rPr lang="en-US" sz="2800" smtClean="0"/>
              <a:t>Front:</a:t>
            </a:r>
          </a:p>
          <a:p>
            <a:pPr marL="0" indent="0" algn="ctr">
              <a:spcBef>
                <a:spcPts val="0"/>
              </a:spcBef>
              <a:buNone/>
            </a:pPr>
            <a:endParaRPr lang="en-US" sz="2800" dirty="0" smtClean="0"/>
          </a:p>
          <a:p>
            <a:pPr marL="0" indent="0" algn="ctr">
              <a:spcBef>
                <a:spcPts val="0"/>
              </a:spcBef>
              <a:buNone/>
            </a:pPr>
            <a:r>
              <a:rPr lang="en-US" sz="2800" dirty="0" smtClean="0"/>
              <a:t>Accommodating adolescent sleep patterns makes a difference</a:t>
            </a:r>
          </a:p>
          <a:p>
            <a:pPr marL="0" indent="0" algn="ctr">
              <a:spcBef>
                <a:spcPts val="0"/>
              </a:spcBef>
              <a:buNone/>
            </a:pPr>
            <a:r>
              <a:rPr lang="en-US" sz="2800" dirty="0" smtClean="0"/>
              <a:t>in Soldier health and performance</a:t>
            </a:r>
          </a:p>
          <a:p>
            <a:pPr marL="0" indent="0" algn="ctr">
              <a:spcBef>
                <a:spcPts val="0"/>
              </a:spcBef>
              <a:buNone/>
            </a:pPr>
            <a:r>
              <a:rPr lang="en-US" sz="2800" dirty="0" smtClean="0"/>
              <a:t>in the training environment. </a:t>
            </a:r>
            <a:endParaRPr lang="en-US" sz="2800" dirty="0"/>
          </a:p>
        </p:txBody>
      </p:sp>
    </p:spTree>
    <p:extLst>
      <p:ext uri="{BB962C8B-B14F-4D97-AF65-F5344CB8AC3E}">
        <p14:creationId xmlns:p14="http://schemas.microsoft.com/office/powerpoint/2010/main" val="754552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762000"/>
          </a:xfrm>
        </p:spPr>
        <p:txBody>
          <a:bodyPr>
            <a:noAutofit/>
          </a:bodyPr>
          <a:lstStyle/>
          <a:p>
            <a:pPr marL="682625"/>
            <a:r>
              <a:rPr lang="en-US" sz="2200" b="0" dirty="0" smtClean="0"/>
              <a:t>Soldiers on phase-delayed sleep schedule obtained </a:t>
            </a:r>
            <a:br>
              <a:rPr lang="en-US" sz="2200" b="0" dirty="0" smtClean="0"/>
            </a:br>
            <a:r>
              <a:rPr lang="en-US" sz="2200" b="1" dirty="0" smtClean="0">
                <a:solidFill>
                  <a:srgbClr val="FF0000"/>
                </a:solidFill>
              </a:rPr>
              <a:t>33 minutes more sleep </a:t>
            </a:r>
            <a:r>
              <a:rPr lang="en-US" sz="2200" b="0" dirty="0" smtClean="0"/>
              <a:t>per night  than those on the standard  schedule</a:t>
            </a:r>
            <a:endParaRPr lang="en-US" sz="2200" b="0" dirty="0"/>
          </a:p>
        </p:txBody>
      </p:sp>
      <p:pic>
        <p:nvPicPr>
          <p:cNvPr id="6" name="Picture 2"/>
          <p:cNvPicPr>
            <a:picLocks noChangeAspect="1" noChangeArrowheads="1"/>
          </p:cNvPicPr>
          <p:nvPr/>
        </p:nvPicPr>
        <p:blipFill>
          <a:blip r:embed="rId2" cstate="print"/>
          <a:srcRect/>
          <a:stretch>
            <a:fillRect/>
          </a:stretch>
        </p:blipFill>
        <p:spPr bwMode="auto">
          <a:xfrm>
            <a:off x="152400" y="2145379"/>
            <a:ext cx="8763000" cy="2680621"/>
          </a:xfrm>
          <a:prstGeom prst="rect">
            <a:avLst/>
          </a:prstGeom>
          <a:noFill/>
          <a:ln w="9525">
            <a:noFill/>
            <a:miter lim="800000"/>
            <a:headEnd/>
            <a:tailEnd/>
          </a:ln>
        </p:spPr>
      </p:pic>
      <p:sp>
        <p:nvSpPr>
          <p:cNvPr id="7" name="TextBox 6"/>
          <p:cNvSpPr txBox="1">
            <a:spLocks noChangeArrowheads="1"/>
          </p:cNvSpPr>
          <p:nvPr/>
        </p:nvSpPr>
        <p:spPr bwMode="auto">
          <a:xfrm>
            <a:off x="3015016" y="4800600"/>
            <a:ext cx="5747984" cy="1554272"/>
          </a:xfrm>
          <a:prstGeom prst="rect">
            <a:avLst/>
          </a:prstGeom>
          <a:noFill/>
          <a:ln w="9525">
            <a:noFill/>
            <a:miter lim="800000"/>
            <a:headEnd/>
            <a:tailEnd/>
          </a:ln>
        </p:spPr>
        <p:txBody>
          <a:bodyPr wrap="square">
            <a:spAutoFit/>
          </a:bodyPr>
          <a:lstStyle/>
          <a:p>
            <a:r>
              <a:rPr lang="en-US" sz="1900" dirty="0" smtClean="0">
                <a:solidFill>
                  <a:srgbClr val="000000"/>
                </a:solidFill>
                <a:latin typeface="+mn-lt"/>
                <a:cs typeface="Times New Roman" pitchFamily="18" charset="0"/>
              </a:rPr>
              <a:t>Compared to Soldiers in the phase-delayed group, Soldiers on the standard sleep schedule were </a:t>
            </a:r>
            <a:r>
              <a:rPr lang="en-US" sz="1900" b="1" i="1" dirty="0" smtClean="0">
                <a:solidFill>
                  <a:srgbClr val="FF0000"/>
                </a:solidFill>
                <a:latin typeface="+mn-lt"/>
                <a:cs typeface="Times New Roman" pitchFamily="18" charset="0"/>
              </a:rPr>
              <a:t>3.8 times more likely </a:t>
            </a:r>
            <a:r>
              <a:rPr lang="en-US" sz="1900" dirty="0" smtClean="0">
                <a:solidFill>
                  <a:srgbClr val="000000"/>
                </a:solidFill>
                <a:latin typeface="+mn-lt"/>
                <a:cs typeface="Times New Roman" pitchFamily="18" charset="0"/>
              </a:rPr>
              <a:t>to fall below the National Sleep Foundation’s recommended amount of sleep for adolescents and young adults.</a:t>
            </a:r>
            <a:endParaRPr lang="en-US" sz="1900" dirty="0">
              <a:solidFill>
                <a:srgbClr val="000000"/>
              </a:solidFill>
              <a:latin typeface="+mn-lt"/>
              <a:cs typeface="Times New Roman" pitchFamily="18" charset="0"/>
            </a:endParaRPr>
          </a:p>
        </p:txBody>
      </p:sp>
      <p:pic>
        <p:nvPicPr>
          <p:cNvPr id="25604" name="Picture 4" descr="http://media-files.gather.com/images/d323/d190/d745/d224/d96/f3/full.jpg"/>
          <p:cNvPicPr>
            <a:picLocks noChangeAspect="1" noChangeArrowheads="1"/>
          </p:cNvPicPr>
          <p:nvPr/>
        </p:nvPicPr>
        <p:blipFill>
          <a:blip r:embed="rId3" cstate="print"/>
          <a:srcRect/>
          <a:stretch>
            <a:fillRect/>
          </a:stretch>
        </p:blipFill>
        <p:spPr bwMode="auto">
          <a:xfrm>
            <a:off x="846160" y="5029200"/>
            <a:ext cx="2114550" cy="1057275"/>
          </a:xfrm>
          <a:prstGeom prst="rect">
            <a:avLst/>
          </a:prstGeom>
          <a:noFill/>
        </p:spPr>
      </p:pic>
      <p:sp>
        <p:nvSpPr>
          <p:cNvPr id="3" name="TextBox 2"/>
          <p:cNvSpPr txBox="1"/>
          <p:nvPr/>
        </p:nvSpPr>
        <p:spPr>
          <a:xfrm>
            <a:off x="685800" y="1219200"/>
            <a:ext cx="4038600" cy="646331"/>
          </a:xfrm>
          <a:prstGeom prst="rect">
            <a:avLst/>
          </a:prstGeom>
          <a:noFill/>
        </p:spPr>
        <p:txBody>
          <a:bodyPr wrap="square" rtlCol="0">
            <a:spAutoFit/>
          </a:bodyPr>
          <a:lstStyle/>
          <a:p>
            <a:pPr marL="0" lvl="1"/>
            <a:r>
              <a:rPr lang="en-US" sz="1800"/>
              <a:t>B Co followed phase-delayed sleep regimen (</a:t>
            </a:r>
            <a:r>
              <a:rPr lang="en-US" sz="1800">
                <a:solidFill>
                  <a:srgbClr val="FF0000"/>
                </a:solidFill>
              </a:rPr>
              <a:t>2300–0700</a:t>
            </a:r>
            <a:r>
              <a:rPr lang="en-US" sz="1800" smtClean="0"/>
              <a:t>)</a:t>
            </a:r>
            <a:endParaRPr lang="en-US" sz="1800"/>
          </a:p>
        </p:txBody>
      </p:sp>
      <p:sp>
        <p:nvSpPr>
          <p:cNvPr id="4" name="TextBox 3"/>
          <p:cNvSpPr txBox="1"/>
          <p:nvPr/>
        </p:nvSpPr>
        <p:spPr>
          <a:xfrm>
            <a:off x="5029200" y="1219200"/>
            <a:ext cx="3733800" cy="646331"/>
          </a:xfrm>
          <a:prstGeom prst="rect">
            <a:avLst/>
          </a:prstGeom>
          <a:noFill/>
        </p:spPr>
        <p:txBody>
          <a:bodyPr wrap="square" rtlCol="0">
            <a:spAutoFit/>
          </a:bodyPr>
          <a:lstStyle/>
          <a:p>
            <a:pPr marL="0" lvl="1"/>
            <a:r>
              <a:rPr lang="en-US" sz="1800" dirty="0"/>
              <a:t>C Co followed standard BCT sleep regimen (</a:t>
            </a:r>
            <a:r>
              <a:rPr lang="en-US" sz="1800" dirty="0">
                <a:solidFill>
                  <a:srgbClr val="FF0000"/>
                </a:solidFill>
              </a:rPr>
              <a:t>2030–0430</a:t>
            </a:r>
            <a:r>
              <a:rPr lang="en-US" sz="1800" dirty="0" smtClean="0"/>
              <a:t>)</a:t>
            </a:r>
            <a:endParaRPr lang="en-US" sz="1800" dirty="0"/>
          </a:p>
        </p:txBody>
      </p:sp>
    </p:spTree>
    <p:extLst>
      <p:ext uri="{BB962C8B-B14F-4D97-AF65-F5344CB8AC3E}">
        <p14:creationId xmlns:p14="http://schemas.microsoft.com/office/powerpoint/2010/main" val="11590254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975" y="119062"/>
            <a:ext cx="7620000" cy="719138"/>
          </a:xfrm>
        </p:spPr>
        <p:txBody>
          <a:bodyPr>
            <a:noAutofit/>
          </a:bodyPr>
          <a:lstStyle/>
          <a:p>
            <a:pPr marL="682625"/>
            <a:r>
              <a:rPr lang="en-US" sz="2800" b="0" smtClean="0"/>
              <a:t>Soldiers </a:t>
            </a:r>
            <a:r>
              <a:rPr lang="en-US" sz="2800" b="0" dirty="0" smtClean="0"/>
              <a:t>on the phase-delayed sleep schedule</a:t>
            </a:r>
            <a:endParaRPr lang="en-US" sz="2800" b="0" dirty="0"/>
          </a:p>
        </p:txBody>
      </p:sp>
      <p:sp>
        <p:nvSpPr>
          <p:cNvPr id="4" name="Content Placeholder 3"/>
          <p:cNvSpPr>
            <a:spLocks noGrp="1"/>
          </p:cNvSpPr>
          <p:nvPr>
            <p:ph idx="1"/>
          </p:nvPr>
        </p:nvSpPr>
        <p:spPr>
          <a:xfrm>
            <a:off x="457200" y="914400"/>
            <a:ext cx="8229600" cy="5029200"/>
          </a:xfrm>
        </p:spPr>
        <p:txBody>
          <a:bodyPr>
            <a:normAutofit/>
          </a:bodyPr>
          <a:lstStyle/>
          <a:p>
            <a:pPr marL="231775" lvl="1" indent="-231775">
              <a:spcBef>
                <a:spcPts val="0"/>
              </a:spcBef>
              <a:defRPr/>
            </a:pPr>
            <a:r>
              <a:rPr lang="en-US" sz="2400" dirty="0" smtClean="0">
                <a:solidFill>
                  <a:prstClr val="black"/>
                </a:solidFill>
                <a:cs typeface="Times New Roman" pitchFamily="18" charset="0"/>
              </a:rPr>
              <a:t>Reported:</a:t>
            </a:r>
            <a:endParaRPr lang="en-US" sz="2400" dirty="0">
              <a:solidFill>
                <a:prstClr val="black"/>
              </a:solidFill>
              <a:cs typeface="Times New Roman" pitchFamily="18" charset="0"/>
            </a:endParaRPr>
          </a:p>
          <a:p>
            <a:pPr marL="463550" lvl="3" indent="-231775">
              <a:spcBef>
                <a:spcPts val="0"/>
              </a:spcBef>
              <a:defRPr/>
            </a:pPr>
            <a:r>
              <a:rPr lang="en-US" sz="1800" dirty="0">
                <a:solidFill>
                  <a:prstClr val="black"/>
                </a:solidFill>
                <a:cs typeface="Times New Roman" pitchFamily="18" charset="0"/>
              </a:rPr>
              <a:t>Less anger–hostility &amp; lower total mood disturbance scores early in training; although differences between groups diminished over time</a:t>
            </a:r>
          </a:p>
          <a:p>
            <a:pPr marL="463550" lvl="3" indent="-231775">
              <a:spcBef>
                <a:spcPts val="0"/>
              </a:spcBef>
              <a:defRPr/>
            </a:pPr>
            <a:r>
              <a:rPr lang="en-US" sz="1800" dirty="0">
                <a:solidFill>
                  <a:prstClr val="black"/>
                </a:solidFill>
                <a:cs typeface="Times New Roman" pitchFamily="18" charset="0"/>
              </a:rPr>
              <a:t>Greater feelings of vigor than standard sleep group (modest effect size)</a:t>
            </a:r>
          </a:p>
          <a:p>
            <a:pPr>
              <a:spcBef>
                <a:spcPts val="0"/>
              </a:spcBef>
              <a:buFont typeface="Arial" charset="0"/>
              <a:buChar char="•"/>
              <a:defRPr/>
            </a:pPr>
            <a:endParaRPr lang="en-US" sz="2400" dirty="0" smtClean="0">
              <a:solidFill>
                <a:prstClr val="black"/>
              </a:solidFill>
              <a:cs typeface="Times New Roman" pitchFamily="18" charset="0"/>
            </a:endParaRPr>
          </a:p>
          <a:p>
            <a:pPr>
              <a:spcBef>
                <a:spcPts val="0"/>
              </a:spcBef>
              <a:buFont typeface="Arial" charset="0"/>
              <a:buChar char="•"/>
              <a:defRPr/>
            </a:pPr>
            <a:r>
              <a:rPr lang="en-US" sz="2400" dirty="0" smtClean="0">
                <a:solidFill>
                  <a:prstClr val="black"/>
                </a:solidFill>
                <a:cs typeface="Times New Roman" pitchFamily="18" charset="0"/>
              </a:rPr>
              <a:t>Decreased</a:t>
            </a:r>
            <a:endParaRPr lang="en-US" sz="2400" dirty="0">
              <a:solidFill>
                <a:prstClr val="black"/>
              </a:solidFill>
              <a:cs typeface="Times New Roman" pitchFamily="18" charset="0"/>
            </a:endParaRPr>
          </a:p>
          <a:p>
            <a:pPr marL="463550" lvl="3" indent="-231775">
              <a:spcBef>
                <a:spcPts val="0"/>
              </a:spcBef>
              <a:defRPr/>
            </a:pPr>
            <a:r>
              <a:rPr lang="en-US" sz="1800" dirty="0">
                <a:solidFill>
                  <a:prstClr val="black"/>
                </a:solidFill>
                <a:cs typeface="Times New Roman" pitchFamily="18" charset="0"/>
              </a:rPr>
              <a:t>Tension–anxiety</a:t>
            </a:r>
          </a:p>
          <a:p>
            <a:pPr marL="463550" lvl="3" indent="-231775">
              <a:spcBef>
                <a:spcPts val="0"/>
              </a:spcBef>
              <a:defRPr/>
            </a:pPr>
            <a:r>
              <a:rPr lang="en-US" sz="1800" dirty="0">
                <a:solidFill>
                  <a:prstClr val="black"/>
                </a:solidFill>
                <a:cs typeface="Times New Roman" pitchFamily="18" charset="0"/>
              </a:rPr>
              <a:t>Depression–dejection</a:t>
            </a:r>
          </a:p>
          <a:p>
            <a:pPr marL="463550" lvl="3" indent="-231775">
              <a:spcBef>
                <a:spcPts val="0"/>
              </a:spcBef>
              <a:defRPr/>
            </a:pPr>
            <a:r>
              <a:rPr lang="en-US" sz="1800" dirty="0">
                <a:solidFill>
                  <a:prstClr val="black"/>
                </a:solidFill>
                <a:cs typeface="Times New Roman" pitchFamily="18" charset="0"/>
              </a:rPr>
              <a:t>Fatigue–inertia</a:t>
            </a:r>
          </a:p>
          <a:p>
            <a:pPr marL="463550" lvl="3" indent="-231775">
              <a:spcBef>
                <a:spcPts val="0"/>
              </a:spcBef>
              <a:defRPr/>
            </a:pPr>
            <a:r>
              <a:rPr lang="en-US" sz="1800" dirty="0" smtClean="0">
                <a:solidFill>
                  <a:prstClr val="black"/>
                </a:solidFill>
                <a:cs typeface="Times New Roman" pitchFamily="18" charset="0"/>
              </a:rPr>
              <a:t>Confusion–bewilderment</a:t>
            </a:r>
          </a:p>
          <a:p>
            <a:pPr marL="231775" lvl="1" indent="-231775">
              <a:spcBef>
                <a:spcPts val="0"/>
              </a:spcBef>
              <a:buFont typeface="Arial" pitchFamily="34" charset="0"/>
              <a:buChar char="•"/>
              <a:defRPr/>
            </a:pPr>
            <a:endParaRPr lang="en-US" sz="800" dirty="0">
              <a:solidFill>
                <a:prstClr val="black"/>
              </a:solidFill>
              <a:cs typeface="Times New Roman" pitchFamily="18" charset="0"/>
            </a:endParaRPr>
          </a:p>
          <a:p>
            <a:pPr marL="231775" lvl="1" indent="-231775">
              <a:spcBef>
                <a:spcPts val="0"/>
              </a:spcBef>
              <a:defRPr/>
            </a:pPr>
            <a:endParaRPr lang="en-US" sz="800" dirty="0">
              <a:solidFill>
                <a:prstClr val="black"/>
              </a:solidFill>
              <a:cs typeface="Times New Roman" pitchFamily="18" charset="0"/>
            </a:endParaRPr>
          </a:p>
          <a:p>
            <a:pPr lvl="1" indent="-342900">
              <a:spcBef>
                <a:spcPts val="0"/>
              </a:spcBef>
              <a:defRPr/>
            </a:pPr>
            <a:r>
              <a:rPr lang="en-US" sz="2400" dirty="0" smtClean="0">
                <a:solidFill>
                  <a:prstClr val="black"/>
                </a:solidFill>
                <a:cs typeface="Times New Roman" pitchFamily="18" charset="0"/>
              </a:rPr>
              <a:t>Greater improvement in Marksmanship</a:t>
            </a:r>
          </a:p>
          <a:p>
            <a:pPr lvl="1" indent="-342900">
              <a:spcBef>
                <a:spcPts val="0"/>
              </a:spcBef>
              <a:defRPr/>
            </a:pPr>
            <a:endParaRPr lang="en-US" sz="2400" dirty="0" smtClean="0">
              <a:solidFill>
                <a:prstClr val="black"/>
              </a:solidFill>
              <a:cs typeface="Times New Roman" pitchFamily="18" charset="0"/>
            </a:endParaRPr>
          </a:p>
          <a:p>
            <a:pPr lvl="1" indent="-342900">
              <a:spcBef>
                <a:spcPts val="0"/>
              </a:spcBef>
              <a:defRPr/>
            </a:pPr>
            <a:r>
              <a:rPr lang="en-US" sz="2400" dirty="0" smtClean="0">
                <a:solidFill>
                  <a:prstClr val="black"/>
                </a:solidFill>
                <a:cs typeface="Times New Roman" pitchFamily="18" charset="0"/>
              </a:rPr>
              <a:t>Significantly less daytime sleepiness</a:t>
            </a:r>
            <a:endParaRPr lang="en-US" sz="2000" dirty="0" smtClean="0">
              <a:solidFill>
                <a:prstClr val="black"/>
              </a:solidFill>
              <a:cs typeface="Times New Roman" pitchFamily="18" charset="0"/>
            </a:endParaRPr>
          </a:p>
          <a:p>
            <a:pPr marL="0" indent="0">
              <a:buNone/>
            </a:pPr>
            <a:endParaRPr lang="en-US" sz="2400" dirty="0" smtClean="0"/>
          </a:p>
          <a:p>
            <a:pPr marL="0" indent="0">
              <a:buNone/>
            </a:pPr>
            <a:endParaRPr lang="en-US" sz="2400" dirty="0" smtClean="0"/>
          </a:p>
          <a:p>
            <a:pPr marL="0" indent="0">
              <a:buNone/>
            </a:pPr>
            <a:endParaRPr lang="en-US" sz="2400" dirty="0"/>
          </a:p>
          <a:p>
            <a:pPr marL="0" indent="0">
              <a:buNone/>
              <a:tabLst>
                <a:tab pos="0" algn="l"/>
                <a:tab pos="53975" algn="l"/>
              </a:tabLst>
            </a:pPr>
            <a:endParaRPr lang="en-US" sz="2400" dirty="0" smtClean="0"/>
          </a:p>
        </p:txBody>
      </p:sp>
    </p:spTree>
    <p:extLst>
      <p:ext uri="{BB962C8B-B14F-4D97-AF65-F5344CB8AC3E}">
        <p14:creationId xmlns:p14="http://schemas.microsoft.com/office/powerpoint/2010/main" val="20640598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914400"/>
          </a:xfrm>
        </p:spPr>
        <p:txBody>
          <a:bodyPr>
            <a:normAutofit/>
          </a:bodyPr>
          <a:lstStyle/>
          <a:p>
            <a:pPr>
              <a:defRPr/>
            </a:pPr>
            <a:r>
              <a:rPr lang="en-US" dirty="0" smtClean="0"/>
              <a:t>Common USN </a:t>
            </a:r>
            <a:r>
              <a:rPr lang="en-US" dirty="0" err="1" smtClean="0"/>
              <a:t>Watchbills</a:t>
            </a:r>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80951005"/>
              </p:ext>
            </p:extLst>
          </p:nvPr>
        </p:nvGraphicFramePr>
        <p:xfrm>
          <a:off x="609600" y="830262"/>
          <a:ext cx="8077200" cy="511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7" name="TextBox 9"/>
          <p:cNvSpPr txBox="1">
            <a:spLocks noChangeArrowheads="1"/>
          </p:cNvSpPr>
          <p:nvPr/>
        </p:nvSpPr>
        <p:spPr bwMode="auto">
          <a:xfrm>
            <a:off x="457200" y="5936159"/>
            <a:ext cx="8077200" cy="769441"/>
          </a:xfrm>
          <a:prstGeom prst="rect">
            <a:avLst/>
          </a:prstGeom>
          <a:solidFill>
            <a:srgbClr val="8EB4E3"/>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2200" dirty="0">
                <a:solidFill>
                  <a:schemeClr val="tx2"/>
                </a:solidFill>
              </a:rPr>
              <a:t>Workday includes duties other than </a:t>
            </a:r>
            <a:r>
              <a:rPr lang="en-US" altLang="en-US" sz="2200" dirty="0" err="1">
                <a:solidFill>
                  <a:schemeClr val="tx2"/>
                </a:solidFill>
              </a:rPr>
              <a:t>watchstanding</a:t>
            </a:r>
            <a:r>
              <a:rPr lang="en-US" altLang="en-US" sz="2200" dirty="0">
                <a:solidFill>
                  <a:schemeClr val="tx2"/>
                </a:solidFill>
              </a:rPr>
              <a:t>.</a:t>
            </a:r>
          </a:p>
          <a:p>
            <a:pPr algn="ctr" eaLnBrk="1" hangingPunct="1"/>
            <a:r>
              <a:rPr lang="en-US" altLang="en-US" sz="2200" dirty="0">
                <a:solidFill>
                  <a:schemeClr val="tx2"/>
                </a:solidFill>
              </a:rPr>
              <a:t>Other </a:t>
            </a:r>
            <a:r>
              <a:rPr lang="en-US" altLang="en-US" sz="2200" dirty="0" err="1">
                <a:solidFill>
                  <a:schemeClr val="tx2"/>
                </a:solidFill>
              </a:rPr>
              <a:t>watchbills</a:t>
            </a:r>
            <a:r>
              <a:rPr lang="en-US" altLang="en-US" sz="2200" dirty="0">
                <a:solidFill>
                  <a:schemeClr val="tx2"/>
                </a:solidFill>
              </a:rPr>
              <a:t> may be implemented by the command</a:t>
            </a:r>
          </a:p>
        </p:txBody>
      </p:sp>
    </p:spTree>
    <p:extLst>
      <p:ext uri="{BB962C8B-B14F-4D97-AF65-F5344CB8AC3E}">
        <p14:creationId xmlns:p14="http://schemas.microsoft.com/office/powerpoint/2010/main" val="58986834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NIMITZ PVT Results – Reaction Time and Errors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282520484"/>
              </p:ext>
            </p:extLst>
          </p:nvPr>
        </p:nvGraphicFramePr>
        <p:xfrm>
          <a:off x="381000" y="914402"/>
          <a:ext cx="4953000" cy="2819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2302077579"/>
              </p:ext>
            </p:extLst>
          </p:nvPr>
        </p:nvGraphicFramePr>
        <p:xfrm>
          <a:off x="381000" y="3733801"/>
          <a:ext cx="6362701"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019800" y="3905071"/>
            <a:ext cx="2743200" cy="1938992"/>
          </a:xfrm>
          <a:prstGeom prst="rect">
            <a:avLst/>
          </a:prstGeom>
          <a:solidFill>
            <a:srgbClr val="C6D9F1"/>
          </a:solidFill>
        </p:spPr>
        <p:txBody>
          <a:bodyPr wrap="square" rtlCol="0">
            <a:spAutoFit/>
          </a:bodyPr>
          <a:lstStyle/>
          <a:p>
            <a:r>
              <a:rPr lang="en-US" dirty="0">
                <a:solidFill>
                  <a:srgbClr val="224D73"/>
                </a:solidFill>
              </a:rPr>
              <a:t>Crewmembers on the 3/9 </a:t>
            </a:r>
            <a:r>
              <a:rPr lang="en-US" dirty="0" smtClean="0">
                <a:solidFill>
                  <a:srgbClr val="224D73"/>
                </a:solidFill>
              </a:rPr>
              <a:t>had </a:t>
            </a:r>
            <a:r>
              <a:rPr lang="en-US" dirty="0">
                <a:solidFill>
                  <a:srgbClr val="224D73"/>
                </a:solidFill>
              </a:rPr>
              <a:t>40% to 50% fewer errors (lapses combined with false starts)</a:t>
            </a:r>
          </a:p>
        </p:txBody>
      </p:sp>
      <p:sp>
        <p:nvSpPr>
          <p:cNvPr id="8" name="TextBox 7"/>
          <p:cNvSpPr txBox="1"/>
          <p:nvPr/>
        </p:nvSpPr>
        <p:spPr>
          <a:xfrm>
            <a:off x="6019800" y="1219200"/>
            <a:ext cx="2743200" cy="1938992"/>
          </a:xfrm>
          <a:prstGeom prst="rect">
            <a:avLst/>
          </a:prstGeom>
          <a:solidFill>
            <a:schemeClr val="tx2">
              <a:lumMod val="20000"/>
              <a:lumOff val="80000"/>
            </a:schemeClr>
          </a:solidFill>
        </p:spPr>
        <p:txBody>
          <a:bodyPr wrap="square" rtlCol="0">
            <a:spAutoFit/>
          </a:bodyPr>
          <a:lstStyle/>
          <a:p>
            <a:r>
              <a:rPr lang="en-US" dirty="0" smtClean="0">
                <a:solidFill>
                  <a:srgbClr val="224D73"/>
                </a:solidFill>
              </a:rPr>
              <a:t>Compared to 5/10, crewmembers on </a:t>
            </a:r>
            <a:r>
              <a:rPr lang="en-US" dirty="0">
                <a:solidFill>
                  <a:srgbClr val="224D73"/>
                </a:solidFill>
              </a:rPr>
              <a:t>3/9 were approximately 30% </a:t>
            </a:r>
            <a:r>
              <a:rPr lang="en-US" dirty="0" smtClean="0">
                <a:solidFill>
                  <a:srgbClr val="224D73"/>
                </a:solidFill>
              </a:rPr>
              <a:t>faster</a:t>
            </a:r>
            <a:endParaRPr lang="en-US" dirty="0">
              <a:solidFill>
                <a:srgbClr val="224D73"/>
              </a:solidFill>
            </a:endParaRPr>
          </a:p>
        </p:txBody>
      </p:sp>
    </p:spTree>
    <p:extLst>
      <p:ext uri="{BB962C8B-B14F-4D97-AF65-F5344CB8AC3E}">
        <p14:creationId xmlns:p14="http://schemas.microsoft.com/office/powerpoint/2010/main" val="19577885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 Results</a:t>
            </a:r>
            <a:endParaRPr lang="en-US" dirty="0"/>
          </a:p>
        </p:txBody>
      </p:sp>
      <p:sp>
        <p:nvSpPr>
          <p:cNvPr id="3" name="Content Placeholder 2"/>
          <p:cNvSpPr>
            <a:spLocks noGrp="1"/>
          </p:cNvSpPr>
          <p:nvPr>
            <p:ph idx="1"/>
          </p:nvPr>
        </p:nvSpPr>
        <p:spPr>
          <a:xfrm>
            <a:off x="457200" y="1295400"/>
            <a:ext cx="3810000" cy="4525963"/>
          </a:xfrm>
        </p:spPr>
        <p:txBody>
          <a:bodyPr>
            <a:normAutofit/>
          </a:bodyPr>
          <a:lstStyle/>
          <a:p>
            <a:r>
              <a:rPr lang="en-US" dirty="0" smtClean="0">
                <a:solidFill>
                  <a:srgbClr val="152C40"/>
                </a:solidFill>
              </a:rPr>
              <a:t>Difference in Mood as measured by Profile of Mood State (POMS)  Total Score</a:t>
            </a:r>
          </a:p>
          <a:p>
            <a:pPr lvl="1"/>
            <a:r>
              <a:rPr lang="en-US" sz="2400" dirty="0" smtClean="0">
                <a:solidFill>
                  <a:srgbClr val="152C40"/>
                </a:solidFill>
              </a:rPr>
              <a:t>5/10: Mood deteriorated during the underway</a:t>
            </a:r>
          </a:p>
          <a:p>
            <a:pPr lvl="1"/>
            <a:r>
              <a:rPr lang="en-US" sz="2400" dirty="0" smtClean="0">
                <a:solidFill>
                  <a:srgbClr val="152C40"/>
                </a:solidFill>
              </a:rPr>
              <a:t>3/9: Mood did not change (slight improvement)</a:t>
            </a:r>
            <a:endParaRPr lang="en-US" sz="2400" dirty="0">
              <a:solidFill>
                <a:srgbClr val="152C40"/>
              </a:solidFill>
            </a:endParaRP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43D50910-B9CA-034E-88A0-796E34E6BA96}" type="slidenum">
              <a:rPr lang="en-US" smtClean="0"/>
              <a:pPr>
                <a:defRPr/>
              </a:pPr>
              <a:t>49</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05442137"/>
              </p:ext>
            </p:extLst>
          </p:nvPr>
        </p:nvGraphicFramePr>
        <p:xfrm>
          <a:off x="4343400" y="1295400"/>
          <a:ext cx="4495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Brace 7"/>
          <p:cNvSpPr/>
          <p:nvPr/>
        </p:nvSpPr>
        <p:spPr>
          <a:xfrm rot="16200000">
            <a:off x="6701367" y="1071033"/>
            <a:ext cx="533400" cy="1676400"/>
          </a:xfrm>
          <a:prstGeom prst="rightBrace">
            <a:avLst/>
          </a:prstGeom>
          <a:ln>
            <a:solidFill>
              <a:srgbClr val="152C4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152C40"/>
              </a:solidFill>
            </a:endParaRPr>
          </a:p>
        </p:txBody>
      </p:sp>
      <p:sp>
        <p:nvSpPr>
          <p:cNvPr id="9" name="TextBox 8"/>
          <p:cNvSpPr txBox="1"/>
          <p:nvPr/>
        </p:nvSpPr>
        <p:spPr>
          <a:xfrm>
            <a:off x="6324600" y="1219200"/>
            <a:ext cx="1305766" cy="461665"/>
          </a:xfrm>
          <a:prstGeom prst="rect">
            <a:avLst/>
          </a:prstGeom>
          <a:solidFill>
            <a:schemeClr val="bg1"/>
          </a:solidFill>
          <a:ln>
            <a:noFill/>
          </a:ln>
        </p:spPr>
        <p:txBody>
          <a:bodyPr wrap="none" rtlCol="0">
            <a:spAutoFit/>
          </a:bodyPr>
          <a:lstStyle/>
          <a:p>
            <a:r>
              <a:rPr lang="en-US" dirty="0" smtClean="0">
                <a:solidFill>
                  <a:srgbClr val="152C40"/>
                </a:solidFill>
              </a:rPr>
              <a:t>p=0.039</a:t>
            </a:r>
            <a:endParaRPr lang="en-US" dirty="0">
              <a:solidFill>
                <a:srgbClr val="152C40"/>
              </a:solidFill>
            </a:endParaRPr>
          </a:p>
        </p:txBody>
      </p:sp>
    </p:spTree>
    <p:extLst>
      <p:ext uri="{BB962C8B-B14F-4D97-AF65-F5344CB8AC3E}">
        <p14:creationId xmlns:p14="http://schemas.microsoft.com/office/powerpoint/2010/main" val="3919071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219200" y="76200"/>
            <a:ext cx="7772400" cy="1143000"/>
          </a:xfrm>
        </p:spPr>
        <p:txBody>
          <a:bodyPr/>
          <a:lstStyle/>
          <a:p>
            <a:pPr eaLnBrk="1" hangingPunct="1"/>
            <a:r>
              <a:rPr lang="en-US" dirty="0">
                <a:latin typeface="Arial Narrow" charset="0"/>
                <a:ea typeface="ＭＳ Ｐゴシック" charset="0"/>
                <a:cs typeface="ＭＳ Ｐゴシック" charset="0"/>
              </a:rPr>
              <a:t>Examples of Total Daily Sleep in Mammals</a:t>
            </a:r>
          </a:p>
        </p:txBody>
      </p:sp>
      <p:sp>
        <p:nvSpPr>
          <p:cNvPr id="2" name="Rectangle 1"/>
          <p:cNvSpPr/>
          <p:nvPr/>
        </p:nvSpPr>
        <p:spPr>
          <a:xfrm>
            <a:off x="1371600" y="3048000"/>
            <a:ext cx="4495800" cy="381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107" name="Rectangle 3"/>
          <p:cNvSpPr>
            <a:spLocks noGrp="1" noChangeArrowheads="1"/>
          </p:cNvSpPr>
          <p:nvPr>
            <p:ph type="body" idx="1"/>
          </p:nvPr>
        </p:nvSpPr>
        <p:spPr>
          <a:xfrm>
            <a:off x="1371600" y="990600"/>
            <a:ext cx="7162800" cy="5273675"/>
          </a:xfrm>
        </p:spPr>
        <p:txBody>
          <a:bodyPr/>
          <a:lstStyle/>
          <a:p>
            <a:pPr eaLnBrk="1" hangingPunct="1">
              <a:lnSpc>
                <a:spcPct val="60000"/>
              </a:lnSpc>
            </a:pPr>
            <a:r>
              <a:rPr lang="en-US" sz="2000" b="1" u="sng" dirty="0">
                <a:latin typeface="Arial" charset="0"/>
                <a:ea typeface="ＭＳ Ｐゴシック" charset="0"/>
                <a:cs typeface="ＭＳ Ｐゴシック" charset="0"/>
              </a:rPr>
              <a:t>Mammal                            Total Daily Sleep Time (hours)</a:t>
            </a:r>
            <a:endParaRPr lang="en-US" sz="1400" b="1" dirty="0">
              <a:latin typeface="Arial" charset="0"/>
              <a:ea typeface="ＭＳ Ｐゴシック" charset="0"/>
              <a:cs typeface="ＭＳ Ｐゴシック" charset="0"/>
            </a:endParaRPr>
          </a:p>
          <a:p>
            <a:pPr eaLnBrk="1" hangingPunct="1">
              <a:lnSpc>
                <a:spcPct val="60000"/>
              </a:lnSpc>
            </a:pPr>
            <a:r>
              <a:rPr lang="en-US" sz="2000" b="1" dirty="0">
                <a:latin typeface="Arial" charset="0"/>
                <a:ea typeface="ＭＳ Ｐゴシック" charset="0"/>
                <a:cs typeface="ＭＳ Ｐゴシック" charset="0"/>
              </a:rPr>
              <a:t>Giraffe 				1.9</a:t>
            </a:r>
          </a:p>
          <a:p>
            <a:pPr eaLnBrk="1" hangingPunct="1">
              <a:lnSpc>
                <a:spcPct val="60000"/>
              </a:lnSpc>
            </a:pPr>
            <a:r>
              <a:rPr lang="en-US" sz="2000" b="1" dirty="0">
                <a:latin typeface="Arial" charset="0"/>
                <a:ea typeface="ＭＳ Ｐゴシック" charset="0"/>
                <a:cs typeface="ＭＳ Ｐゴシック" charset="0"/>
              </a:rPr>
              <a:t>Roe deer 			3.09</a:t>
            </a:r>
          </a:p>
          <a:p>
            <a:pPr eaLnBrk="1" hangingPunct="1">
              <a:lnSpc>
                <a:spcPct val="60000"/>
              </a:lnSpc>
            </a:pPr>
            <a:r>
              <a:rPr lang="en-US" sz="2000" b="1" dirty="0">
                <a:latin typeface="Arial" charset="0"/>
                <a:ea typeface="ＭＳ Ｐゴシック" charset="0"/>
                <a:cs typeface="ＭＳ Ｐゴシック" charset="0"/>
              </a:rPr>
              <a:t>Asiatic elephant 		3.1</a:t>
            </a:r>
          </a:p>
          <a:p>
            <a:pPr eaLnBrk="1" hangingPunct="1">
              <a:lnSpc>
                <a:spcPct val="60000"/>
              </a:lnSpc>
            </a:pPr>
            <a:r>
              <a:rPr lang="en-US" sz="2000" b="1" dirty="0">
                <a:latin typeface="Arial" charset="0"/>
                <a:ea typeface="ＭＳ Ｐゴシック" charset="0"/>
                <a:cs typeface="ＭＳ Ｐゴシック" charset="0"/>
              </a:rPr>
              <a:t>Pilot whale 			5.3</a:t>
            </a:r>
          </a:p>
          <a:p>
            <a:pPr eaLnBrk="1" hangingPunct="1">
              <a:lnSpc>
                <a:spcPct val="60000"/>
              </a:lnSpc>
            </a:pPr>
            <a:r>
              <a:rPr lang="en-US" sz="2000" b="1" dirty="0">
                <a:latin typeface="Arial" charset="0"/>
                <a:ea typeface="ＭＳ Ｐゴシック" charset="0"/>
                <a:cs typeface="ＭＳ Ｐゴシック" charset="0"/>
              </a:rPr>
              <a:t>Man 				8.0</a:t>
            </a:r>
          </a:p>
          <a:p>
            <a:pPr eaLnBrk="1" hangingPunct="1">
              <a:lnSpc>
                <a:spcPct val="60000"/>
              </a:lnSpc>
            </a:pPr>
            <a:r>
              <a:rPr lang="en-US" sz="2000" b="1" dirty="0">
                <a:latin typeface="Arial" charset="0"/>
                <a:ea typeface="ＭＳ Ｐゴシック" charset="0"/>
                <a:cs typeface="ＭＳ Ｐゴシック" charset="0"/>
              </a:rPr>
              <a:t>Baboon 			9.4</a:t>
            </a:r>
          </a:p>
          <a:p>
            <a:pPr eaLnBrk="1" hangingPunct="1">
              <a:lnSpc>
                <a:spcPct val="60000"/>
              </a:lnSpc>
            </a:pPr>
            <a:r>
              <a:rPr lang="en-US" sz="2000" b="1" dirty="0">
                <a:latin typeface="Arial" charset="0"/>
                <a:ea typeface="ＭＳ Ｐゴシック" charset="0"/>
                <a:cs typeface="ＭＳ Ｐゴシック" charset="0"/>
              </a:rPr>
              <a:t>Domestic cat 			12.5</a:t>
            </a:r>
          </a:p>
          <a:p>
            <a:pPr eaLnBrk="1" hangingPunct="1">
              <a:lnSpc>
                <a:spcPct val="60000"/>
              </a:lnSpc>
            </a:pPr>
            <a:r>
              <a:rPr lang="en-US" sz="2000" b="1" dirty="0">
                <a:latin typeface="Arial" charset="0"/>
                <a:ea typeface="ＭＳ Ｐゴシック" charset="0"/>
                <a:cs typeface="ＭＳ Ｐゴシック" charset="0"/>
              </a:rPr>
              <a:t>Laboratory rat 			13.0</a:t>
            </a:r>
          </a:p>
          <a:p>
            <a:pPr eaLnBrk="1" hangingPunct="1">
              <a:lnSpc>
                <a:spcPct val="60000"/>
              </a:lnSpc>
            </a:pPr>
            <a:r>
              <a:rPr lang="en-US" sz="2000" b="1" dirty="0">
                <a:latin typeface="Arial" charset="0"/>
                <a:ea typeface="ＭＳ Ｐゴシック" charset="0"/>
                <a:cs typeface="ＭＳ Ｐゴシック" charset="0"/>
              </a:rPr>
              <a:t>Lion 				13.5</a:t>
            </a:r>
          </a:p>
          <a:p>
            <a:pPr eaLnBrk="1" hangingPunct="1">
              <a:lnSpc>
                <a:spcPct val="60000"/>
              </a:lnSpc>
            </a:pPr>
            <a:r>
              <a:rPr lang="en-US" sz="2000" b="1" dirty="0">
                <a:latin typeface="Arial" charset="0"/>
                <a:ea typeface="ＭＳ Ｐゴシック" charset="0"/>
                <a:cs typeface="ＭＳ Ｐゴシック" charset="0"/>
              </a:rPr>
              <a:t>Eastern chipmunk 		15.8</a:t>
            </a:r>
          </a:p>
          <a:p>
            <a:pPr eaLnBrk="1" hangingPunct="1">
              <a:lnSpc>
                <a:spcPct val="60000"/>
              </a:lnSpc>
            </a:pPr>
            <a:r>
              <a:rPr lang="en-US" sz="2000" b="1" dirty="0">
                <a:latin typeface="Arial" charset="0"/>
                <a:ea typeface="ＭＳ Ｐゴシック" charset="0"/>
                <a:cs typeface="ＭＳ Ｐゴシック" charset="0"/>
              </a:rPr>
              <a:t>Little brown bat 		19.9</a:t>
            </a:r>
          </a:p>
          <a:p>
            <a:pPr algn="ctr" eaLnBrk="1" hangingPunct="1">
              <a:lnSpc>
                <a:spcPct val="60000"/>
              </a:lnSpc>
            </a:pPr>
            <a:r>
              <a:rPr lang="en-US" sz="1200" dirty="0">
                <a:latin typeface="Arial" charset="0"/>
                <a:ea typeface="ＭＳ Ｐゴシック" charset="0"/>
                <a:cs typeface="ＭＳ Ｐゴシック" charset="0"/>
              </a:rPr>
              <a:t>                                                   </a:t>
            </a:r>
            <a:r>
              <a:rPr lang="en-US" sz="1200" dirty="0" err="1">
                <a:latin typeface="Arial" charset="0"/>
                <a:ea typeface="ＭＳ Ｐゴシック" charset="0"/>
                <a:cs typeface="ＭＳ Ｐゴシック" charset="0"/>
              </a:rPr>
              <a:t>Source:http</a:t>
            </a:r>
            <a:r>
              <a:rPr lang="en-US" sz="1200" dirty="0">
                <a:latin typeface="Arial" charset="0"/>
                <a:ea typeface="ＭＳ Ｐゴシック" charset="0"/>
                <a:cs typeface="ＭＳ Ｐゴシック" charset="0"/>
              </a:rPr>
              <a:t>://</a:t>
            </a:r>
            <a:r>
              <a:rPr lang="en-US" sz="1200" dirty="0" err="1">
                <a:latin typeface="Arial" charset="0"/>
                <a:ea typeface="ＭＳ Ｐゴシック" charset="0"/>
                <a:cs typeface="ＭＳ Ｐゴシック" charset="0"/>
              </a:rPr>
              <a:t>www.sleephomepages.org</a:t>
            </a:r>
            <a:r>
              <a:rPr lang="en-US" sz="1200" dirty="0">
                <a:latin typeface="Arial" charset="0"/>
                <a:ea typeface="ＭＳ Ｐゴシック" charset="0"/>
                <a:cs typeface="ＭＳ Ｐゴシック" charset="0"/>
              </a:rPr>
              <a:t>/</a:t>
            </a:r>
            <a:r>
              <a:rPr lang="en-US" sz="1200" dirty="0" err="1">
                <a:latin typeface="Arial" charset="0"/>
                <a:ea typeface="ＭＳ Ｐゴシック" charset="0"/>
                <a:cs typeface="ＭＳ Ｐゴシック" charset="0"/>
              </a:rPr>
              <a:t>sleepsyllabus</a:t>
            </a:r>
            <a:endParaRPr lang="en-US" sz="1200" dirty="0">
              <a:latin typeface="Arial"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382000" cy="4525963"/>
          </a:xfrm>
          <a:solidFill>
            <a:schemeClr val="bg1"/>
          </a:solidFill>
        </p:spPr>
        <p:txBody>
          <a:bodyPr>
            <a:normAutofit fontScale="70000" lnSpcReduction="20000"/>
          </a:bodyPr>
          <a:lstStyle/>
          <a:p>
            <a:pPr>
              <a:lnSpc>
                <a:spcPct val="140000"/>
              </a:lnSpc>
            </a:pPr>
            <a:r>
              <a:rPr lang="en-US" sz="2800" dirty="0" smtClean="0">
                <a:ln>
                  <a:solidFill>
                    <a:schemeClr val="tx1"/>
                  </a:solidFill>
                </a:ln>
                <a:latin typeface="Arial" panose="020B0604020202020204" pitchFamily="34" charset="0"/>
                <a:cs typeface="Arial" panose="020B0604020202020204" pitchFamily="34" charset="0"/>
              </a:rPr>
              <a:t>Focus on alert and engaged </a:t>
            </a:r>
            <a:r>
              <a:rPr lang="en-US" sz="2800" dirty="0" err="1" smtClean="0">
                <a:ln>
                  <a:solidFill>
                    <a:schemeClr val="tx1"/>
                  </a:solidFill>
                </a:ln>
                <a:latin typeface="Arial" panose="020B0604020202020204" pitchFamily="34" charset="0"/>
                <a:cs typeface="Arial" panose="020B0604020202020204" pitchFamily="34" charset="0"/>
              </a:rPr>
              <a:t>watchstanders</a:t>
            </a:r>
            <a:r>
              <a:rPr lang="en-US" sz="2800" dirty="0" smtClean="0">
                <a:ln>
                  <a:solidFill>
                    <a:schemeClr val="tx1"/>
                  </a:solidFill>
                </a:ln>
                <a:latin typeface="Arial" panose="020B0604020202020204" pitchFamily="34" charset="0"/>
                <a:cs typeface="Arial" panose="020B0604020202020204" pitchFamily="34" charset="0"/>
              </a:rPr>
              <a:t>.</a:t>
            </a:r>
          </a:p>
          <a:p>
            <a:pPr>
              <a:lnSpc>
                <a:spcPct val="140000"/>
              </a:lnSpc>
            </a:pPr>
            <a:r>
              <a:rPr lang="en-US" sz="2800" dirty="0" smtClean="0">
                <a:ln>
                  <a:solidFill>
                    <a:schemeClr val="tx1"/>
                  </a:solidFill>
                </a:ln>
                <a:latin typeface="Arial" panose="020B0604020202020204" pitchFamily="34" charset="0"/>
                <a:cs typeface="Arial" panose="020B0604020202020204" pitchFamily="34" charset="0"/>
              </a:rPr>
              <a:t>Learn and understand the effects of good sleep practices.</a:t>
            </a:r>
          </a:p>
          <a:p>
            <a:pPr>
              <a:lnSpc>
                <a:spcPct val="140000"/>
              </a:lnSpc>
            </a:pPr>
            <a:r>
              <a:rPr lang="en-US" sz="2800" dirty="0" smtClean="0">
                <a:ln>
                  <a:solidFill>
                    <a:schemeClr val="tx1"/>
                  </a:solidFill>
                </a:ln>
                <a:latin typeface="Arial" panose="020B0604020202020204" pitchFamily="34" charset="0"/>
                <a:cs typeface="Arial" panose="020B0604020202020204" pitchFamily="34" charset="0"/>
              </a:rPr>
              <a:t>Use the 24-hour circadian </a:t>
            </a:r>
            <a:r>
              <a:rPr lang="en-US" sz="2800" dirty="0">
                <a:ln>
                  <a:solidFill>
                    <a:schemeClr val="tx1"/>
                  </a:solidFill>
                </a:ln>
                <a:latin typeface="Arial" panose="020B0604020202020204" pitchFamily="34" charset="0"/>
                <a:cs typeface="Arial" panose="020B0604020202020204" pitchFamily="34" charset="0"/>
              </a:rPr>
              <a:t>r</a:t>
            </a:r>
            <a:r>
              <a:rPr lang="en-US" sz="2800" dirty="0" smtClean="0">
                <a:ln>
                  <a:solidFill>
                    <a:schemeClr val="tx1"/>
                  </a:solidFill>
                </a:ln>
                <a:latin typeface="Arial" panose="020B0604020202020204" pitchFamily="34" charset="0"/>
                <a:cs typeface="Arial" panose="020B0604020202020204" pitchFamily="34" charset="0"/>
              </a:rPr>
              <a:t>hythm to set the foundation.</a:t>
            </a:r>
          </a:p>
          <a:p>
            <a:pPr>
              <a:lnSpc>
                <a:spcPct val="140000"/>
              </a:lnSpc>
            </a:pPr>
            <a:r>
              <a:rPr lang="en-US" sz="2800" dirty="0" smtClean="0">
                <a:ln>
                  <a:solidFill>
                    <a:schemeClr val="tx1"/>
                  </a:solidFill>
                </a:ln>
                <a:latin typeface="Arial" panose="020B0604020202020204" pitchFamily="34" charset="0"/>
                <a:cs typeface="Arial" panose="020B0604020202020204" pitchFamily="34" charset="0"/>
              </a:rPr>
              <a:t>Build a stable daily schedule </a:t>
            </a:r>
            <a:r>
              <a:rPr lang="en-US" sz="2800" i="1" u="sng" dirty="0" smtClean="0">
                <a:ln>
                  <a:solidFill>
                    <a:schemeClr val="tx1"/>
                  </a:solidFill>
                </a:ln>
                <a:latin typeface="Arial" panose="020B0604020202020204" pitchFamily="34" charset="0"/>
                <a:cs typeface="Arial" panose="020B0604020202020204" pitchFamily="34" charset="0"/>
              </a:rPr>
              <a:t>including the watch bill</a:t>
            </a:r>
            <a:r>
              <a:rPr lang="en-US" sz="2800" dirty="0" smtClean="0">
                <a:ln>
                  <a:solidFill>
                    <a:schemeClr val="tx1"/>
                  </a:solidFill>
                </a:ln>
                <a:latin typeface="Arial" panose="020B0604020202020204" pitchFamily="34" charset="0"/>
                <a:cs typeface="Arial" panose="020B0604020202020204" pitchFamily="34" charset="0"/>
              </a:rPr>
              <a:t> that maximizes rest opportunities at the same time each day.</a:t>
            </a:r>
          </a:p>
          <a:p>
            <a:pPr>
              <a:lnSpc>
                <a:spcPct val="140000"/>
              </a:lnSpc>
            </a:pPr>
            <a:r>
              <a:rPr lang="en-US" sz="2800" dirty="0" smtClean="0">
                <a:ln>
                  <a:solidFill>
                    <a:schemeClr val="tx1"/>
                  </a:solidFill>
                </a:ln>
                <a:latin typeface="Arial" panose="020B0604020202020204" pitchFamily="34" charset="0"/>
                <a:cs typeface="Arial" panose="020B0604020202020204" pitchFamily="34" charset="0"/>
              </a:rPr>
              <a:t>One size does not fit all -- </a:t>
            </a:r>
            <a:r>
              <a:rPr lang="en-US" sz="2800" dirty="0">
                <a:ln>
                  <a:solidFill>
                    <a:schemeClr val="tx1"/>
                  </a:solidFill>
                </a:ln>
                <a:latin typeface="Arial" panose="020B0604020202020204" pitchFamily="34" charset="0"/>
                <a:cs typeface="Arial" panose="020B0604020202020204" pitchFamily="34" charset="0"/>
              </a:rPr>
              <a:t>c</a:t>
            </a:r>
            <a:r>
              <a:rPr lang="en-US" sz="2800" dirty="0" smtClean="0">
                <a:ln>
                  <a:solidFill>
                    <a:schemeClr val="tx1"/>
                  </a:solidFill>
                </a:ln>
                <a:latin typeface="Arial" panose="020B0604020202020204" pitchFamily="34" charset="0"/>
                <a:cs typeface="Arial" panose="020B0604020202020204" pitchFamily="34" charset="0"/>
              </a:rPr>
              <a:t>onsider tradeoffs.</a:t>
            </a:r>
          </a:p>
          <a:p>
            <a:pPr>
              <a:lnSpc>
                <a:spcPct val="140000"/>
              </a:lnSpc>
            </a:pPr>
            <a:r>
              <a:rPr lang="en-US" sz="2800" dirty="0" smtClean="0">
                <a:ln>
                  <a:solidFill>
                    <a:schemeClr val="tx1"/>
                  </a:solidFill>
                </a:ln>
                <a:latin typeface="Arial" panose="020B0604020202020204" pitchFamily="34" charset="0"/>
                <a:cs typeface="Arial" panose="020B0604020202020204" pitchFamily="34" charset="0"/>
              </a:rPr>
              <a:t>Get supporting analysis on your schedule before you make a final decision.</a:t>
            </a:r>
          </a:p>
          <a:p>
            <a:pPr>
              <a:lnSpc>
                <a:spcPct val="140000"/>
              </a:lnSpc>
            </a:pPr>
            <a:endParaRPr lang="en-US" sz="2800" dirty="0">
              <a:ln>
                <a:solidFill>
                  <a:schemeClr val="tx1"/>
                </a:solidFill>
              </a:ln>
              <a:latin typeface="Arial Narrow"/>
              <a:cs typeface="Arial Narrow"/>
            </a:endParaRPr>
          </a:p>
        </p:txBody>
      </p:sp>
      <p:sp>
        <p:nvSpPr>
          <p:cNvPr id="2" name="Title 1"/>
          <p:cNvSpPr>
            <a:spLocks noGrp="1"/>
          </p:cNvSpPr>
          <p:nvPr>
            <p:ph type="title"/>
          </p:nvPr>
        </p:nvSpPr>
        <p:spPr>
          <a:xfrm>
            <a:off x="1704975" y="147935"/>
            <a:ext cx="7210425" cy="461665"/>
          </a:xfrm>
        </p:spPr>
        <p:txBody>
          <a:bodyPr>
            <a:noAutofit/>
          </a:bodyPr>
          <a:lstStyle/>
          <a:p>
            <a:r>
              <a:rPr lang="en-US" sz="2800" dirty="0" smtClean="0">
                <a:latin typeface="Arial Narrow"/>
                <a:cs typeface="Arial Narrow"/>
              </a:rPr>
              <a:t>Guiding Principles </a:t>
            </a:r>
            <a:r>
              <a:rPr lang="en-US" sz="2800" dirty="0">
                <a:cs typeface="Arial Narrow"/>
              </a:rPr>
              <a:t>developed for ADM Richardson </a:t>
            </a:r>
            <a:endParaRPr lang="en-US" sz="2800" dirty="0">
              <a:latin typeface="Arial Narrow"/>
              <a:cs typeface="Arial Narrow"/>
            </a:endParaRPr>
          </a:p>
        </p:txBody>
      </p:sp>
      <p:sp>
        <p:nvSpPr>
          <p:cNvPr id="5" name="TextBox 4"/>
          <p:cNvSpPr txBox="1"/>
          <p:nvPr/>
        </p:nvSpPr>
        <p:spPr>
          <a:xfrm>
            <a:off x="457200" y="5410200"/>
            <a:ext cx="8001000" cy="1200328"/>
          </a:xfrm>
          <a:prstGeom prst="rect">
            <a:avLst/>
          </a:prstGeom>
          <a:solidFill>
            <a:srgbClr val="8EB4E3"/>
          </a:solidFill>
          <a:ln w="38100" cmpd="sng">
            <a:solidFill>
              <a:srgbClr val="002060"/>
            </a:solidFill>
          </a:ln>
        </p:spPr>
        <p:txBody>
          <a:bodyPr wrap="square" rtlCol="0">
            <a:spAutoFit/>
          </a:bodyPr>
          <a:lstStyle/>
          <a:p>
            <a:pPr algn="ctr"/>
            <a:r>
              <a:rPr lang="en-US" sz="2400" dirty="0" smtClean="0">
                <a:solidFill>
                  <a:srgbClr val="224D73"/>
                </a:solidFill>
              </a:rPr>
              <a:t>Fatigue is a Safety Issue and increases Operational Risk.</a:t>
            </a:r>
          </a:p>
          <a:p>
            <a:pPr algn="ctr"/>
            <a:r>
              <a:rPr lang="en-US" sz="2400" dirty="0">
                <a:solidFill>
                  <a:srgbClr val="224D73"/>
                </a:solidFill>
              </a:rPr>
              <a:t>Sleep is a weapon. </a:t>
            </a:r>
            <a:endParaRPr lang="en-US" sz="2400" dirty="0" smtClean="0">
              <a:solidFill>
                <a:srgbClr val="224D73"/>
              </a:solidFill>
            </a:endParaRPr>
          </a:p>
          <a:p>
            <a:pPr algn="ctr"/>
            <a:r>
              <a:rPr lang="en-US" sz="2400" dirty="0" smtClean="0">
                <a:solidFill>
                  <a:srgbClr val="224D73"/>
                </a:solidFill>
              </a:rPr>
              <a:t>A </a:t>
            </a:r>
            <a:r>
              <a:rPr lang="en-US" sz="2400" dirty="0">
                <a:solidFill>
                  <a:srgbClr val="224D73"/>
                </a:solidFill>
              </a:rPr>
              <a:t>clear mind is a combat edge</a:t>
            </a:r>
            <a:r>
              <a:rPr lang="en-US" sz="2400" dirty="0" smtClean="0">
                <a:solidFill>
                  <a:srgbClr val="224D73"/>
                </a:solidFill>
              </a:rPr>
              <a:t>.</a:t>
            </a:r>
            <a:endParaRPr lang="en-US" sz="2400" dirty="0">
              <a:solidFill>
                <a:srgbClr val="224D73"/>
              </a:solidFill>
            </a:endParaRPr>
          </a:p>
        </p:txBody>
      </p:sp>
      <p:sp>
        <p:nvSpPr>
          <p:cNvPr id="6" name="Slide Number Placeholder 3"/>
          <p:cNvSpPr>
            <a:spLocks noGrp="1"/>
          </p:cNvSpPr>
          <p:nvPr>
            <p:ph type="sldNum" sz="quarter" idx="4294967295"/>
          </p:nvPr>
        </p:nvSpPr>
        <p:spPr>
          <a:xfrm>
            <a:off x="8534400" y="6245225"/>
            <a:ext cx="533400" cy="476250"/>
          </a:xfrm>
          <a:prstGeom prst="rect">
            <a:avLst/>
          </a:prstGeom>
        </p:spPr>
        <p:txBody>
          <a:bodyPr/>
          <a:lstStyle/>
          <a:p>
            <a:fld id="{5A671223-75D6-434A-B660-48854D2BB06E}" type="slidenum">
              <a:rPr lang="en-US" altLang="en-US" smtClean="0"/>
              <a:pPr/>
              <a:t>50</a:t>
            </a:fld>
            <a:endParaRPr lang="en-US" altLang="en-US" dirty="0"/>
          </a:p>
        </p:txBody>
      </p:sp>
    </p:spTree>
    <p:extLst>
      <p:ext uri="{BB962C8B-B14F-4D97-AF65-F5344CB8AC3E}">
        <p14:creationId xmlns:p14="http://schemas.microsoft.com/office/powerpoint/2010/main" val="11439555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6838"/>
            <a:ext cx="7391400" cy="430887"/>
          </a:xfrm>
        </p:spPr>
        <p:txBody>
          <a:bodyPr/>
          <a:lstStyle/>
          <a:p>
            <a:r>
              <a:rPr lang="en-US" sz="2800" dirty="0" smtClean="0"/>
              <a:t>Sleep as a Weapon</a:t>
            </a:r>
            <a:endParaRPr lang="en-US" sz="2800" dirty="0"/>
          </a:p>
        </p:txBody>
      </p:sp>
      <p:sp>
        <p:nvSpPr>
          <p:cNvPr id="5" name="Slide Number Placeholder 4"/>
          <p:cNvSpPr>
            <a:spLocks noGrp="1"/>
          </p:cNvSpPr>
          <p:nvPr>
            <p:ph type="sldNum" sz="quarter" idx="11"/>
          </p:nvPr>
        </p:nvSpPr>
        <p:spPr/>
        <p:txBody>
          <a:bodyPr/>
          <a:lstStyle/>
          <a:p>
            <a:pPr>
              <a:defRPr/>
            </a:pPr>
            <a:fld id="{45C8B8FB-4886-4289-B4D5-E24A2921962F}" type="slidenum">
              <a:rPr lang="en-US" smtClean="0">
                <a:solidFill>
                  <a:srgbClr val="000000"/>
                </a:solidFill>
              </a:rPr>
              <a:pPr>
                <a:defRPr/>
              </a:pPr>
              <a:t>51</a:t>
            </a:fld>
            <a:endParaRPr lang="en-US" dirty="0">
              <a:solidFill>
                <a:srgbClr val="000000"/>
              </a:solidFill>
            </a:endParaRPr>
          </a:p>
        </p:txBody>
      </p:sp>
      <p:sp>
        <p:nvSpPr>
          <p:cNvPr id="6" name="Rectangle 3"/>
          <p:cNvSpPr>
            <a:spLocks noGrp="1" noChangeArrowheads="1"/>
          </p:cNvSpPr>
          <p:nvPr>
            <p:ph idx="1"/>
          </p:nvPr>
        </p:nvSpPr>
        <p:spPr>
          <a:xfrm>
            <a:off x="647700" y="1571858"/>
            <a:ext cx="7848600" cy="4191000"/>
          </a:xfrm>
        </p:spPr>
        <p:txBody>
          <a:bodyPr>
            <a:noAutofit/>
          </a:bodyPr>
          <a:lstStyle/>
          <a:p>
            <a:pPr marL="0" indent="0">
              <a:buFontTx/>
              <a:buNone/>
            </a:pPr>
            <a:r>
              <a:rPr lang="en-US" sz="1900" b="1" i="0" dirty="0"/>
              <a:t>Sleep</a:t>
            </a:r>
            <a:r>
              <a:rPr lang="en-US" sz="1900" b="0" i="0" dirty="0"/>
              <a:t> is the </a:t>
            </a:r>
            <a:r>
              <a:rPr lang="en-US" sz="1900" i="0" dirty="0"/>
              <a:t>critical</a:t>
            </a:r>
            <a:r>
              <a:rPr lang="en-US" sz="1900" b="0" i="0" dirty="0"/>
              <a:t> third part of the triad that </a:t>
            </a:r>
            <a:r>
              <a:rPr lang="en-US" sz="1900" b="1" i="0" dirty="0"/>
              <a:t>leads to peak personal readiness to train and </a:t>
            </a:r>
            <a:r>
              <a:rPr lang="en-US" sz="1900" b="1" i="0" dirty="0" smtClean="0"/>
              <a:t>fight</a:t>
            </a:r>
            <a:r>
              <a:rPr lang="en-US" sz="1900" b="0" i="0" dirty="0" smtClean="0"/>
              <a:t>… </a:t>
            </a:r>
          </a:p>
          <a:p>
            <a:pPr marL="0" indent="0">
              <a:buFontTx/>
              <a:buNone/>
            </a:pPr>
            <a:endParaRPr lang="en-US" sz="1900" dirty="0"/>
          </a:p>
          <a:p>
            <a:pPr marL="0" indent="0">
              <a:buFontTx/>
              <a:buNone/>
            </a:pPr>
            <a:r>
              <a:rPr lang="en-US" sz="1900" b="1" i="0" dirty="0" smtClean="0"/>
              <a:t>Fatigue </a:t>
            </a:r>
            <a:r>
              <a:rPr lang="en-US" sz="1900" b="1" i="0" dirty="0"/>
              <a:t>has measureable negative effects on readiness, effectiveness and </a:t>
            </a:r>
            <a:r>
              <a:rPr lang="en-US" sz="1900" b="1" i="0" dirty="0" smtClean="0"/>
              <a:t>safety</a:t>
            </a:r>
            <a:r>
              <a:rPr lang="en-US" sz="1900" b="0" i="0" dirty="0" smtClean="0"/>
              <a:t>… </a:t>
            </a:r>
            <a:r>
              <a:rPr lang="en-US" sz="1900" b="0" i="0" dirty="0"/>
              <a:t>After a day without sleep, human performance drops to dangerously ineffective </a:t>
            </a:r>
            <a:r>
              <a:rPr lang="en-US" sz="1900" b="0" i="0" dirty="0" smtClean="0"/>
              <a:t>levels… sleep deprivation… yield[s] </a:t>
            </a:r>
            <a:r>
              <a:rPr lang="en-US" sz="1900" b="0" i="0" dirty="0"/>
              <a:t>the same results in just a few </a:t>
            </a:r>
            <a:r>
              <a:rPr lang="en-US" sz="1900" b="0" i="0" dirty="0" smtClean="0"/>
              <a:t>days. The </a:t>
            </a:r>
            <a:r>
              <a:rPr lang="en-US" sz="1900" b="0" i="0" dirty="0"/>
              <a:t>detrimental impacts to our sailors include </a:t>
            </a:r>
            <a:r>
              <a:rPr lang="en-US" sz="1900" b="1" i="0" dirty="0"/>
              <a:t>longer training time, procedural errors, degraded decision making and potentially mission </a:t>
            </a:r>
            <a:r>
              <a:rPr lang="en-US" sz="1900" b="1" i="0" dirty="0" smtClean="0"/>
              <a:t>failure.</a:t>
            </a:r>
          </a:p>
          <a:p>
            <a:pPr marL="0" indent="0">
              <a:buFontTx/>
              <a:buNone/>
            </a:pPr>
            <a:endParaRPr lang="en-US" sz="1900" b="1" i="0" dirty="0" smtClean="0"/>
          </a:p>
          <a:p>
            <a:pPr marL="0" indent="0">
              <a:buFontTx/>
              <a:buNone/>
            </a:pPr>
            <a:r>
              <a:rPr lang="en-US" sz="1900" b="0" i="0" dirty="0" smtClean="0"/>
              <a:t>Adequate sleep… </a:t>
            </a:r>
            <a:r>
              <a:rPr lang="en-US" sz="1900" b="1" i="0" dirty="0" smtClean="0"/>
              <a:t>sharpens </a:t>
            </a:r>
            <a:r>
              <a:rPr lang="en-US" sz="1900" b="1" i="0" dirty="0"/>
              <a:t>performance and increases crew </a:t>
            </a:r>
            <a:r>
              <a:rPr lang="en-US" sz="1900" b="1" i="0" dirty="0" smtClean="0"/>
              <a:t>endurance… reduces </a:t>
            </a:r>
            <a:r>
              <a:rPr lang="en-US" sz="1900" b="1" i="0" dirty="0"/>
              <a:t>stress, improves productivity and boosts </a:t>
            </a:r>
            <a:r>
              <a:rPr lang="en-US" sz="1900" b="1" i="0" dirty="0" smtClean="0"/>
              <a:t>mora</a:t>
            </a:r>
            <a:r>
              <a:rPr lang="en-US" sz="1900" b="0" i="0" dirty="0" smtClean="0"/>
              <a:t>le. </a:t>
            </a:r>
            <a:r>
              <a:rPr lang="en-US" sz="1900" b="1" i="0" dirty="0" smtClean="0"/>
              <a:t>It</a:t>
            </a:r>
            <a:r>
              <a:rPr lang="en-US" sz="1900" b="0" i="0" dirty="0" smtClean="0"/>
              <a:t> </a:t>
            </a:r>
            <a:r>
              <a:rPr lang="en-US" sz="1900" b="1" i="0" dirty="0"/>
              <a:t>directly and measurably increases mission effectiveness and combat readiness.</a:t>
            </a:r>
            <a:endParaRPr lang="en-US" altLang="en-US" sz="1900" b="1" i="0" dirty="0">
              <a:solidFill>
                <a:srgbClr val="CC3300"/>
              </a:solidFill>
            </a:endParaRPr>
          </a:p>
        </p:txBody>
      </p:sp>
      <p:sp>
        <p:nvSpPr>
          <p:cNvPr id="7" name="Text Box 4"/>
          <p:cNvSpPr txBox="1">
            <a:spLocks noChangeArrowheads="1"/>
          </p:cNvSpPr>
          <p:nvPr/>
        </p:nvSpPr>
        <p:spPr bwMode="auto">
          <a:xfrm>
            <a:off x="3666630" y="5983069"/>
            <a:ext cx="48642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800" b="1" dirty="0" smtClean="0">
                <a:solidFill>
                  <a:srgbClr val="000066"/>
                </a:solidFill>
                <a:latin typeface="Times New Roman" pitchFamily="18" charset="0"/>
                <a:ea typeface=""/>
                <a:cs typeface="Times New Roman" pitchFamily="18" charset="0"/>
              </a:rPr>
              <a:t>~ VADM Thomas </a:t>
            </a:r>
            <a:r>
              <a:rPr lang="en-US" altLang="en-US" sz="1800" b="1" dirty="0" err="1" smtClean="0">
                <a:solidFill>
                  <a:srgbClr val="000066"/>
                </a:solidFill>
                <a:latin typeface="Times New Roman" pitchFamily="18" charset="0"/>
                <a:ea typeface=""/>
                <a:cs typeface="Times New Roman" pitchFamily="18" charset="0"/>
              </a:rPr>
              <a:t>Rowden</a:t>
            </a:r>
            <a:r>
              <a:rPr lang="en-US" altLang="en-US" sz="1800" b="1" dirty="0" smtClean="0">
                <a:solidFill>
                  <a:srgbClr val="000066"/>
                </a:solidFill>
                <a:latin typeface="Times New Roman" pitchFamily="18" charset="0"/>
                <a:ea typeface=""/>
                <a:cs typeface="Times New Roman" pitchFamily="18" charset="0"/>
              </a:rPr>
              <a:t>, COMNAVSURFOR</a:t>
            </a:r>
          </a:p>
          <a:p>
            <a:pPr algn="r"/>
            <a:r>
              <a:rPr lang="en-US" altLang="en-US" sz="1800" b="1" dirty="0" smtClean="0">
                <a:solidFill>
                  <a:srgbClr val="000066"/>
                </a:solidFill>
                <a:latin typeface="Times New Roman" pitchFamily="18" charset="0"/>
                <a:ea typeface=""/>
                <a:cs typeface="Times New Roman" pitchFamily="18" charset="0"/>
              </a:rPr>
              <a:t>Warfighting Serial #10</a:t>
            </a:r>
            <a:endParaRPr lang="en-US" altLang="en-US" sz="1800" b="1" dirty="0">
              <a:solidFill>
                <a:srgbClr val="000066"/>
              </a:solidFill>
              <a:latin typeface="Times New Roman" pitchFamily="18" charset="0"/>
              <a:ea typeface=""/>
              <a:cs typeface="Times New Roman" pitchFamily="18" charset="0"/>
            </a:endParaRPr>
          </a:p>
        </p:txBody>
      </p:sp>
    </p:spTree>
    <p:extLst>
      <p:ext uri="{BB962C8B-B14F-4D97-AF65-F5344CB8AC3E}">
        <p14:creationId xmlns:p14="http://schemas.microsoft.com/office/powerpoint/2010/main" val="12572250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NPS Crew Endurance Website</a:t>
            </a:r>
            <a:endParaRPr lang="en-US" dirty="0"/>
          </a:p>
        </p:txBody>
      </p:sp>
      <p:pic>
        <p:nvPicPr>
          <p:cNvPr id="4" name="Picture 3"/>
          <p:cNvPicPr>
            <a:picLocks noChangeAspect="1"/>
          </p:cNvPicPr>
          <p:nvPr/>
        </p:nvPicPr>
        <p:blipFill>
          <a:blip r:embed="rId2"/>
          <a:stretch>
            <a:fillRect/>
          </a:stretch>
        </p:blipFill>
        <p:spPr>
          <a:xfrm>
            <a:off x="533400" y="762000"/>
            <a:ext cx="8229600" cy="5612524"/>
          </a:xfrm>
          <a:prstGeom prst="rect">
            <a:avLst/>
          </a:prstGeom>
        </p:spPr>
      </p:pic>
      <p:sp>
        <p:nvSpPr>
          <p:cNvPr id="5" name="TextBox 4"/>
          <p:cNvSpPr txBox="1"/>
          <p:nvPr/>
        </p:nvSpPr>
        <p:spPr>
          <a:xfrm>
            <a:off x="685800" y="6096000"/>
            <a:ext cx="5410200" cy="584776"/>
          </a:xfrm>
          <a:prstGeom prst="rect">
            <a:avLst/>
          </a:prstGeom>
          <a:solidFill>
            <a:schemeClr val="bg1"/>
          </a:solidFill>
        </p:spPr>
        <p:txBody>
          <a:bodyPr wrap="square" rtlCol="0">
            <a:spAutoFit/>
          </a:bodyPr>
          <a:lstStyle/>
          <a:p>
            <a:endParaRPr lang="en-US" sz="800" dirty="0" smtClean="0">
              <a:solidFill>
                <a:srgbClr val="6F6E73"/>
              </a:solidFill>
              <a:hlinkClick r:id="rId3"/>
            </a:endParaRPr>
          </a:p>
          <a:p>
            <a:r>
              <a:rPr lang="en-US" dirty="0" smtClean="0">
                <a:solidFill>
                  <a:srgbClr val="6F6E73"/>
                </a:solidFill>
                <a:hlinkClick r:id="rId3"/>
              </a:rPr>
              <a:t>http:</a:t>
            </a:r>
            <a:r>
              <a:rPr lang="en-US" dirty="0">
                <a:solidFill>
                  <a:srgbClr val="6F6E73"/>
                </a:solidFill>
                <a:hlinkClick r:id="rId3"/>
              </a:rPr>
              <a:t>//my.nps.edu/web/</a:t>
            </a:r>
            <a:r>
              <a:rPr lang="en-US" dirty="0" smtClean="0">
                <a:solidFill>
                  <a:srgbClr val="6F6E73"/>
                </a:solidFill>
                <a:hlinkClick r:id="rId3"/>
              </a:rPr>
              <a:t>crewendurance</a:t>
            </a:r>
            <a:endParaRPr lang="en-US" dirty="0" smtClean="0">
              <a:solidFill>
                <a:srgbClr val="6F6E73"/>
              </a:solidFill>
            </a:endParaRPr>
          </a:p>
        </p:txBody>
      </p:sp>
    </p:spTree>
    <p:extLst>
      <p:ext uri="{BB962C8B-B14F-4D97-AF65-F5344CB8AC3E}">
        <p14:creationId xmlns:p14="http://schemas.microsoft.com/office/powerpoint/2010/main" val="18331672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 Europe Report, 2016</a:t>
            </a:r>
            <a:endParaRPr lang="en-US" dirty="0"/>
          </a:p>
        </p:txBody>
      </p:sp>
      <p:sp>
        <p:nvSpPr>
          <p:cNvPr id="3" name="Content Placeholder 2"/>
          <p:cNvSpPr>
            <a:spLocks noGrp="1"/>
          </p:cNvSpPr>
          <p:nvPr>
            <p:ph idx="1"/>
          </p:nvPr>
        </p:nvSpPr>
        <p:spPr>
          <a:xfrm>
            <a:off x="450850" y="1031935"/>
            <a:ext cx="7715250" cy="5142946"/>
          </a:xfrm>
        </p:spPr>
        <p:txBody>
          <a:bodyPr/>
          <a:lstStyle/>
          <a:p>
            <a:r>
              <a:rPr lang="en-US" b="1" dirty="0"/>
              <a:t>Recommendations</a:t>
            </a:r>
          </a:p>
          <a:p>
            <a:r>
              <a:rPr lang="en-US" sz="2000" dirty="0"/>
              <a:t>To improve sleep outcomes, </a:t>
            </a:r>
            <a:r>
              <a:rPr lang="en-US" sz="2000" b="1" dirty="0"/>
              <a:t>individuals</a:t>
            </a:r>
            <a:r>
              <a:rPr lang="en-US" sz="2000" dirty="0"/>
              <a:t> should: Set consistent wake-up times; </a:t>
            </a:r>
            <a:r>
              <a:rPr lang="en-US" sz="2000" b="1" dirty="0"/>
              <a:t>limit the use of electronic </a:t>
            </a:r>
            <a:r>
              <a:rPr lang="en-US" sz="2000" dirty="0"/>
              <a:t>items before bedtime; and exercise.</a:t>
            </a:r>
          </a:p>
          <a:p>
            <a:r>
              <a:rPr lang="en-US" sz="2000" b="1" dirty="0"/>
              <a:t>Employers</a:t>
            </a:r>
            <a:r>
              <a:rPr lang="en-US" sz="2000" dirty="0"/>
              <a:t> should: </a:t>
            </a:r>
            <a:r>
              <a:rPr lang="en-US" sz="2000" b="1" dirty="0" err="1"/>
              <a:t>Recognise</a:t>
            </a:r>
            <a:r>
              <a:rPr lang="en-US" sz="2000" b="1" dirty="0"/>
              <a:t> the importance of sleep and the employer's role in its promotion</a:t>
            </a:r>
            <a:r>
              <a:rPr lang="en-US" sz="2000" dirty="0"/>
              <a:t>; design and build brighter workspaces; </a:t>
            </a:r>
            <a:r>
              <a:rPr lang="en-US" sz="2000" b="1" dirty="0"/>
              <a:t>combat workplace psychosocial risks</a:t>
            </a:r>
            <a:r>
              <a:rPr lang="en-US" sz="2000" dirty="0"/>
              <a:t>; and </a:t>
            </a:r>
            <a:r>
              <a:rPr lang="en-US" sz="2000" b="1" dirty="0"/>
              <a:t>discourage the extended use of electronic devices</a:t>
            </a:r>
            <a:r>
              <a:rPr lang="en-US" sz="2000" dirty="0"/>
              <a:t>.</a:t>
            </a:r>
          </a:p>
          <a:p>
            <a:r>
              <a:rPr lang="en-US" sz="2000" b="1" dirty="0"/>
              <a:t>Public authorities</a:t>
            </a:r>
            <a:r>
              <a:rPr lang="en-US" sz="2000" dirty="0"/>
              <a:t> should: Support health professionals in providing sleep-related help; </a:t>
            </a:r>
            <a:r>
              <a:rPr lang="en-US" sz="2000" b="1" dirty="0"/>
              <a:t>encourage employers to pay attention </a:t>
            </a:r>
            <a:r>
              <a:rPr lang="en-US" sz="2000" dirty="0"/>
              <a:t>to sleep issues; and </a:t>
            </a:r>
            <a:r>
              <a:rPr lang="en-US" sz="2000" b="1" dirty="0"/>
              <a:t>introduce later school starting times</a:t>
            </a:r>
            <a:r>
              <a:rPr lang="en-US" sz="2000" dirty="0"/>
              <a:t>.</a:t>
            </a:r>
          </a:p>
          <a:p>
            <a:endParaRPr lang="en-US" sz="2000" dirty="0"/>
          </a:p>
        </p:txBody>
      </p:sp>
    </p:spTree>
    <p:extLst>
      <p:ext uri="{BB962C8B-B14F-4D97-AF65-F5344CB8AC3E}">
        <p14:creationId xmlns:p14="http://schemas.microsoft.com/office/powerpoint/2010/main" val="647787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600200"/>
            <a:ext cx="4724401" cy="3207401"/>
          </a:xfrm>
          <a:solidFill>
            <a:srgbClr val="FFFFFF"/>
          </a:solidFill>
        </p:spPr>
        <p:txBody>
          <a:bodyPr/>
          <a:lstStyle/>
          <a:p>
            <a:pPr marL="0" indent="0" algn="ctr">
              <a:buNone/>
            </a:pPr>
            <a:r>
              <a:rPr lang="en-US" dirty="0" smtClean="0">
                <a:cs typeface="Arial"/>
              </a:rPr>
              <a:t>Contact </a:t>
            </a:r>
            <a:r>
              <a:rPr lang="en-US" dirty="0">
                <a:cs typeface="Arial"/>
              </a:rPr>
              <a:t>information:</a:t>
            </a:r>
          </a:p>
          <a:p>
            <a:pPr marL="0" indent="0" algn="ctr">
              <a:buNone/>
            </a:pPr>
            <a:r>
              <a:rPr lang="en-US" sz="2400" dirty="0">
                <a:cs typeface="Arial"/>
              </a:rPr>
              <a:t>Nita Lewis Shattuck, Ph.D.</a:t>
            </a:r>
          </a:p>
          <a:p>
            <a:pPr marL="0" indent="0" algn="ctr">
              <a:buNone/>
            </a:pPr>
            <a:r>
              <a:rPr lang="en-US" sz="2400" dirty="0">
                <a:cs typeface="Arial"/>
              </a:rPr>
              <a:t>(831)656-2281</a:t>
            </a:r>
          </a:p>
          <a:p>
            <a:pPr marL="0" indent="0" algn="ctr">
              <a:buNone/>
            </a:pPr>
            <a:r>
              <a:rPr lang="en-US" sz="2400" dirty="0" smtClean="0">
                <a:solidFill>
                  <a:schemeClr val="tx2">
                    <a:lumMod val="75000"/>
                  </a:schemeClr>
                </a:solidFill>
                <a:cs typeface="Arial"/>
                <a:hlinkClick r:id="rId2"/>
              </a:rPr>
              <a:t>nlshattu@nps.edu</a:t>
            </a:r>
          </a:p>
          <a:p>
            <a:pPr marL="0" indent="0" algn="ctr">
              <a:buNone/>
            </a:pPr>
            <a:endParaRPr lang="en-US" dirty="0">
              <a:solidFill>
                <a:schemeClr val="tx1"/>
              </a:solidFill>
              <a:cs typeface="Arial"/>
            </a:endParaRPr>
          </a:p>
        </p:txBody>
      </p:sp>
      <p:sp>
        <p:nvSpPr>
          <p:cNvPr id="6" name="TextBox 5"/>
          <p:cNvSpPr txBox="1"/>
          <p:nvPr/>
        </p:nvSpPr>
        <p:spPr>
          <a:xfrm>
            <a:off x="1752600" y="5334000"/>
            <a:ext cx="5715000" cy="830997"/>
          </a:xfrm>
          <a:prstGeom prst="rect">
            <a:avLst/>
          </a:prstGeom>
          <a:solidFill>
            <a:schemeClr val="bg2">
              <a:lumMod val="40000"/>
              <a:lumOff val="60000"/>
            </a:schemeClr>
          </a:solidFill>
          <a:ln w="38100" cmpd="sng">
            <a:solidFill>
              <a:schemeClr val="tx2">
                <a:lumMod val="90000"/>
                <a:lumOff val="10000"/>
              </a:schemeClr>
            </a:solidFill>
          </a:ln>
        </p:spPr>
        <p:txBody>
          <a:bodyPr wrap="square" rtlCol="0">
            <a:spAutoFit/>
          </a:bodyPr>
          <a:lstStyle/>
          <a:p>
            <a:pPr lvl="1">
              <a:spcBef>
                <a:spcPct val="20000"/>
              </a:spcBef>
              <a:buSzPct val="75000"/>
            </a:pPr>
            <a:r>
              <a:rPr lang="en-US" sz="2400" dirty="0">
                <a:solidFill>
                  <a:schemeClr val="bg1"/>
                </a:solidFill>
                <a:latin typeface="Calibri Light" panose="020F0302020204030204" pitchFamily="34" charset="0"/>
              </a:rPr>
              <a:t>NPS Crew Endurance Resource Website </a:t>
            </a:r>
            <a:r>
              <a:rPr lang="en-US" sz="2400" dirty="0" smtClean="0">
                <a:solidFill>
                  <a:schemeClr val="bg1"/>
                </a:solidFill>
                <a:hlinkClick r:id=""/>
              </a:rPr>
              <a:t> </a:t>
            </a:r>
          </a:p>
          <a:p>
            <a:pPr algn="ctr"/>
            <a:r>
              <a:rPr lang="en-US" sz="2400" dirty="0" smtClean="0">
                <a:solidFill>
                  <a:schemeClr val="bg1"/>
                </a:solidFill>
                <a:hlinkClick r:id=""/>
              </a:rPr>
              <a:t>https</a:t>
            </a:r>
            <a:r>
              <a:rPr lang="en-US" sz="2400" dirty="0">
                <a:solidFill>
                  <a:schemeClr val="bg1"/>
                </a:solidFill>
                <a:hlinkClick r:id="rId3"/>
              </a:rPr>
              <a:t>://my.nps.edu/web/crewendurance</a:t>
            </a:r>
            <a:endParaRPr lang="en-US" sz="2400" dirty="0">
              <a:solidFill>
                <a:schemeClr val="bg1"/>
              </a:solidFill>
            </a:endParaRPr>
          </a:p>
        </p:txBody>
      </p:sp>
      <p:pic>
        <p:nvPicPr>
          <p:cNvPr id="5" name="Picture 4" descr="Sleep-Tight-Americas-Navy-A-Global-Force-for-Good.jpg"/>
          <p:cNvPicPr>
            <a:picLocks noChangeAspect="1"/>
          </p:cNvPicPr>
          <p:nvPr/>
        </p:nvPicPr>
        <p:blipFill>
          <a:blip r:embed="rId4" cstate="print"/>
          <a:stretch>
            <a:fillRect/>
          </a:stretch>
        </p:blipFill>
        <p:spPr>
          <a:xfrm>
            <a:off x="4590678" y="1219200"/>
            <a:ext cx="4347873" cy="3473768"/>
          </a:xfrm>
          <a:prstGeom prst="rect">
            <a:avLst/>
          </a:prstGeom>
        </p:spPr>
      </p:pic>
      <p:sp>
        <p:nvSpPr>
          <p:cNvPr id="7" name="Title 1"/>
          <p:cNvSpPr>
            <a:spLocks noGrp="1"/>
          </p:cNvSpPr>
          <p:nvPr>
            <p:ph type="title"/>
          </p:nvPr>
        </p:nvSpPr>
        <p:spPr>
          <a:xfrm>
            <a:off x="3505200" y="76200"/>
            <a:ext cx="5334000" cy="762000"/>
          </a:xfrm>
        </p:spPr>
        <p:txBody>
          <a:bodyPr>
            <a:normAutofit/>
          </a:bodyPr>
          <a:lstStyle/>
          <a:p>
            <a:r>
              <a:rPr lang="en-US" sz="3200" b="0" dirty="0" smtClean="0">
                <a:solidFill>
                  <a:srgbClr val="224D73"/>
                </a:solidFill>
                <a:latin typeface="Arial Narrow"/>
                <a:cs typeface="Arial Narrow"/>
              </a:rPr>
              <a:t>Questions?</a:t>
            </a:r>
            <a:endParaRPr lang="en-US" sz="3200" b="0" dirty="0">
              <a:solidFill>
                <a:srgbClr val="224D73"/>
              </a:solidFill>
              <a:latin typeface="Arial Narrow"/>
              <a:cs typeface="Arial Narrow"/>
            </a:endParaRPr>
          </a:p>
        </p:txBody>
      </p:sp>
    </p:spTree>
    <p:extLst>
      <p:ext uri="{BB962C8B-B14F-4D97-AF65-F5344CB8AC3E}">
        <p14:creationId xmlns:p14="http://schemas.microsoft.com/office/powerpoint/2010/main" val="6010268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Resources</a:t>
            </a:r>
            <a:endParaRPr lang="en-US" dirty="0"/>
          </a:p>
        </p:txBody>
      </p:sp>
      <p:sp>
        <p:nvSpPr>
          <p:cNvPr id="3" name="Content Placeholder 2"/>
          <p:cNvSpPr>
            <a:spLocks noGrp="1"/>
          </p:cNvSpPr>
          <p:nvPr>
            <p:ph idx="1"/>
          </p:nvPr>
        </p:nvSpPr>
        <p:spPr>
          <a:xfrm>
            <a:off x="450850" y="381000"/>
            <a:ext cx="7715250" cy="6777240"/>
          </a:xfrm>
        </p:spPr>
        <p:txBody>
          <a:bodyPr/>
          <a:lstStyle/>
          <a:p>
            <a:endParaRPr lang="en-US" sz="1200" dirty="0" smtClean="0"/>
          </a:p>
          <a:p>
            <a:r>
              <a:rPr lang="en-US" sz="1200" b="1" u="sng" dirty="0" smtClean="0"/>
              <a:t>Some Helpful Sleep-Related Apps: </a:t>
            </a:r>
          </a:p>
          <a:p>
            <a:r>
              <a:rPr lang="en-US" sz="1200" dirty="0" smtClean="0"/>
              <a:t>CBT-I Coach</a:t>
            </a:r>
          </a:p>
          <a:p>
            <a:r>
              <a:rPr lang="en-US" sz="1200" dirty="0" smtClean="0"/>
              <a:t>F-lux (for blocking blue light from computer screens) </a:t>
            </a:r>
          </a:p>
          <a:p>
            <a:r>
              <a:rPr lang="en-US" sz="1200" dirty="0" err="1" smtClean="0"/>
              <a:t>CrewAlert</a:t>
            </a:r>
            <a:r>
              <a:rPr lang="en-US" sz="1200" dirty="0" smtClean="0"/>
              <a:t> Lite</a:t>
            </a:r>
            <a:endParaRPr lang="en-US" sz="1200" dirty="0"/>
          </a:p>
          <a:p>
            <a:r>
              <a:rPr lang="en-US" sz="1200" b="1" u="sng" dirty="0" smtClean="0"/>
              <a:t>Crew </a:t>
            </a:r>
            <a:r>
              <a:rPr lang="en-US" sz="1200" b="1" u="sng" dirty="0"/>
              <a:t>Endurance Resources: </a:t>
            </a:r>
          </a:p>
          <a:p>
            <a:r>
              <a:rPr lang="en-US" sz="1200" u="sng" dirty="0">
                <a:hlinkClick r:id="rId2"/>
              </a:rPr>
              <a:t>http://</a:t>
            </a:r>
            <a:r>
              <a:rPr lang="en-US" sz="1200" u="sng" dirty="0" smtClean="0">
                <a:hlinkClick r:id="rId2"/>
              </a:rPr>
              <a:t>my.nps.edu/web/crewendurance</a:t>
            </a:r>
            <a:endParaRPr lang="en-US" sz="1200" u="sng" dirty="0" smtClean="0"/>
          </a:p>
          <a:p>
            <a:r>
              <a:rPr lang="en-US" sz="1200" b="1" dirty="0" smtClean="0"/>
              <a:t>Websites:</a:t>
            </a:r>
          </a:p>
          <a:p>
            <a:r>
              <a:rPr lang="en-US" sz="1200" dirty="0"/>
              <a:t>The </a:t>
            </a:r>
            <a:r>
              <a:rPr lang="en-US" sz="1200" dirty="0">
                <a:hlinkClick r:id="rId3"/>
              </a:rPr>
              <a:t>National Sleep Foundation</a:t>
            </a:r>
            <a:r>
              <a:rPr lang="en-US" sz="1200" dirty="0"/>
              <a:t> </a:t>
            </a:r>
            <a:r>
              <a:rPr lang="en-US" sz="1200" dirty="0" smtClean="0"/>
              <a:t>is </a:t>
            </a:r>
            <a:r>
              <a:rPr lang="en-US" sz="1200" dirty="0"/>
              <a:t>a nonprofit organization in the USA whose stated objectives are to improve public health and safety by achieving understanding of sleep and sleep disorders, and to support sleep-related education, research, and advocacy</a:t>
            </a:r>
            <a:r>
              <a:rPr lang="en-US" sz="1200" dirty="0" smtClean="0"/>
              <a:t>. </a:t>
            </a:r>
            <a:r>
              <a:rPr lang="en-US" sz="1200" dirty="0"/>
              <a:t>https://</a:t>
            </a:r>
            <a:r>
              <a:rPr lang="en-US" sz="1200" dirty="0" err="1"/>
              <a:t>sleepfoundation.org</a:t>
            </a:r>
            <a:r>
              <a:rPr lang="en-US" sz="1200" dirty="0"/>
              <a:t>/ </a:t>
            </a:r>
          </a:p>
          <a:p>
            <a:r>
              <a:rPr lang="en-US" sz="1200" dirty="0">
                <a:hlinkClick r:id="rId4"/>
              </a:rPr>
              <a:t>The Centers for Disease Control's website</a:t>
            </a:r>
            <a:r>
              <a:rPr lang="en-US" sz="1200" dirty="0"/>
              <a:t> has training for emergency responders to reduce the risks associated with long work hours. http://</a:t>
            </a:r>
            <a:r>
              <a:rPr lang="en-US" sz="1200" dirty="0" err="1"/>
              <a:t>www.cdc.gov</a:t>
            </a:r>
            <a:r>
              <a:rPr lang="en-US" sz="1200" dirty="0"/>
              <a:t>/</a:t>
            </a:r>
            <a:r>
              <a:rPr lang="en-US" sz="1200" dirty="0" err="1"/>
              <a:t>niosh</a:t>
            </a:r>
            <a:r>
              <a:rPr lang="en-US" sz="1200" dirty="0"/>
              <a:t>/</a:t>
            </a:r>
            <a:r>
              <a:rPr lang="en-US" sz="1200" dirty="0" err="1"/>
              <a:t>emres</a:t>
            </a:r>
            <a:r>
              <a:rPr lang="en-US" sz="1200" dirty="0"/>
              <a:t>/</a:t>
            </a:r>
            <a:r>
              <a:rPr lang="en-US" sz="1200" dirty="0" err="1"/>
              <a:t>longhourstraining</a:t>
            </a:r>
            <a:r>
              <a:rPr lang="en-US" sz="1200" dirty="0"/>
              <a:t>/</a:t>
            </a:r>
          </a:p>
          <a:p>
            <a:r>
              <a:rPr lang="en-US" sz="1200" dirty="0"/>
              <a:t>The website for the </a:t>
            </a:r>
            <a:r>
              <a:rPr lang="en-US" sz="1200" dirty="0">
                <a:hlinkClick r:id="rId5"/>
              </a:rPr>
              <a:t>Naval Center for Operational Stress Control </a:t>
            </a:r>
            <a:r>
              <a:rPr lang="en-US" sz="1200" dirty="0"/>
              <a:t>is a great resource for managing stress and fatigue levels. http://</a:t>
            </a:r>
            <a:r>
              <a:rPr lang="en-US" sz="1200" dirty="0" err="1"/>
              <a:t>www.med.navy.mil</a:t>
            </a:r>
            <a:r>
              <a:rPr lang="en-US" sz="1200" dirty="0"/>
              <a:t>/sites/</a:t>
            </a:r>
            <a:r>
              <a:rPr lang="en-US" sz="1200" dirty="0" err="1"/>
              <a:t>nmcsd</a:t>
            </a:r>
            <a:r>
              <a:rPr lang="en-US" sz="1200" dirty="0"/>
              <a:t>/</a:t>
            </a:r>
            <a:r>
              <a:rPr lang="en-US" sz="1200" dirty="0" err="1"/>
              <a:t>nccosc</a:t>
            </a:r>
            <a:r>
              <a:rPr lang="en-US" sz="1200" dirty="0"/>
              <a:t>/serviceMembersV2/Pages/</a:t>
            </a:r>
            <a:r>
              <a:rPr lang="en-US" sz="1200" dirty="0" err="1"/>
              <a:t>default.aspx</a:t>
            </a:r>
            <a:endParaRPr lang="en-US" sz="1200" dirty="0"/>
          </a:p>
          <a:p>
            <a:r>
              <a:rPr lang="en-US" sz="1200" dirty="0"/>
              <a:t>The </a:t>
            </a:r>
            <a:r>
              <a:rPr lang="en-US" sz="1200" dirty="0">
                <a:hlinkClick r:id="rId6"/>
              </a:rPr>
              <a:t>Naval Safety Center</a:t>
            </a:r>
            <a:r>
              <a:rPr lang="en-US" sz="1200" dirty="0"/>
              <a:t> offers some great resources on sleep and safety. They have a large number of resources including videos and articles.</a:t>
            </a:r>
          </a:p>
          <a:p>
            <a:r>
              <a:rPr lang="en-US" sz="1200" dirty="0"/>
              <a:t>The </a:t>
            </a:r>
            <a:r>
              <a:rPr lang="en-US" sz="1200" dirty="0">
                <a:hlinkClick r:id="rId7"/>
              </a:rPr>
              <a:t>DOD Human Performance Resource Center website</a:t>
            </a:r>
            <a:r>
              <a:rPr lang="en-US" sz="1200" dirty="0"/>
              <a:t> has great resources on Total Force Fitness. http://</a:t>
            </a:r>
            <a:r>
              <a:rPr lang="en-US" sz="1200" dirty="0" err="1"/>
              <a:t>hprc-online.org</a:t>
            </a:r>
            <a:r>
              <a:rPr lang="en-US" sz="1200" dirty="0"/>
              <a:t>/ One of their links is the </a:t>
            </a:r>
            <a:r>
              <a:rPr lang="en-US" sz="1200" dirty="0">
                <a:hlinkClick r:id="rId8"/>
              </a:rPr>
              <a:t>Performance Triad </a:t>
            </a:r>
            <a:r>
              <a:rPr lang="en-US" sz="1200" dirty="0"/>
              <a:t>initiative started by the Department of Defense and in trial phase at various military installations. http://</a:t>
            </a:r>
            <a:r>
              <a:rPr lang="en-US" sz="1200" dirty="0" err="1"/>
              <a:t>hprc-online.org</a:t>
            </a:r>
            <a:r>
              <a:rPr lang="en-US" sz="1200" dirty="0"/>
              <a:t>/total-force-fitness/performance-triad</a:t>
            </a:r>
          </a:p>
          <a:p>
            <a:r>
              <a:rPr lang="en-US" sz="1200" dirty="0"/>
              <a:t>The </a:t>
            </a:r>
            <a:r>
              <a:rPr lang="en-US" sz="1200" dirty="0">
                <a:hlinkClick r:id="rId9"/>
              </a:rPr>
              <a:t>Navy and Marine Corps Public Health Center website</a:t>
            </a:r>
            <a:r>
              <a:rPr lang="en-US" sz="1200" dirty="0"/>
              <a:t> has some valuable resources for managing sleep and fatigue. http://</a:t>
            </a:r>
            <a:r>
              <a:rPr lang="en-US" sz="1200" dirty="0" err="1"/>
              <a:t>www.med.navy.mil</a:t>
            </a:r>
            <a:r>
              <a:rPr lang="en-US" sz="1200" dirty="0"/>
              <a:t>/sites/</a:t>
            </a:r>
            <a:r>
              <a:rPr lang="en-US" sz="1200" dirty="0" err="1"/>
              <a:t>nmcphc</a:t>
            </a:r>
            <a:r>
              <a:rPr lang="en-US" sz="1200" dirty="0"/>
              <a:t>/health-promotion/psychological-emotional-wellbeing/relax-relax/pages/</a:t>
            </a:r>
            <a:r>
              <a:rPr lang="en-US" sz="1200" dirty="0" err="1"/>
              <a:t>index.html</a:t>
            </a:r>
            <a:endParaRPr lang="en-US" sz="1200" dirty="0"/>
          </a:p>
          <a:p>
            <a:endParaRPr lang="en-US" sz="1200" dirty="0"/>
          </a:p>
        </p:txBody>
      </p:sp>
    </p:spTree>
    <p:extLst>
      <p:ext uri="{BB962C8B-B14F-4D97-AF65-F5344CB8AC3E}">
        <p14:creationId xmlns:p14="http://schemas.microsoft.com/office/powerpoint/2010/main" val="19891309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Sleep Tips </a:t>
            </a:r>
            <a:endParaRPr lang="en-US" dirty="0"/>
          </a:p>
        </p:txBody>
      </p:sp>
      <p:sp>
        <p:nvSpPr>
          <p:cNvPr id="3" name="Content Placeholder 2"/>
          <p:cNvSpPr>
            <a:spLocks noGrp="1"/>
          </p:cNvSpPr>
          <p:nvPr>
            <p:ph idx="1"/>
          </p:nvPr>
        </p:nvSpPr>
        <p:spPr>
          <a:xfrm>
            <a:off x="304801" y="914400"/>
            <a:ext cx="8385174" cy="5047536"/>
          </a:xfrm>
        </p:spPr>
        <p:txBody>
          <a:bodyPr/>
          <a:lstStyle/>
          <a:p>
            <a:r>
              <a:rPr lang="en-US" sz="1400" dirty="0"/>
              <a:t>Healthy sleep habits can make a big difference in your quality of life. Having healthy sleep habits is often referred to as having good </a:t>
            </a:r>
            <a:r>
              <a:rPr lang="en-US" sz="1400" dirty="0" smtClean="0"/>
              <a:t>“</a:t>
            </a:r>
            <a:r>
              <a:rPr lang="en-US" sz="1400" dirty="0" smtClean="0">
                <a:hlinkClick r:id="rId2"/>
              </a:rPr>
              <a:t>sleep hygiene</a:t>
            </a:r>
            <a:r>
              <a:rPr lang="en-US" sz="1400" dirty="0" smtClean="0"/>
              <a:t>”.</a:t>
            </a:r>
            <a:endParaRPr lang="en-US" sz="1400" dirty="0"/>
          </a:p>
          <a:p>
            <a:r>
              <a:rPr lang="en-US" sz="1400" dirty="0"/>
              <a:t>Try to keep the following sleep practices on a consistent basis</a:t>
            </a:r>
            <a:r>
              <a:rPr lang="en-US" sz="1400" dirty="0" smtClean="0"/>
              <a:t>: </a:t>
            </a:r>
            <a:r>
              <a:rPr lang="en-US" sz="1400" b="1" dirty="0" smtClean="0">
                <a:hlinkClick r:id="rId3"/>
              </a:rPr>
              <a:t>Stick </a:t>
            </a:r>
            <a:r>
              <a:rPr lang="en-US" sz="1400" b="1" dirty="0">
                <a:hlinkClick r:id="rId3"/>
              </a:rPr>
              <a:t>to a sleep schedule </a:t>
            </a:r>
            <a:r>
              <a:rPr lang="en-US" sz="1400" b="1" dirty="0"/>
              <a:t>of the same bedtime and wake up time, even on the weekends. </a:t>
            </a:r>
            <a:r>
              <a:rPr lang="en-US" sz="1400" dirty="0"/>
              <a:t>This helps to regulate your body's clock and could help you fall asleep and stay asleep for the night. </a:t>
            </a:r>
            <a:endParaRPr lang="en-US" sz="1400" dirty="0" smtClean="0"/>
          </a:p>
          <a:p>
            <a:r>
              <a:rPr lang="en-US" sz="1400" b="1" dirty="0" smtClean="0"/>
              <a:t>Practice </a:t>
            </a:r>
            <a:r>
              <a:rPr lang="en-US" sz="1400" b="1" dirty="0"/>
              <a:t>a </a:t>
            </a:r>
            <a:r>
              <a:rPr lang="en-US" sz="1400" b="1" dirty="0">
                <a:hlinkClick r:id="rId4"/>
              </a:rPr>
              <a:t>relaxing bedtime </a:t>
            </a:r>
            <a:r>
              <a:rPr lang="en-US" sz="1400" b="1" dirty="0" smtClean="0">
                <a:hlinkClick r:id="rId4"/>
              </a:rPr>
              <a:t>ritual</a:t>
            </a:r>
            <a:r>
              <a:rPr lang="en-US" sz="1400" b="1" dirty="0" smtClean="0"/>
              <a:t>. </a:t>
            </a:r>
            <a:r>
              <a:rPr lang="en-US" sz="1400" dirty="0" smtClean="0"/>
              <a:t>A </a:t>
            </a:r>
            <a:r>
              <a:rPr lang="en-US" sz="1400" dirty="0"/>
              <a:t>relaxing, routine activity right before bedtime conducted away from bright lights helps separate your sleep time from activities that can cause excitement, stress or anxiety which can make it more difficult to fall asleep, get sound and deep sleep or remain </a:t>
            </a:r>
            <a:r>
              <a:rPr lang="en-US" sz="1400" dirty="0" smtClean="0"/>
              <a:t>asleep.</a:t>
            </a:r>
            <a:endParaRPr lang="en-US" sz="1400" dirty="0"/>
          </a:p>
          <a:p>
            <a:r>
              <a:rPr lang="en-US" sz="1400" b="1" dirty="0" smtClean="0"/>
              <a:t>If </a:t>
            </a:r>
            <a:r>
              <a:rPr lang="en-US" sz="1400" b="1" dirty="0"/>
              <a:t>you have trouble sleeping, avoid naps, especially in the afternoon. </a:t>
            </a:r>
            <a:r>
              <a:rPr lang="en-US" sz="1400" dirty="0">
                <a:hlinkClick r:id="rId5"/>
              </a:rPr>
              <a:t>Power napping may help you get through the </a:t>
            </a:r>
            <a:r>
              <a:rPr lang="en-US" sz="1400" dirty="0" smtClean="0">
                <a:hlinkClick r:id="rId5"/>
              </a:rPr>
              <a:t>day</a:t>
            </a:r>
            <a:r>
              <a:rPr lang="en-US" sz="1400" dirty="0" smtClean="0"/>
              <a:t>, </a:t>
            </a:r>
            <a:r>
              <a:rPr lang="en-US" sz="1400" dirty="0"/>
              <a:t>but if you find that you can't fall asleep at bedtime, eliminating even short catnaps may help.</a:t>
            </a:r>
          </a:p>
          <a:p>
            <a:r>
              <a:rPr lang="en-US" sz="1400" b="1" dirty="0">
                <a:hlinkClick r:id="rId6"/>
              </a:rPr>
              <a:t>Exercise daily. </a:t>
            </a:r>
            <a:r>
              <a:rPr lang="en-US" sz="1400" dirty="0"/>
              <a:t>Vigorous exercise is best, but even light exercise is better than no activity. Exercise at any time of day, but not at the expense of your </a:t>
            </a:r>
            <a:r>
              <a:rPr lang="en-US" sz="1400" dirty="0" smtClean="0"/>
              <a:t>sleep and not too close to bedtime.</a:t>
            </a:r>
            <a:endParaRPr lang="en-US" sz="1400" dirty="0"/>
          </a:p>
          <a:p>
            <a:r>
              <a:rPr lang="en-US" sz="1400" b="1" dirty="0">
                <a:hlinkClick r:id="rId7"/>
              </a:rPr>
              <a:t>Evaluate your </a:t>
            </a:r>
            <a:r>
              <a:rPr lang="en-US" sz="1400" b="1" dirty="0" smtClean="0">
                <a:hlinkClick r:id="rId7"/>
              </a:rPr>
              <a:t>room</a:t>
            </a:r>
            <a:r>
              <a:rPr lang="en-US" sz="1400" b="1" dirty="0" smtClean="0"/>
              <a:t>.</a:t>
            </a:r>
            <a:r>
              <a:rPr lang="en-US" sz="1400" dirty="0"/>
              <a:t> Design your sleep environment to establish the conditions you need for sleep. Your bedroom should be cool – </a:t>
            </a:r>
            <a:r>
              <a:rPr lang="en-US" sz="1400" dirty="0">
                <a:hlinkClick r:id="rId8"/>
              </a:rPr>
              <a:t>between 60 and 67 </a:t>
            </a:r>
            <a:r>
              <a:rPr lang="en-US" sz="1400" dirty="0" smtClean="0">
                <a:hlinkClick r:id="rId8"/>
              </a:rPr>
              <a:t>degrees</a:t>
            </a:r>
            <a:r>
              <a:rPr lang="en-US" sz="1400" dirty="0" smtClean="0"/>
              <a:t>. </a:t>
            </a:r>
            <a:r>
              <a:rPr lang="en-US" sz="1400" dirty="0"/>
              <a:t>Your bedroom should also be free from any noise that can disturb your sleep. Finally, your bedroom should be free from any light. Check your room for noises or other distractions. This includes a bed partner's sleep disruptions such as snoring. Consider using blackout curtains, eye shades, ear plugs, "white noise" machines, humidifiers, fans and other devices</a:t>
            </a:r>
            <a:r>
              <a:rPr lang="en-US" sz="1400" dirty="0" smtClean="0"/>
              <a:t>.</a:t>
            </a:r>
            <a:endParaRPr lang="en-US" sz="1400" dirty="0"/>
          </a:p>
        </p:txBody>
      </p:sp>
      <p:sp>
        <p:nvSpPr>
          <p:cNvPr id="4" name="TextBox 3"/>
          <p:cNvSpPr txBox="1"/>
          <p:nvPr/>
        </p:nvSpPr>
        <p:spPr>
          <a:xfrm>
            <a:off x="2895600" y="6172200"/>
            <a:ext cx="6477000" cy="461665"/>
          </a:xfrm>
          <a:prstGeom prst="rect">
            <a:avLst/>
          </a:prstGeom>
          <a:noFill/>
        </p:spPr>
        <p:txBody>
          <a:bodyPr wrap="square" rtlCol="0">
            <a:spAutoFit/>
          </a:bodyPr>
          <a:lstStyle/>
          <a:p>
            <a:r>
              <a:rPr lang="en-US" dirty="0" smtClean="0"/>
              <a:t>Source: National </a:t>
            </a:r>
            <a:r>
              <a:rPr lang="en-US" smtClean="0"/>
              <a:t>Sleep Foundation website</a:t>
            </a:r>
            <a:endParaRPr lang="en-US" dirty="0"/>
          </a:p>
        </p:txBody>
      </p:sp>
    </p:spTree>
    <p:extLst>
      <p:ext uri="{BB962C8B-B14F-4D97-AF65-F5344CB8AC3E}">
        <p14:creationId xmlns:p14="http://schemas.microsoft.com/office/powerpoint/2010/main" val="15999316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Sleep Tips (continued)</a:t>
            </a:r>
            <a:endParaRPr lang="en-US" dirty="0"/>
          </a:p>
        </p:txBody>
      </p:sp>
      <p:sp>
        <p:nvSpPr>
          <p:cNvPr id="3" name="Content Placeholder 2"/>
          <p:cNvSpPr>
            <a:spLocks noGrp="1"/>
          </p:cNvSpPr>
          <p:nvPr>
            <p:ph idx="1"/>
          </p:nvPr>
        </p:nvSpPr>
        <p:spPr>
          <a:xfrm>
            <a:off x="450849" y="1031935"/>
            <a:ext cx="8239125" cy="5478423"/>
          </a:xfrm>
        </p:spPr>
        <p:txBody>
          <a:bodyPr/>
          <a:lstStyle/>
          <a:p>
            <a:r>
              <a:rPr lang="en-US" sz="1400" b="1" dirty="0"/>
              <a:t>Sleep on a comfortable </a:t>
            </a:r>
            <a:r>
              <a:rPr lang="en-US" sz="1400" b="1" dirty="0">
                <a:hlinkClick r:id="rId2"/>
              </a:rPr>
              <a:t>mattress</a:t>
            </a:r>
            <a:r>
              <a:rPr lang="en-US" sz="1400" b="1" dirty="0"/>
              <a:t> and </a:t>
            </a:r>
            <a:r>
              <a:rPr lang="en-US" sz="1400" b="1" dirty="0">
                <a:hlinkClick r:id="rId3"/>
              </a:rPr>
              <a:t>pillows</a:t>
            </a:r>
            <a:r>
              <a:rPr lang="en-US" sz="1400" b="1" dirty="0"/>
              <a:t>.</a:t>
            </a:r>
            <a:r>
              <a:rPr lang="en-US" sz="1400" dirty="0"/>
              <a:t> Make sure your mattress is comfortable and supportive. The one you have been using for years may have exceeded its life expectancy – about 9 or 10 years for most good quality mattresses. Have comfortable pillows and make the room attractive and inviting for sleep but also free of </a:t>
            </a:r>
            <a:r>
              <a:rPr lang="en-US" sz="1400" dirty="0">
                <a:hlinkClick r:id="rId4"/>
              </a:rPr>
              <a:t>allergens</a:t>
            </a:r>
            <a:r>
              <a:rPr lang="en-US" sz="1400" dirty="0"/>
              <a:t> that might affect you and objects that might cause you to slip or fall if you have to get up during the night.</a:t>
            </a:r>
          </a:p>
          <a:p>
            <a:r>
              <a:rPr lang="en-US" sz="1400" b="1" dirty="0" smtClean="0"/>
              <a:t>Use </a:t>
            </a:r>
            <a:r>
              <a:rPr lang="en-US" sz="1400" b="1" dirty="0"/>
              <a:t>bright light to help manage your </a:t>
            </a:r>
            <a:r>
              <a:rPr lang="en-US" sz="1400" b="1" dirty="0">
                <a:hlinkClick r:id="rId5"/>
              </a:rPr>
              <a:t>circadian rhythms </a:t>
            </a:r>
            <a:r>
              <a:rPr lang="en-US" sz="1400" b="1" dirty="0"/>
              <a:t>.</a:t>
            </a:r>
            <a:r>
              <a:rPr lang="en-US" sz="1400" dirty="0"/>
              <a:t> Avoid bright light in the evening and expose yourself to sunlight in the morning. This will keep your circadian rhythms in </a:t>
            </a:r>
            <a:r>
              <a:rPr lang="en-US" sz="1400" dirty="0" smtClean="0"/>
              <a:t>sync.</a:t>
            </a:r>
            <a:endParaRPr lang="en-US" sz="1400" dirty="0"/>
          </a:p>
          <a:p>
            <a:r>
              <a:rPr lang="en-US" sz="1400" b="1" dirty="0"/>
              <a:t>Avoid alcohol, cigarettes, and heavy meals in the evening. </a:t>
            </a:r>
            <a:r>
              <a:rPr lang="en-US" sz="1400" dirty="0"/>
              <a:t>Alcohol, cigarettes </a:t>
            </a:r>
            <a:r>
              <a:rPr lang="en-US" sz="1400" dirty="0" smtClean="0"/>
              <a:t>and </a:t>
            </a:r>
            <a:r>
              <a:rPr lang="en-US" sz="1400" dirty="0" smtClean="0">
                <a:hlinkClick r:id="rId6"/>
              </a:rPr>
              <a:t>caffeine</a:t>
            </a:r>
            <a:r>
              <a:rPr lang="en-US" sz="1400" dirty="0"/>
              <a:t> can disrupt sleep. Eating big or spicy meals can cause discomfort from indigestion that can make it hard to sleep.  If you can, avoid eating large meals for two to three hours before bedtime. Try a </a:t>
            </a:r>
            <a:r>
              <a:rPr lang="en-US" sz="1400" dirty="0">
                <a:hlinkClick r:id="rId7"/>
              </a:rPr>
              <a:t>light snack 45 minutes before bed </a:t>
            </a:r>
            <a:r>
              <a:rPr lang="en-US" sz="1400" dirty="0"/>
              <a:t>if you’re still hungry.</a:t>
            </a:r>
          </a:p>
          <a:p>
            <a:r>
              <a:rPr lang="en-US" sz="1400" b="1" dirty="0"/>
              <a:t>Wind down. </a:t>
            </a:r>
            <a:r>
              <a:rPr lang="en-US" sz="1400" dirty="0"/>
              <a:t>Your body needs time to shift into sleep mode, so spend the last hour before bed doing a calming activity such as reading. For some people, using an electronic device such as a laptop can make it hard to fall asleep, because the particular type of light emanating from the screens of these devices is activating to the brain. If you have trouble sleeping, </a:t>
            </a:r>
            <a:r>
              <a:rPr lang="en-US" sz="1400" dirty="0">
                <a:hlinkClick r:id="rId8"/>
              </a:rPr>
              <a:t>avoid electronics before bed </a:t>
            </a:r>
            <a:r>
              <a:rPr lang="en-US" sz="1400" dirty="0"/>
              <a:t>or in the middle of the night.  </a:t>
            </a:r>
            <a:endParaRPr lang="en-US" sz="1400" dirty="0" smtClean="0"/>
          </a:p>
          <a:p>
            <a:r>
              <a:rPr lang="en-US" sz="1400" b="1" dirty="0" smtClean="0"/>
              <a:t>If </a:t>
            </a:r>
            <a:r>
              <a:rPr lang="en-US" sz="1400" b="1" dirty="0"/>
              <a:t>you can't sleep, go into another room and do something relaxing until you feel tired</a:t>
            </a:r>
            <a:r>
              <a:rPr lang="en-US" sz="1400" b="1" dirty="0" smtClean="0"/>
              <a:t>. </a:t>
            </a:r>
            <a:r>
              <a:rPr lang="en-US" sz="1400" dirty="0" smtClean="0"/>
              <a:t>It </a:t>
            </a:r>
            <a:r>
              <a:rPr lang="en-US" sz="1400" dirty="0"/>
              <a:t>is best to take work materials, computers and televisions out of the sleeping environment. Use your bed only for </a:t>
            </a:r>
            <a:r>
              <a:rPr lang="en-US" sz="1400" dirty="0">
                <a:hlinkClick r:id="rId9"/>
              </a:rPr>
              <a:t>sleep and sex </a:t>
            </a:r>
            <a:r>
              <a:rPr lang="en-US" sz="1400" dirty="0"/>
              <a:t>to strengthen the association between bed and sleep. If you associate a particular activity or item with anxiety about sleeping, omit it from your bedtime routine.</a:t>
            </a:r>
          </a:p>
          <a:p>
            <a:endParaRPr lang="en-US" sz="1400" dirty="0"/>
          </a:p>
        </p:txBody>
      </p:sp>
      <p:sp>
        <p:nvSpPr>
          <p:cNvPr id="4" name="TextBox 3"/>
          <p:cNvSpPr txBox="1"/>
          <p:nvPr/>
        </p:nvSpPr>
        <p:spPr>
          <a:xfrm>
            <a:off x="2895600" y="6172200"/>
            <a:ext cx="6477000" cy="461665"/>
          </a:xfrm>
          <a:prstGeom prst="rect">
            <a:avLst/>
          </a:prstGeom>
          <a:noFill/>
        </p:spPr>
        <p:txBody>
          <a:bodyPr wrap="square" rtlCol="0">
            <a:spAutoFit/>
          </a:bodyPr>
          <a:lstStyle/>
          <a:p>
            <a:r>
              <a:rPr lang="en-US" dirty="0" smtClean="0"/>
              <a:t>Source: National </a:t>
            </a:r>
            <a:r>
              <a:rPr lang="en-US" smtClean="0"/>
              <a:t>Sleep Foundation website</a:t>
            </a:r>
            <a:endParaRPr lang="en-US" dirty="0"/>
          </a:p>
        </p:txBody>
      </p:sp>
    </p:spTree>
    <p:extLst>
      <p:ext uri="{BB962C8B-B14F-4D97-AF65-F5344CB8AC3E}">
        <p14:creationId xmlns:p14="http://schemas.microsoft.com/office/powerpoint/2010/main" val="6971640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i="1">
                <a:latin typeface="Arial" charset="0"/>
              </a:rPr>
              <a:t>NOW 3/9 Schedule</a:t>
            </a:r>
          </a:p>
        </p:txBody>
      </p:sp>
      <p:sp>
        <p:nvSpPr>
          <p:cNvPr id="4198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3C5121-6543-5D4C-BB60-87E2F943DE48}" type="slidenum">
              <a:rPr lang="en-US" sz="1400"/>
              <a:pPr eaLnBrk="1" hangingPunct="1"/>
              <a:t>58</a:t>
            </a:fld>
            <a:endParaRPr lang="en-US" sz="1400"/>
          </a:p>
        </p:txBody>
      </p:sp>
      <p:graphicFrame>
        <p:nvGraphicFramePr>
          <p:cNvPr id="41987" name="Object 6"/>
          <p:cNvGraphicFramePr>
            <a:graphicFrameLocks noChangeAspect="1"/>
          </p:cNvGraphicFramePr>
          <p:nvPr>
            <p:extLst>
              <p:ext uri="{D42A27DB-BD31-4B8C-83A1-F6EECF244321}">
                <p14:modId xmlns:p14="http://schemas.microsoft.com/office/powerpoint/2010/main" val="2455554401"/>
              </p:ext>
            </p:extLst>
          </p:nvPr>
        </p:nvGraphicFramePr>
        <p:xfrm>
          <a:off x="1447800" y="762000"/>
          <a:ext cx="4416425" cy="5965825"/>
        </p:xfrm>
        <a:graphic>
          <a:graphicData uri="http://schemas.openxmlformats.org/presentationml/2006/ole">
            <mc:AlternateContent xmlns:mc="http://schemas.openxmlformats.org/markup-compatibility/2006">
              <mc:Choice xmlns:v="urn:schemas-microsoft-com:vml" Requires="v">
                <p:oleObj spid="_x0000_s185435" name="Document" r:id="rId4" imgW="6083076" imgH="8216598" progId="Word.Document.12">
                  <p:embed/>
                </p:oleObj>
              </mc:Choice>
              <mc:Fallback>
                <p:oleObj name="Document" r:id="rId4" imgW="6083076" imgH="8216598"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762000"/>
                        <a:ext cx="4416425"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5805488" y="920750"/>
            <a:ext cx="3262312" cy="5632450"/>
          </a:xfrm>
          <a:prstGeom prst="rect">
            <a:avLst/>
          </a:prstGeom>
          <a:noFill/>
        </p:spPr>
        <p:txBody>
          <a:bodyPr>
            <a:spAutoFit/>
          </a:bodyPr>
          <a:lstStyle/>
          <a:p>
            <a:pPr>
              <a:defRPr/>
            </a:pPr>
            <a:r>
              <a:rPr lang="en-US" sz="2000" u="sng" dirty="0">
                <a:solidFill>
                  <a:schemeClr val="bg2"/>
                </a:solidFill>
              </a:rPr>
              <a:t>3/9 watch shifts forward every other Sunday</a:t>
            </a:r>
          </a:p>
          <a:p>
            <a:pPr>
              <a:defRPr/>
            </a:pPr>
            <a:endParaRPr lang="en-US" sz="2000" dirty="0">
              <a:solidFill>
                <a:schemeClr val="bg2"/>
              </a:solidFill>
            </a:endParaRPr>
          </a:p>
          <a:p>
            <a:pPr marL="285750" indent="-285750">
              <a:buFont typeface="Arial" pitchFamily="34" charset="0"/>
              <a:buChar char="•"/>
              <a:defRPr/>
            </a:pPr>
            <a:r>
              <a:rPr lang="en-US" sz="2000" dirty="0">
                <a:solidFill>
                  <a:schemeClr val="bg2"/>
                </a:solidFill>
              </a:rPr>
              <a:t>All watchstanders are up between 0900 and 1500 for working hours</a:t>
            </a:r>
          </a:p>
          <a:p>
            <a:pPr marL="285750" indent="-285750">
              <a:buFont typeface="Arial" pitchFamily="34" charset="0"/>
              <a:buChar char="•"/>
              <a:defRPr/>
            </a:pPr>
            <a:endParaRPr lang="en-US" sz="2000" dirty="0">
              <a:solidFill>
                <a:schemeClr val="bg2"/>
              </a:solidFill>
            </a:endParaRPr>
          </a:p>
          <a:p>
            <a:pPr marL="285750" indent="-285750">
              <a:buFont typeface="Arial" pitchFamily="34" charset="0"/>
              <a:buChar char="•"/>
              <a:defRPr/>
            </a:pPr>
            <a:r>
              <a:rPr lang="en-US" sz="2000" dirty="0">
                <a:solidFill>
                  <a:schemeClr val="bg2"/>
                </a:solidFill>
              </a:rPr>
              <a:t>All watchstanders receive 7 hours of sleep each night</a:t>
            </a:r>
          </a:p>
          <a:p>
            <a:pPr marL="285750" indent="-285750">
              <a:buFont typeface="Arial" pitchFamily="34" charset="0"/>
              <a:buChar char="•"/>
              <a:defRPr/>
            </a:pPr>
            <a:endParaRPr lang="en-US" sz="2000" dirty="0">
              <a:solidFill>
                <a:schemeClr val="bg2"/>
              </a:solidFill>
            </a:endParaRPr>
          </a:p>
          <a:p>
            <a:pPr marL="285750" indent="-285750">
              <a:buFont typeface="Arial" pitchFamily="34" charset="0"/>
              <a:buChar char="•"/>
              <a:defRPr/>
            </a:pPr>
            <a:r>
              <a:rPr lang="en-US" sz="2000" dirty="0">
                <a:solidFill>
                  <a:schemeClr val="bg2"/>
                </a:solidFill>
              </a:rPr>
              <a:t>No watchstanders stand consecutive back to back watches; never more than 4 hours watch at a time; avoids heat stress</a:t>
            </a:r>
          </a:p>
          <a:p>
            <a:pPr>
              <a:defRPr/>
            </a:pPr>
            <a:endParaRPr lang="en-US" sz="2000" dirty="0">
              <a:solidFill>
                <a:schemeClr val="bg2"/>
              </a:solidFill>
            </a:endParaRPr>
          </a:p>
        </p:txBody>
      </p:sp>
      <p:sp>
        <p:nvSpPr>
          <p:cNvPr id="2" name="TextBox 1"/>
          <p:cNvSpPr txBox="1"/>
          <p:nvPr/>
        </p:nvSpPr>
        <p:spPr>
          <a:xfrm>
            <a:off x="3810000" y="2895600"/>
            <a:ext cx="1752600" cy="457200"/>
          </a:xfrm>
          <a:prstGeom prst="rect">
            <a:avLst/>
          </a:prstGeom>
          <a:noFill/>
          <a:ln w="38100" cmpd="sng">
            <a:solidFill>
              <a:srgbClr val="FF0000"/>
            </a:solidFill>
          </a:ln>
        </p:spPr>
        <p:txBody>
          <a:bodyPr wrap="square" rtlCol="0">
            <a:spAutoFit/>
          </a:bodyPr>
          <a:lstStyle/>
          <a:p>
            <a:endParaRPr lang="en-US"/>
          </a:p>
        </p:txBody>
      </p:sp>
      <p:sp>
        <p:nvSpPr>
          <p:cNvPr id="3" name="Rectangle 2"/>
          <p:cNvSpPr/>
          <p:nvPr/>
        </p:nvSpPr>
        <p:spPr>
          <a:xfrm>
            <a:off x="3810000" y="2819400"/>
            <a:ext cx="1752600" cy="457200"/>
          </a:xfrm>
          <a:prstGeom prst="rect">
            <a:avLst/>
          </a:prstGeom>
          <a:noFill/>
          <a:ln w="41275" cmpd="sng">
            <a:solidFill>
              <a:schemeClr val="accent2">
                <a:lumMod val="60000"/>
                <a:lumOff val="40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634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895600" y="1524000"/>
            <a:ext cx="3048000" cy="1295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b="1" dirty="0" smtClean="0">
                <a:solidFill>
                  <a:prstClr val="black"/>
                </a:solidFill>
              </a:rPr>
              <a:t>Deployment to Combat Zone</a:t>
            </a:r>
            <a:endParaRPr lang="en-US" sz="1800" b="1" dirty="0">
              <a:solidFill>
                <a:prstClr val="black"/>
              </a:solidFill>
            </a:endParaRPr>
          </a:p>
        </p:txBody>
      </p:sp>
      <p:sp>
        <p:nvSpPr>
          <p:cNvPr id="8" name="Down Arrow 7"/>
          <p:cNvSpPr/>
          <p:nvPr/>
        </p:nvSpPr>
        <p:spPr>
          <a:xfrm>
            <a:off x="4267200" y="2895600"/>
            <a:ext cx="152399" cy="83820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cxnSp>
        <p:nvCxnSpPr>
          <p:cNvPr id="10" name="Straight Arrow Connector 9"/>
          <p:cNvCxnSpPr/>
          <p:nvPr/>
        </p:nvCxnSpPr>
        <p:spPr>
          <a:xfrm rot="10800000" flipV="1">
            <a:off x="2514600" y="2971800"/>
            <a:ext cx="1371600" cy="60960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9200" y="2971800"/>
            <a:ext cx="1599406" cy="608806"/>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429000" y="3581400"/>
            <a:ext cx="1905000" cy="1600200"/>
            <a:chOff x="3429000" y="4038600"/>
            <a:chExt cx="1905000" cy="1600200"/>
          </a:xfrm>
        </p:grpSpPr>
        <p:sp>
          <p:nvSpPr>
            <p:cNvPr id="14" name="Explosion 2 13"/>
            <p:cNvSpPr/>
            <p:nvPr/>
          </p:nvSpPr>
          <p:spPr>
            <a:xfrm>
              <a:off x="3429000" y="4038600"/>
              <a:ext cx="1905000" cy="16002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5" name="TextBox 14"/>
            <p:cNvSpPr txBox="1"/>
            <p:nvPr/>
          </p:nvSpPr>
          <p:spPr>
            <a:xfrm>
              <a:off x="3810000" y="4724400"/>
              <a:ext cx="1143000" cy="369332"/>
            </a:xfrm>
            <a:prstGeom prst="rect">
              <a:avLst/>
            </a:prstGeom>
            <a:noFill/>
          </p:spPr>
          <p:txBody>
            <a:bodyPr wrap="square" rtlCol="0">
              <a:spAutoFit/>
            </a:bodyPr>
            <a:lstStyle/>
            <a:p>
              <a:pPr fontAlgn="auto">
                <a:spcBef>
                  <a:spcPts val="0"/>
                </a:spcBef>
                <a:spcAft>
                  <a:spcPts val="0"/>
                </a:spcAft>
              </a:pPr>
              <a:r>
                <a:rPr lang="en-US" sz="1800" b="1" dirty="0" smtClean="0">
                  <a:solidFill>
                    <a:prstClr val="black"/>
                  </a:solidFill>
                  <a:latin typeface="Calibri"/>
                  <a:ea typeface=""/>
                  <a:cs typeface=""/>
                </a:rPr>
                <a:t>Trauma</a:t>
              </a:r>
              <a:endParaRPr lang="en-US" sz="1800" b="1" dirty="0">
                <a:solidFill>
                  <a:prstClr val="black"/>
                </a:solidFill>
                <a:latin typeface="Calibri"/>
                <a:ea typeface=""/>
                <a:cs typeface=""/>
              </a:endParaRPr>
            </a:p>
          </p:txBody>
        </p:sp>
      </p:grpSp>
      <p:grpSp>
        <p:nvGrpSpPr>
          <p:cNvPr id="26" name="Group 25"/>
          <p:cNvGrpSpPr/>
          <p:nvPr/>
        </p:nvGrpSpPr>
        <p:grpSpPr>
          <a:xfrm>
            <a:off x="304800" y="304800"/>
            <a:ext cx="3810000" cy="4800600"/>
            <a:chOff x="304800" y="304800"/>
            <a:chExt cx="3810000" cy="4800600"/>
          </a:xfrm>
        </p:grpSpPr>
        <p:sp>
          <p:nvSpPr>
            <p:cNvPr id="4" name="Rounded Rectangle 3"/>
            <p:cNvSpPr/>
            <p:nvPr/>
          </p:nvSpPr>
          <p:spPr>
            <a:xfrm>
              <a:off x="304800" y="304800"/>
              <a:ext cx="3810000" cy="91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dirty="0" smtClean="0">
                  <a:solidFill>
                    <a:prstClr val="white"/>
                  </a:solidFill>
                </a:rPr>
                <a:t>Cc</a:t>
              </a:r>
              <a:endParaRPr lang="en-US" sz="1800" dirty="0">
                <a:solidFill>
                  <a:prstClr val="white"/>
                </a:solidFill>
              </a:endParaRPr>
            </a:p>
          </p:txBody>
        </p:sp>
        <p:sp>
          <p:nvSpPr>
            <p:cNvPr id="5" name="TextBox 4"/>
            <p:cNvSpPr txBox="1"/>
            <p:nvPr/>
          </p:nvSpPr>
          <p:spPr>
            <a:xfrm>
              <a:off x="457200" y="609600"/>
              <a:ext cx="3532377" cy="369332"/>
            </a:xfrm>
            <a:prstGeom prst="rect">
              <a:avLst/>
            </a:prstGeom>
            <a:noFill/>
          </p:spPr>
          <p:txBody>
            <a:bodyPr wrap="none" rtlCol="0">
              <a:spAutoFit/>
            </a:bodyPr>
            <a:lstStyle/>
            <a:p>
              <a:pPr fontAlgn="auto">
                <a:spcBef>
                  <a:spcPts val="0"/>
                </a:spcBef>
                <a:spcAft>
                  <a:spcPts val="0"/>
                </a:spcAft>
              </a:pPr>
              <a:r>
                <a:rPr lang="en-US" sz="1800" b="1" dirty="0" smtClean="0">
                  <a:solidFill>
                    <a:prstClr val="black"/>
                  </a:solidFill>
                  <a:latin typeface="Calibri"/>
                  <a:ea typeface=""/>
                  <a:cs typeface=""/>
                </a:rPr>
                <a:t>Cultural Norm of Sleep Deprivation</a:t>
              </a:r>
              <a:endParaRPr lang="en-US" sz="1800" b="1" dirty="0">
                <a:solidFill>
                  <a:prstClr val="black"/>
                </a:solidFill>
                <a:latin typeface="Calibri"/>
                <a:ea typeface=""/>
                <a:cs typeface=""/>
              </a:endParaRPr>
            </a:p>
          </p:txBody>
        </p:sp>
        <p:grpSp>
          <p:nvGrpSpPr>
            <p:cNvPr id="20" name="Group 19"/>
            <p:cNvGrpSpPr/>
            <p:nvPr/>
          </p:nvGrpSpPr>
          <p:grpSpPr>
            <a:xfrm>
              <a:off x="1143000" y="3352800"/>
              <a:ext cx="1905000" cy="1752600"/>
              <a:chOff x="1143000" y="3352800"/>
              <a:chExt cx="1905000" cy="1752600"/>
            </a:xfrm>
          </p:grpSpPr>
          <p:sp>
            <p:nvSpPr>
              <p:cNvPr id="16" name="Explosion 2 15"/>
              <p:cNvSpPr/>
              <p:nvPr/>
            </p:nvSpPr>
            <p:spPr>
              <a:xfrm>
                <a:off x="1143000" y="3352800"/>
                <a:ext cx="1905000" cy="17526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8" name="TextBox 17"/>
              <p:cNvSpPr txBox="1"/>
              <p:nvPr/>
            </p:nvSpPr>
            <p:spPr>
              <a:xfrm>
                <a:off x="1371600" y="3962400"/>
                <a:ext cx="1447800" cy="646331"/>
              </a:xfrm>
              <a:prstGeom prst="rect">
                <a:avLst/>
              </a:prstGeom>
              <a:noFill/>
            </p:spPr>
            <p:txBody>
              <a:bodyPr wrap="square" rtlCol="0">
                <a:spAutoFit/>
              </a:bodyPr>
              <a:lstStyle/>
              <a:p>
                <a:pPr fontAlgn="auto">
                  <a:spcBef>
                    <a:spcPts val="0"/>
                  </a:spcBef>
                  <a:spcAft>
                    <a:spcPts val="0"/>
                  </a:spcAft>
                </a:pPr>
                <a:r>
                  <a:rPr lang="en-US" sz="1800" b="1" dirty="0" smtClean="0">
                    <a:solidFill>
                      <a:prstClr val="black"/>
                    </a:solidFill>
                    <a:latin typeface="Calibri"/>
                    <a:ea typeface=""/>
                    <a:cs typeface=""/>
                  </a:rPr>
                  <a:t>Sleep </a:t>
                </a:r>
              </a:p>
              <a:p>
                <a:pPr fontAlgn="auto">
                  <a:spcBef>
                    <a:spcPts val="0"/>
                  </a:spcBef>
                  <a:spcAft>
                    <a:spcPts val="0"/>
                  </a:spcAft>
                </a:pPr>
                <a:r>
                  <a:rPr lang="en-US" sz="1800" b="1" dirty="0" smtClean="0">
                    <a:solidFill>
                      <a:prstClr val="black"/>
                    </a:solidFill>
                    <a:latin typeface="Calibri"/>
                    <a:ea typeface=""/>
                    <a:cs typeface=""/>
                  </a:rPr>
                  <a:t>Deprivation</a:t>
                </a:r>
                <a:endParaRPr lang="en-US" sz="1800" b="1" dirty="0">
                  <a:solidFill>
                    <a:prstClr val="black"/>
                  </a:solidFill>
                  <a:latin typeface="Calibri"/>
                  <a:ea typeface=""/>
                  <a:cs typeface=""/>
                </a:endParaRPr>
              </a:p>
            </p:txBody>
          </p:sp>
        </p:grpSp>
      </p:grpSp>
      <p:grpSp>
        <p:nvGrpSpPr>
          <p:cNvPr id="22" name="Group 21"/>
          <p:cNvGrpSpPr/>
          <p:nvPr/>
        </p:nvGrpSpPr>
        <p:grpSpPr>
          <a:xfrm>
            <a:off x="5867400" y="3352800"/>
            <a:ext cx="1905000" cy="1752600"/>
            <a:chOff x="5791200" y="3886200"/>
            <a:chExt cx="1905000" cy="1752600"/>
          </a:xfrm>
        </p:grpSpPr>
        <p:sp>
          <p:nvSpPr>
            <p:cNvPr id="17" name="Explosion 2 16"/>
            <p:cNvSpPr/>
            <p:nvPr/>
          </p:nvSpPr>
          <p:spPr>
            <a:xfrm>
              <a:off x="5791200" y="3886200"/>
              <a:ext cx="1905000" cy="17526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9" name="TextBox 18"/>
            <p:cNvSpPr txBox="1"/>
            <p:nvPr/>
          </p:nvSpPr>
          <p:spPr>
            <a:xfrm>
              <a:off x="6096000" y="4572000"/>
              <a:ext cx="1524000" cy="646331"/>
            </a:xfrm>
            <a:prstGeom prst="rect">
              <a:avLst/>
            </a:prstGeom>
            <a:noFill/>
          </p:spPr>
          <p:txBody>
            <a:bodyPr wrap="square" rtlCol="0">
              <a:spAutoFit/>
            </a:bodyPr>
            <a:lstStyle/>
            <a:p>
              <a:pPr fontAlgn="auto">
                <a:spcBef>
                  <a:spcPts val="0"/>
                </a:spcBef>
                <a:spcAft>
                  <a:spcPts val="0"/>
                </a:spcAft>
              </a:pPr>
              <a:r>
                <a:rPr lang="en-US" sz="1800" b="1" dirty="0" smtClean="0">
                  <a:solidFill>
                    <a:prstClr val="black"/>
                  </a:solidFill>
                  <a:latin typeface="Calibri"/>
                  <a:ea typeface=""/>
                  <a:cs typeface=""/>
                </a:rPr>
                <a:t>Poor sleep </a:t>
              </a:r>
            </a:p>
            <a:p>
              <a:pPr fontAlgn="auto">
                <a:spcBef>
                  <a:spcPts val="0"/>
                </a:spcBef>
                <a:spcAft>
                  <a:spcPts val="0"/>
                </a:spcAft>
              </a:pPr>
              <a:r>
                <a:rPr lang="en-US" sz="1800" b="1" dirty="0" smtClean="0">
                  <a:solidFill>
                    <a:prstClr val="black"/>
                  </a:solidFill>
                  <a:latin typeface="Calibri"/>
                  <a:ea typeface=""/>
                  <a:cs typeface=""/>
                </a:rPr>
                <a:t>practices</a:t>
              </a:r>
              <a:endParaRPr lang="en-US" sz="1800" b="1" dirty="0">
                <a:solidFill>
                  <a:prstClr val="black"/>
                </a:solidFill>
                <a:latin typeface="Calibri"/>
                <a:ea typeface=""/>
                <a:cs typeface=""/>
              </a:endParaRPr>
            </a:p>
          </p:txBody>
        </p:sp>
      </p:grpSp>
      <p:cxnSp>
        <p:nvCxnSpPr>
          <p:cNvPr id="24" name="Straight Arrow Connector 23"/>
          <p:cNvCxnSpPr/>
          <p:nvPr/>
        </p:nvCxnSpPr>
        <p:spPr>
          <a:xfrm>
            <a:off x="3276600" y="1295400"/>
            <a:ext cx="381000" cy="304800"/>
          </a:xfrm>
          <a:prstGeom prst="straightConnector1">
            <a:avLst/>
          </a:prstGeom>
          <a:ln w="666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1600200" y="5410200"/>
            <a:ext cx="5943600" cy="1167825"/>
            <a:chOff x="1600200" y="5410200"/>
            <a:chExt cx="5943600" cy="1295400"/>
          </a:xfrm>
        </p:grpSpPr>
        <p:sp>
          <p:nvSpPr>
            <p:cNvPr id="27" name="Rectangle 26"/>
            <p:cNvSpPr/>
            <p:nvPr/>
          </p:nvSpPr>
          <p:spPr>
            <a:xfrm>
              <a:off x="1600200" y="5410200"/>
              <a:ext cx="5943600" cy="1295400"/>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8" name="TextBox 27"/>
            <p:cNvSpPr txBox="1"/>
            <p:nvPr/>
          </p:nvSpPr>
          <p:spPr>
            <a:xfrm>
              <a:off x="1981200" y="5562600"/>
              <a:ext cx="5486400" cy="1015663"/>
            </a:xfrm>
            <a:prstGeom prst="rect">
              <a:avLst/>
            </a:prstGeom>
            <a:noFill/>
          </p:spPr>
          <p:txBody>
            <a:bodyPr wrap="square" rtlCol="0">
              <a:spAutoFit/>
            </a:bodyPr>
            <a:lstStyle/>
            <a:p>
              <a:pPr fontAlgn="auto">
                <a:spcBef>
                  <a:spcPts val="0"/>
                </a:spcBef>
                <a:spcAft>
                  <a:spcPts val="0"/>
                </a:spcAft>
              </a:pPr>
              <a:r>
                <a:rPr lang="en-US" sz="2000" b="1" dirty="0" smtClean="0">
                  <a:solidFill>
                    <a:prstClr val="black"/>
                  </a:solidFill>
                  <a:latin typeface="Calibri"/>
                  <a:ea typeface=""/>
                  <a:cs typeface=""/>
                </a:rPr>
                <a:t>Epidemic of insomnia</a:t>
              </a:r>
            </a:p>
            <a:p>
              <a:pPr fontAlgn="auto">
                <a:spcBef>
                  <a:spcPts val="0"/>
                </a:spcBef>
                <a:spcAft>
                  <a:spcPts val="0"/>
                </a:spcAft>
              </a:pPr>
              <a:r>
                <a:rPr lang="en-US" sz="2000" b="1" dirty="0" smtClean="0">
                  <a:solidFill>
                    <a:prstClr val="black"/>
                  </a:solidFill>
                  <a:latin typeface="Calibri"/>
                  <a:ea typeface=""/>
                  <a:cs typeface=""/>
                </a:rPr>
                <a:t>Persistence of poor sleep practices</a:t>
              </a:r>
            </a:p>
            <a:p>
              <a:pPr fontAlgn="auto">
                <a:spcBef>
                  <a:spcPts val="0"/>
                </a:spcBef>
                <a:spcAft>
                  <a:spcPts val="0"/>
                </a:spcAft>
              </a:pPr>
              <a:r>
                <a:rPr lang="en-US" sz="2000" b="1" dirty="0" smtClean="0">
                  <a:solidFill>
                    <a:prstClr val="black"/>
                  </a:solidFill>
                  <a:latin typeface="Calibri"/>
                  <a:ea typeface=""/>
                  <a:cs typeface=""/>
                </a:rPr>
                <a:t>Overlap of sleep disorders, PTSD and TBI</a:t>
              </a:r>
              <a:endParaRPr lang="en-US" sz="2000" b="1" dirty="0">
                <a:solidFill>
                  <a:prstClr val="black"/>
                </a:solidFill>
                <a:latin typeface="Calibri"/>
                <a:ea typeface=""/>
                <a:cs typeface=""/>
              </a:endParaRPr>
            </a:p>
          </p:txBody>
        </p:sp>
      </p:grpSp>
      <p:cxnSp>
        <p:nvCxnSpPr>
          <p:cNvPr id="30" name="Straight Arrow Connector 29"/>
          <p:cNvCxnSpPr/>
          <p:nvPr/>
        </p:nvCxnSpPr>
        <p:spPr>
          <a:xfrm rot="16200000" flipH="1">
            <a:off x="2362200" y="4800600"/>
            <a:ext cx="533400" cy="5334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Down Arrow 39"/>
          <p:cNvSpPr/>
          <p:nvPr/>
        </p:nvSpPr>
        <p:spPr>
          <a:xfrm>
            <a:off x="4267200" y="5029200"/>
            <a:ext cx="3048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cxnSp>
        <p:nvCxnSpPr>
          <p:cNvPr id="42" name="Straight Arrow Connector 41"/>
          <p:cNvCxnSpPr/>
          <p:nvPr/>
        </p:nvCxnSpPr>
        <p:spPr>
          <a:xfrm rot="10800000" flipV="1">
            <a:off x="5562600" y="4876800"/>
            <a:ext cx="609600" cy="457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267201" y="6519446"/>
            <a:ext cx="4800600" cy="338554"/>
          </a:xfrm>
          <a:prstGeom prst="rect">
            <a:avLst/>
          </a:prstGeom>
          <a:noFill/>
        </p:spPr>
        <p:txBody>
          <a:bodyPr wrap="square" rtlCol="0">
            <a:spAutoFit/>
          </a:bodyPr>
          <a:lstStyle/>
          <a:p>
            <a:r>
              <a:rPr lang="en-US" sz="1600" dirty="0" smtClean="0">
                <a:solidFill>
                  <a:prstClr val="white"/>
                </a:solidFill>
              </a:rPr>
              <a:t>Source</a:t>
            </a:r>
            <a:r>
              <a:rPr lang="en-US" sz="1600" dirty="0">
                <a:solidFill>
                  <a:prstClr val="white"/>
                </a:solidFill>
              </a:rPr>
              <a:t>: Vincent </a:t>
            </a:r>
            <a:r>
              <a:rPr lang="en-US" sz="1600" dirty="0" err="1">
                <a:solidFill>
                  <a:prstClr val="white"/>
                </a:solidFill>
              </a:rPr>
              <a:t>Mysliwiec</a:t>
            </a:r>
            <a:r>
              <a:rPr lang="en-US" sz="1600" dirty="0">
                <a:solidFill>
                  <a:prstClr val="white"/>
                </a:solidFill>
              </a:rPr>
              <a:t>, </a:t>
            </a:r>
            <a:r>
              <a:rPr lang="en-US" sz="1600" dirty="0" smtClean="0">
                <a:solidFill>
                  <a:prstClr val="white"/>
                </a:solidFill>
              </a:rPr>
              <a:t>MD, LTC </a:t>
            </a:r>
            <a:r>
              <a:rPr lang="en-US" sz="1600" dirty="0">
                <a:solidFill>
                  <a:prstClr val="white"/>
                </a:solidFill>
              </a:rPr>
              <a:t>MC USA</a:t>
            </a:r>
          </a:p>
        </p:txBody>
      </p:sp>
    </p:spTree>
    <p:extLst>
      <p:ext uri="{BB962C8B-B14F-4D97-AF65-F5344CB8AC3E}">
        <p14:creationId xmlns:p14="http://schemas.microsoft.com/office/powerpoint/2010/main" val="1706765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sleep_graph_03130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12750" y="876300"/>
            <a:ext cx="7969250" cy="5600700"/>
          </a:xfrm>
        </p:spPr>
      </p:pic>
      <p:grpSp>
        <p:nvGrpSpPr>
          <p:cNvPr id="2" name="Group 3"/>
          <p:cNvGrpSpPr>
            <a:grpSpLocks/>
          </p:cNvGrpSpPr>
          <p:nvPr/>
        </p:nvGrpSpPr>
        <p:grpSpPr bwMode="auto">
          <a:xfrm rot="1394559">
            <a:off x="1390650" y="1011238"/>
            <a:ext cx="871538" cy="582612"/>
            <a:chOff x="3859" y="1043"/>
            <a:chExt cx="825" cy="552"/>
          </a:xfrm>
        </p:grpSpPr>
        <p:sp>
          <p:nvSpPr>
            <p:cNvPr id="51204" name="Freeform 4"/>
            <p:cNvSpPr>
              <a:spLocks/>
            </p:cNvSpPr>
            <p:nvPr/>
          </p:nvSpPr>
          <p:spPr bwMode="auto">
            <a:xfrm>
              <a:off x="4430" y="1043"/>
              <a:ext cx="228" cy="178"/>
            </a:xfrm>
            <a:custGeom>
              <a:avLst/>
              <a:gdLst>
                <a:gd name="T0" fmla="*/ 1 w 456"/>
                <a:gd name="T1" fmla="*/ 1 h 355"/>
                <a:gd name="T2" fmla="*/ 1 w 456"/>
                <a:gd name="T3" fmla="*/ 1 h 355"/>
                <a:gd name="T4" fmla="*/ 1 w 456"/>
                <a:gd name="T5" fmla="*/ 1 h 355"/>
                <a:gd name="T6" fmla="*/ 1 w 456"/>
                <a:gd name="T7" fmla="*/ 1 h 355"/>
                <a:gd name="T8" fmla="*/ 1 w 456"/>
                <a:gd name="T9" fmla="*/ 1 h 355"/>
                <a:gd name="T10" fmla="*/ 1 w 456"/>
                <a:gd name="T11" fmla="*/ 1 h 355"/>
                <a:gd name="T12" fmla="*/ 1 w 456"/>
                <a:gd name="T13" fmla="*/ 1 h 355"/>
                <a:gd name="T14" fmla="*/ 1 w 456"/>
                <a:gd name="T15" fmla="*/ 1 h 355"/>
                <a:gd name="T16" fmla="*/ 1 w 456"/>
                <a:gd name="T17" fmla="*/ 1 h 355"/>
                <a:gd name="T18" fmla="*/ 1 w 456"/>
                <a:gd name="T19" fmla="*/ 1 h 355"/>
                <a:gd name="T20" fmla="*/ 1 w 456"/>
                <a:gd name="T21" fmla="*/ 1 h 355"/>
                <a:gd name="T22" fmla="*/ 1 w 456"/>
                <a:gd name="T23" fmla="*/ 1 h 355"/>
                <a:gd name="T24" fmla="*/ 1 w 456"/>
                <a:gd name="T25" fmla="*/ 1 h 355"/>
                <a:gd name="T26" fmla="*/ 1 w 456"/>
                <a:gd name="T27" fmla="*/ 1 h 355"/>
                <a:gd name="T28" fmla="*/ 1 w 456"/>
                <a:gd name="T29" fmla="*/ 1 h 355"/>
                <a:gd name="T30" fmla="*/ 1 w 456"/>
                <a:gd name="T31" fmla="*/ 1 h 355"/>
                <a:gd name="T32" fmla="*/ 1 w 456"/>
                <a:gd name="T33" fmla="*/ 1 h 355"/>
                <a:gd name="T34" fmla="*/ 1 w 456"/>
                <a:gd name="T35" fmla="*/ 1 h 355"/>
                <a:gd name="T36" fmla="*/ 1 w 456"/>
                <a:gd name="T37" fmla="*/ 1 h 355"/>
                <a:gd name="T38" fmla="*/ 1 w 456"/>
                <a:gd name="T39" fmla="*/ 1 h 355"/>
                <a:gd name="T40" fmla="*/ 1 w 456"/>
                <a:gd name="T41" fmla="*/ 1 h 355"/>
                <a:gd name="T42" fmla="*/ 1 w 456"/>
                <a:gd name="T43" fmla="*/ 1 h 355"/>
                <a:gd name="T44" fmla="*/ 1 w 456"/>
                <a:gd name="T45" fmla="*/ 1 h 355"/>
                <a:gd name="T46" fmla="*/ 1 w 456"/>
                <a:gd name="T47" fmla="*/ 1 h 355"/>
                <a:gd name="T48" fmla="*/ 1 w 456"/>
                <a:gd name="T49" fmla="*/ 1 h 355"/>
                <a:gd name="T50" fmla="*/ 1 w 456"/>
                <a:gd name="T51" fmla="*/ 1 h 355"/>
                <a:gd name="T52" fmla="*/ 1 w 456"/>
                <a:gd name="T53" fmla="*/ 1 h 355"/>
                <a:gd name="T54" fmla="*/ 1 w 456"/>
                <a:gd name="T55" fmla="*/ 1 h 355"/>
                <a:gd name="T56" fmla="*/ 1 w 456"/>
                <a:gd name="T57" fmla="*/ 1 h 355"/>
                <a:gd name="T58" fmla="*/ 1 w 456"/>
                <a:gd name="T59" fmla="*/ 1 h 355"/>
                <a:gd name="T60" fmla="*/ 1 w 456"/>
                <a:gd name="T61" fmla="*/ 1 h 355"/>
                <a:gd name="T62" fmla="*/ 1 w 456"/>
                <a:gd name="T63" fmla="*/ 1 h 355"/>
                <a:gd name="T64" fmla="*/ 1 w 456"/>
                <a:gd name="T65" fmla="*/ 1 h 355"/>
                <a:gd name="T66" fmla="*/ 1 w 456"/>
                <a:gd name="T67" fmla="*/ 1 h 355"/>
                <a:gd name="T68" fmla="*/ 1 w 456"/>
                <a:gd name="T69" fmla="*/ 1 h 355"/>
                <a:gd name="T70" fmla="*/ 1 w 456"/>
                <a:gd name="T71" fmla="*/ 1 h 355"/>
                <a:gd name="T72" fmla="*/ 1 w 456"/>
                <a:gd name="T73" fmla="*/ 1 h 355"/>
                <a:gd name="T74" fmla="*/ 1 w 456"/>
                <a:gd name="T75" fmla="*/ 1 h 355"/>
                <a:gd name="T76" fmla="*/ 1 w 456"/>
                <a:gd name="T77" fmla="*/ 1 h 355"/>
                <a:gd name="T78" fmla="*/ 1 w 456"/>
                <a:gd name="T79" fmla="*/ 1 h 355"/>
                <a:gd name="T80" fmla="*/ 1 w 456"/>
                <a:gd name="T81" fmla="*/ 1 h 355"/>
                <a:gd name="T82" fmla="*/ 1 w 456"/>
                <a:gd name="T83" fmla="*/ 1 h 355"/>
                <a:gd name="T84" fmla="*/ 1 w 456"/>
                <a:gd name="T85" fmla="*/ 1 h 355"/>
                <a:gd name="T86" fmla="*/ 1 w 456"/>
                <a:gd name="T87" fmla="*/ 1 h 355"/>
                <a:gd name="T88" fmla="*/ 1 w 456"/>
                <a:gd name="T89" fmla="*/ 1 h 355"/>
                <a:gd name="T90" fmla="*/ 1 w 456"/>
                <a:gd name="T91" fmla="*/ 1 h 355"/>
                <a:gd name="T92" fmla="*/ 1 w 456"/>
                <a:gd name="T93" fmla="*/ 1 h 355"/>
                <a:gd name="T94" fmla="*/ 1 w 456"/>
                <a:gd name="T95" fmla="*/ 1 h 355"/>
                <a:gd name="T96" fmla="*/ 1 w 456"/>
                <a:gd name="T97" fmla="*/ 1 h 355"/>
                <a:gd name="T98" fmla="*/ 1 w 456"/>
                <a:gd name="T99" fmla="*/ 1 h 355"/>
                <a:gd name="T100" fmla="*/ 1 w 456"/>
                <a:gd name="T101" fmla="*/ 1 h 355"/>
                <a:gd name="T102" fmla="*/ 1 w 456"/>
                <a:gd name="T103" fmla="*/ 1 h 355"/>
                <a:gd name="T104" fmla="*/ 1 w 456"/>
                <a:gd name="T105" fmla="*/ 1 h 355"/>
                <a:gd name="T106" fmla="*/ 1 w 456"/>
                <a:gd name="T107" fmla="*/ 1 h 355"/>
                <a:gd name="T108" fmla="*/ 1 w 456"/>
                <a:gd name="T109" fmla="*/ 1 h 355"/>
                <a:gd name="T110" fmla="*/ 1 w 456"/>
                <a:gd name="T111" fmla="*/ 1 h 355"/>
                <a:gd name="T112" fmla="*/ 1 w 456"/>
                <a:gd name="T113" fmla="*/ 1 h 355"/>
                <a:gd name="T114" fmla="*/ 1 w 456"/>
                <a:gd name="T115" fmla="*/ 1 h 3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6"/>
                <a:gd name="T175" fmla="*/ 0 h 355"/>
                <a:gd name="T176" fmla="*/ 456 w 456"/>
                <a:gd name="T177" fmla="*/ 355 h 3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6" h="355">
                  <a:moveTo>
                    <a:pt x="196" y="4"/>
                  </a:moveTo>
                  <a:lnTo>
                    <a:pt x="201" y="6"/>
                  </a:lnTo>
                  <a:lnTo>
                    <a:pt x="206" y="9"/>
                  </a:lnTo>
                  <a:lnTo>
                    <a:pt x="209" y="13"/>
                  </a:lnTo>
                  <a:lnTo>
                    <a:pt x="214" y="18"/>
                  </a:lnTo>
                  <a:lnTo>
                    <a:pt x="217" y="21"/>
                  </a:lnTo>
                  <a:lnTo>
                    <a:pt x="221" y="24"/>
                  </a:lnTo>
                  <a:lnTo>
                    <a:pt x="225" y="27"/>
                  </a:lnTo>
                  <a:lnTo>
                    <a:pt x="230" y="29"/>
                  </a:lnTo>
                  <a:lnTo>
                    <a:pt x="234" y="30"/>
                  </a:lnTo>
                  <a:lnTo>
                    <a:pt x="239" y="31"/>
                  </a:lnTo>
                  <a:lnTo>
                    <a:pt x="244" y="33"/>
                  </a:lnTo>
                  <a:lnTo>
                    <a:pt x="248" y="33"/>
                  </a:lnTo>
                  <a:lnTo>
                    <a:pt x="254" y="38"/>
                  </a:lnTo>
                  <a:lnTo>
                    <a:pt x="258" y="44"/>
                  </a:lnTo>
                  <a:lnTo>
                    <a:pt x="261" y="51"/>
                  </a:lnTo>
                  <a:lnTo>
                    <a:pt x="267" y="57"/>
                  </a:lnTo>
                  <a:lnTo>
                    <a:pt x="269" y="58"/>
                  </a:lnTo>
                  <a:lnTo>
                    <a:pt x="271" y="60"/>
                  </a:lnTo>
                  <a:lnTo>
                    <a:pt x="274" y="61"/>
                  </a:lnTo>
                  <a:lnTo>
                    <a:pt x="276" y="60"/>
                  </a:lnTo>
                  <a:lnTo>
                    <a:pt x="284" y="57"/>
                  </a:lnTo>
                  <a:lnTo>
                    <a:pt x="293" y="54"/>
                  </a:lnTo>
                  <a:lnTo>
                    <a:pt x="302" y="53"/>
                  </a:lnTo>
                  <a:lnTo>
                    <a:pt x="312" y="52"/>
                  </a:lnTo>
                  <a:lnTo>
                    <a:pt x="321" y="52"/>
                  </a:lnTo>
                  <a:lnTo>
                    <a:pt x="330" y="52"/>
                  </a:lnTo>
                  <a:lnTo>
                    <a:pt x="338" y="53"/>
                  </a:lnTo>
                  <a:lnTo>
                    <a:pt x="347" y="56"/>
                  </a:lnTo>
                  <a:lnTo>
                    <a:pt x="358" y="61"/>
                  </a:lnTo>
                  <a:lnTo>
                    <a:pt x="366" y="69"/>
                  </a:lnTo>
                  <a:lnTo>
                    <a:pt x="373" y="79"/>
                  </a:lnTo>
                  <a:lnTo>
                    <a:pt x="378" y="89"/>
                  </a:lnTo>
                  <a:lnTo>
                    <a:pt x="385" y="98"/>
                  </a:lnTo>
                  <a:lnTo>
                    <a:pt x="392" y="106"/>
                  </a:lnTo>
                  <a:lnTo>
                    <a:pt x="401" y="112"/>
                  </a:lnTo>
                  <a:lnTo>
                    <a:pt x="412" y="117"/>
                  </a:lnTo>
                  <a:lnTo>
                    <a:pt x="420" y="119"/>
                  </a:lnTo>
                  <a:lnTo>
                    <a:pt x="427" y="122"/>
                  </a:lnTo>
                  <a:lnTo>
                    <a:pt x="433" y="128"/>
                  </a:lnTo>
                  <a:lnTo>
                    <a:pt x="437" y="134"/>
                  </a:lnTo>
                  <a:lnTo>
                    <a:pt x="437" y="137"/>
                  </a:lnTo>
                  <a:lnTo>
                    <a:pt x="438" y="142"/>
                  </a:lnTo>
                  <a:lnTo>
                    <a:pt x="438" y="145"/>
                  </a:lnTo>
                  <a:lnTo>
                    <a:pt x="438" y="150"/>
                  </a:lnTo>
                  <a:lnTo>
                    <a:pt x="438" y="156"/>
                  </a:lnTo>
                  <a:lnTo>
                    <a:pt x="438" y="160"/>
                  </a:lnTo>
                  <a:lnTo>
                    <a:pt x="438" y="165"/>
                  </a:lnTo>
                  <a:lnTo>
                    <a:pt x="438" y="170"/>
                  </a:lnTo>
                  <a:lnTo>
                    <a:pt x="439" y="172"/>
                  </a:lnTo>
                  <a:lnTo>
                    <a:pt x="439" y="174"/>
                  </a:lnTo>
                  <a:lnTo>
                    <a:pt x="439" y="176"/>
                  </a:lnTo>
                  <a:lnTo>
                    <a:pt x="439" y="179"/>
                  </a:lnTo>
                  <a:lnTo>
                    <a:pt x="443" y="191"/>
                  </a:lnTo>
                  <a:lnTo>
                    <a:pt x="446" y="203"/>
                  </a:lnTo>
                  <a:lnTo>
                    <a:pt x="451" y="214"/>
                  </a:lnTo>
                  <a:lnTo>
                    <a:pt x="453" y="226"/>
                  </a:lnTo>
                  <a:lnTo>
                    <a:pt x="450" y="234"/>
                  </a:lnTo>
                  <a:lnTo>
                    <a:pt x="448" y="242"/>
                  </a:lnTo>
                  <a:lnTo>
                    <a:pt x="449" y="250"/>
                  </a:lnTo>
                  <a:lnTo>
                    <a:pt x="452" y="257"/>
                  </a:lnTo>
                  <a:lnTo>
                    <a:pt x="452" y="261"/>
                  </a:lnTo>
                  <a:lnTo>
                    <a:pt x="452" y="264"/>
                  </a:lnTo>
                  <a:lnTo>
                    <a:pt x="453" y="267"/>
                  </a:lnTo>
                  <a:lnTo>
                    <a:pt x="456" y="271"/>
                  </a:lnTo>
                  <a:lnTo>
                    <a:pt x="454" y="273"/>
                  </a:lnTo>
                  <a:lnTo>
                    <a:pt x="453" y="277"/>
                  </a:lnTo>
                  <a:lnTo>
                    <a:pt x="451" y="279"/>
                  </a:lnTo>
                  <a:lnTo>
                    <a:pt x="449" y="280"/>
                  </a:lnTo>
                  <a:lnTo>
                    <a:pt x="445" y="281"/>
                  </a:lnTo>
                  <a:lnTo>
                    <a:pt x="441" y="281"/>
                  </a:lnTo>
                  <a:lnTo>
                    <a:pt x="436" y="281"/>
                  </a:lnTo>
                  <a:lnTo>
                    <a:pt x="431" y="281"/>
                  </a:lnTo>
                  <a:lnTo>
                    <a:pt x="431" y="278"/>
                  </a:lnTo>
                  <a:lnTo>
                    <a:pt x="431" y="273"/>
                  </a:lnTo>
                  <a:lnTo>
                    <a:pt x="431" y="270"/>
                  </a:lnTo>
                  <a:lnTo>
                    <a:pt x="431" y="265"/>
                  </a:lnTo>
                  <a:lnTo>
                    <a:pt x="429" y="258"/>
                  </a:lnTo>
                  <a:lnTo>
                    <a:pt x="427" y="253"/>
                  </a:lnTo>
                  <a:lnTo>
                    <a:pt x="423" y="247"/>
                  </a:lnTo>
                  <a:lnTo>
                    <a:pt x="416" y="243"/>
                  </a:lnTo>
                  <a:lnTo>
                    <a:pt x="411" y="242"/>
                  </a:lnTo>
                  <a:lnTo>
                    <a:pt x="405" y="241"/>
                  </a:lnTo>
                  <a:lnTo>
                    <a:pt x="399" y="241"/>
                  </a:lnTo>
                  <a:lnTo>
                    <a:pt x="395" y="241"/>
                  </a:lnTo>
                  <a:lnTo>
                    <a:pt x="389" y="240"/>
                  </a:lnTo>
                  <a:lnTo>
                    <a:pt x="383" y="239"/>
                  </a:lnTo>
                  <a:lnTo>
                    <a:pt x="378" y="235"/>
                  </a:lnTo>
                  <a:lnTo>
                    <a:pt x="375" y="232"/>
                  </a:lnTo>
                  <a:lnTo>
                    <a:pt x="373" y="226"/>
                  </a:lnTo>
                  <a:lnTo>
                    <a:pt x="368" y="221"/>
                  </a:lnTo>
                  <a:lnTo>
                    <a:pt x="363" y="217"/>
                  </a:lnTo>
                  <a:lnTo>
                    <a:pt x="358" y="216"/>
                  </a:lnTo>
                  <a:lnTo>
                    <a:pt x="352" y="216"/>
                  </a:lnTo>
                  <a:lnTo>
                    <a:pt x="345" y="216"/>
                  </a:lnTo>
                  <a:lnTo>
                    <a:pt x="338" y="216"/>
                  </a:lnTo>
                  <a:lnTo>
                    <a:pt x="332" y="213"/>
                  </a:lnTo>
                  <a:lnTo>
                    <a:pt x="327" y="210"/>
                  </a:lnTo>
                  <a:lnTo>
                    <a:pt x="320" y="209"/>
                  </a:lnTo>
                  <a:lnTo>
                    <a:pt x="314" y="210"/>
                  </a:lnTo>
                  <a:lnTo>
                    <a:pt x="307" y="211"/>
                  </a:lnTo>
                  <a:lnTo>
                    <a:pt x="301" y="212"/>
                  </a:lnTo>
                  <a:lnTo>
                    <a:pt x="296" y="213"/>
                  </a:lnTo>
                  <a:lnTo>
                    <a:pt x="290" y="211"/>
                  </a:lnTo>
                  <a:lnTo>
                    <a:pt x="284" y="208"/>
                  </a:lnTo>
                  <a:lnTo>
                    <a:pt x="279" y="206"/>
                  </a:lnTo>
                  <a:lnTo>
                    <a:pt x="276" y="203"/>
                  </a:lnTo>
                  <a:lnTo>
                    <a:pt x="272" y="200"/>
                  </a:lnTo>
                  <a:lnTo>
                    <a:pt x="270" y="195"/>
                  </a:lnTo>
                  <a:lnTo>
                    <a:pt x="268" y="190"/>
                  </a:lnTo>
                  <a:lnTo>
                    <a:pt x="266" y="185"/>
                  </a:lnTo>
                  <a:lnTo>
                    <a:pt x="262" y="180"/>
                  </a:lnTo>
                  <a:lnTo>
                    <a:pt x="256" y="178"/>
                  </a:lnTo>
                  <a:lnTo>
                    <a:pt x="254" y="176"/>
                  </a:lnTo>
                  <a:lnTo>
                    <a:pt x="252" y="176"/>
                  </a:lnTo>
                  <a:lnTo>
                    <a:pt x="248" y="176"/>
                  </a:lnTo>
                  <a:lnTo>
                    <a:pt x="246" y="176"/>
                  </a:lnTo>
                  <a:lnTo>
                    <a:pt x="243" y="178"/>
                  </a:lnTo>
                  <a:lnTo>
                    <a:pt x="240" y="179"/>
                  </a:lnTo>
                  <a:lnTo>
                    <a:pt x="237" y="180"/>
                  </a:lnTo>
                  <a:lnTo>
                    <a:pt x="233" y="182"/>
                  </a:lnTo>
                  <a:lnTo>
                    <a:pt x="230" y="183"/>
                  </a:lnTo>
                  <a:lnTo>
                    <a:pt x="225" y="183"/>
                  </a:lnTo>
                  <a:lnTo>
                    <a:pt x="222" y="185"/>
                  </a:lnTo>
                  <a:lnTo>
                    <a:pt x="217" y="186"/>
                  </a:lnTo>
                  <a:lnTo>
                    <a:pt x="214" y="182"/>
                  </a:lnTo>
                  <a:lnTo>
                    <a:pt x="209" y="180"/>
                  </a:lnTo>
                  <a:lnTo>
                    <a:pt x="205" y="179"/>
                  </a:lnTo>
                  <a:lnTo>
                    <a:pt x="200" y="176"/>
                  </a:lnTo>
                  <a:lnTo>
                    <a:pt x="195" y="176"/>
                  </a:lnTo>
                  <a:lnTo>
                    <a:pt x="191" y="176"/>
                  </a:lnTo>
                  <a:lnTo>
                    <a:pt x="185" y="178"/>
                  </a:lnTo>
                  <a:lnTo>
                    <a:pt x="180" y="179"/>
                  </a:lnTo>
                  <a:lnTo>
                    <a:pt x="175" y="181"/>
                  </a:lnTo>
                  <a:lnTo>
                    <a:pt x="170" y="185"/>
                  </a:lnTo>
                  <a:lnTo>
                    <a:pt x="165" y="188"/>
                  </a:lnTo>
                  <a:lnTo>
                    <a:pt x="160" y="190"/>
                  </a:lnTo>
                  <a:lnTo>
                    <a:pt x="155" y="190"/>
                  </a:lnTo>
                  <a:lnTo>
                    <a:pt x="152" y="187"/>
                  </a:lnTo>
                  <a:lnTo>
                    <a:pt x="148" y="183"/>
                  </a:lnTo>
                  <a:lnTo>
                    <a:pt x="143" y="180"/>
                  </a:lnTo>
                  <a:lnTo>
                    <a:pt x="137" y="176"/>
                  </a:lnTo>
                  <a:lnTo>
                    <a:pt x="129" y="173"/>
                  </a:lnTo>
                  <a:lnTo>
                    <a:pt x="120" y="171"/>
                  </a:lnTo>
                  <a:lnTo>
                    <a:pt x="112" y="171"/>
                  </a:lnTo>
                  <a:lnTo>
                    <a:pt x="104" y="172"/>
                  </a:lnTo>
                  <a:lnTo>
                    <a:pt x="95" y="174"/>
                  </a:lnTo>
                  <a:lnTo>
                    <a:pt x="87" y="176"/>
                  </a:lnTo>
                  <a:lnTo>
                    <a:pt x="79" y="179"/>
                  </a:lnTo>
                  <a:lnTo>
                    <a:pt x="71" y="182"/>
                  </a:lnTo>
                  <a:lnTo>
                    <a:pt x="64" y="187"/>
                  </a:lnTo>
                  <a:lnTo>
                    <a:pt x="57" y="191"/>
                  </a:lnTo>
                  <a:lnTo>
                    <a:pt x="51" y="198"/>
                  </a:lnTo>
                  <a:lnTo>
                    <a:pt x="48" y="203"/>
                  </a:lnTo>
                  <a:lnTo>
                    <a:pt x="43" y="206"/>
                  </a:lnTo>
                  <a:lnTo>
                    <a:pt x="40" y="210"/>
                  </a:lnTo>
                  <a:lnTo>
                    <a:pt x="38" y="214"/>
                  </a:lnTo>
                  <a:lnTo>
                    <a:pt x="34" y="226"/>
                  </a:lnTo>
                  <a:lnTo>
                    <a:pt x="31" y="236"/>
                  </a:lnTo>
                  <a:lnTo>
                    <a:pt x="28" y="248"/>
                  </a:lnTo>
                  <a:lnTo>
                    <a:pt x="29" y="259"/>
                  </a:lnTo>
                  <a:lnTo>
                    <a:pt x="32" y="264"/>
                  </a:lnTo>
                  <a:lnTo>
                    <a:pt x="34" y="269"/>
                  </a:lnTo>
                  <a:lnTo>
                    <a:pt x="36" y="274"/>
                  </a:lnTo>
                  <a:lnTo>
                    <a:pt x="38" y="279"/>
                  </a:lnTo>
                  <a:lnTo>
                    <a:pt x="41" y="287"/>
                  </a:lnTo>
                  <a:lnTo>
                    <a:pt x="41" y="296"/>
                  </a:lnTo>
                  <a:lnTo>
                    <a:pt x="40" y="305"/>
                  </a:lnTo>
                  <a:lnTo>
                    <a:pt x="40" y="314"/>
                  </a:lnTo>
                  <a:lnTo>
                    <a:pt x="41" y="324"/>
                  </a:lnTo>
                  <a:lnTo>
                    <a:pt x="42" y="334"/>
                  </a:lnTo>
                  <a:lnTo>
                    <a:pt x="42" y="345"/>
                  </a:lnTo>
                  <a:lnTo>
                    <a:pt x="41" y="355"/>
                  </a:lnTo>
                  <a:lnTo>
                    <a:pt x="41" y="354"/>
                  </a:lnTo>
                  <a:lnTo>
                    <a:pt x="41" y="353"/>
                  </a:lnTo>
                  <a:lnTo>
                    <a:pt x="40" y="353"/>
                  </a:lnTo>
                  <a:lnTo>
                    <a:pt x="39" y="352"/>
                  </a:lnTo>
                  <a:lnTo>
                    <a:pt x="33" y="341"/>
                  </a:lnTo>
                  <a:lnTo>
                    <a:pt x="29" y="330"/>
                  </a:lnTo>
                  <a:lnTo>
                    <a:pt x="27" y="317"/>
                  </a:lnTo>
                  <a:lnTo>
                    <a:pt x="24" y="305"/>
                  </a:lnTo>
                  <a:lnTo>
                    <a:pt x="19" y="285"/>
                  </a:lnTo>
                  <a:lnTo>
                    <a:pt x="12" y="264"/>
                  </a:lnTo>
                  <a:lnTo>
                    <a:pt x="4" y="243"/>
                  </a:lnTo>
                  <a:lnTo>
                    <a:pt x="0" y="221"/>
                  </a:lnTo>
                  <a:lnTo>
                    <a:pt x="0" y="216"/>
                  </a:lnTo>
                  <a:lnTo>
                    <a:pt x="1" y="209"/>
                  </a:lnTo>
                  <a:lnTo>
                    <a:pt x="4" y="203"/>
                  </a:lnTo>
                  <a:lnTo>
                    <a:pt x="5" y="196"/>
                  </a:lnTo>
                  <a:lnTo>
                    <a:pt x="6" y="191"/>
                  </a:lnTo>
                  <a:lnTo>
                    <a:pt x="6" y="187"/>
                  </a:lnTo>
                  <a:lnTo>
                    <a:pt x="5" y="181"/>
                  </a:lnTo>
                  <a:lnTo>
                    <a:pt x="4" y="175"/>
                  </a:lnTo>
                  <a:lnTo>
                    <a:pt x="3" y="172"/>
                  </a:lnTo>
                  <a:lnTo>
                    <a:pt x="3" y="168"/>
                  </a:lnTo>
                  <a:lnTo>
                    <a:pt x="3" y="164"/>
                  </a:lnTo>
                  <a:lnTo>
                    <a:pt x="3" y="159"/>
                  </a:lnTo>
                  <a:lnTo>
                    <a:pt x="6" y="147"/>
                  </a:lnTo>
                  <a:lnTo>
                    <a:pt x="9" y="134"/>
                  </a:lnTo>
                  <a:lnTo>
                    <a:pt x="15" y="122"/>
                  </a:lnTo>
                  <a:lnTo>
                    <a:pt x="24" y="113"/>
                  </a:lnTo>
                  <a:lnTo>
                    <a:pt x="34" y="100"/>
                  </a:lnTo>
                  <a:lnTo>
                    <a:pt x="41" y="86"/>
                  </a:lnTo>
                  <a:lnTo>
                    <a:pt x="46" y="69"/>
                  </a:lnTo>
                  <a:lnTo>
                    <a:pt x="53" y="54"/>
                  </a:lnTo>
                  <a:lnTo>
                    <a:pt x="56" y="51"/>
                  </a:lnTo>
                  <a:lnTo>
                    <a:pt x="61" y="47"/>
                  </a:lnTo>
                  <a:lnTo>
                    <a:pt x="65" y="45"/>
                  </a:lnTo>
                  <a:lnTo>
                    <a:pt x="71" y="43"/>
                  </a:lnTo>
                  <a:lnTo>
                    <a:pt x="77" y="42"/>
                  </a:lnTo>
                  <a:lnTo>
                    <a:pt x="82" y="42"/>
                  </a:lnTo>
                  <a:lnTo>
                    <a:pt x="88" y="42"/>
                  </a:lnTo>
                  <a:lnTo>
                    <a:pt x="94" y="43"/>
                  </a:lnTo>
                  <a:lnTo>
                    <a:pt x="100" y="43"/>
                  </a:lnTo>
                  <a:lnTo>
                    <a:pt x="107" y="42"/>
                  </a:lnTo>
                  <a:lnTo>
                    <a:pt x="112" y="41"/>
                  </a:lnTo>
                  <a:lnTo>
                    <a:pt x="118" y="39"/>
                  </a:lnTo>
                  <a:lnTo>
                    <a:pt x="123" y="37"/>
                  </a:lnTo>
                  <a:lnTo>
                    <a:pt x="127" y="34"/>
                  </a:lnTo>
                  <a:lnTo>
                    <a:pt x="132" y="30"/>
                  </a:lnTo>
                  <a:lnTo>
                    <a:pt x="135" y="26"/>
                  </a:lnTo>
                  <a:lnTo>
                    <a:pt x="140" y="22"/>
                  </a:lnTo>
                  <a:lnTo>
                    <a:pt x="145" y="18"/>
                  </a:lnTo>
                  <a:lnTo>
                    <a:pt x="149" y="14"/>
                  </a:lnTo>
                  <a:lnTo>
                    <a:pt x="154" y="11"/>
                  </a:lnTo>
                  <a:lnTo>
                    <a:pt x="160" y="7"/>
                  </a:lnTo>
                  <a:lnTo>
                    <a:pt x="164" y="4"/>
                  </a:lnTo>
                  <a:lnTo>
                    <a:pt x="171" y="1"/>
                  </a:lnTo>
                  <a:lnTo>
                    <a:pt x="177" y="0"/>
                  </a:lnTo>
                  <a:lnTo>
                    <a:pt x="183" y="0"/>
                  </a:lnTo>
                  <a:lnTo>
                    <a:pt x="187" y="0"/>
                  </a:lnTo>
                  <a:lnTo>
                    <a:pt x="193" y="1"/>
                  </a:lnTo>
                  <a:lnTo>
                    <a:pt x="196" y="4"/>
                  </a:lnTo>
                  <a:close/>
                </a:path>
              </a:pathLst>
            </a:custGeom>
            <a:solidFill>
              <a:srgbClr val="E0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5" name="Freeform 5"/>
            <p:cNvSpPr>
              <a:spLocks/>
            </p:cNvSpPr>
            <p:nvPr/>
          </p:nvSpPr>
          <p:spPr bwMode="auto">
            <a:xfrm>
              <a:off x="4400" y="1100"/>
              <a:ext cx="16" cy="45"/>
            </a:xfrm>
            <a:custGeom>
              <a:avLst/>
              <a:gdLst>
                <a:gd name="T0" fmla="*/ 0 w 33"/>
                <a:gd name="T1" fmla="*/ 0 h 91"/>
                <a:gd name="T2" fmla="*/ 0 w 33"/>
                <a:gd name="T3" fmla="*/ 0 h 91"/>
                <a:gd name="T4" fmla="*/ 0 w 33"/>
                <a:gd name="T5" fmla="*/ 0 h 91"/>
                <a:gd name="T6" fmla="*/ 0 w 33"/>
                <a:gd name="T7" fmla="*/ 0 h 91"/>
                <a:gd name="T8" fmla="*/ 0 w 33"/>
                <a:gd name="T9" fmla="*/ 0 h 91"/>
                <a:gd name="T10" fmla="*/ 0 w 33"/>
                <a:gd name="T11" fmla="*/ 0 h 91"/>
                <a:gd name="T12" fmla="*/ 0 w 33"/>
                <a:gd name="T13" fmla="*/ 0 h 91"/>
                <a:gd name="T14" fmla="*/ 0 w 33"/>
                <a:gd name="T15" fmla="*/ 0 h 91"/>
                <a:gd name="T16" fmla="*/ 0 w 33"/>
                <a:gd name="T17" fmla="*/ 0 h 91"/>
                <a:gd name="T18" fmla="*/ 0 w 33"/>
                <a:gd name="T19" fmla="*/ 0 h 91"/>
                <a:gd name="T20" fmla="*/ 0 w 33"/>
                <a:gd name="T21" fmla="*/ 0 h 91"/>
                <a:gd name="T22" fmla="*/ 0 w 33"/>
                <a:gd name="T23" fmla="*/ 0 h 91"/>
                <a:gd name="T24" fmla="*/ 0 w 33"/>
                <a:gd name="T25" fmla="*/ 0 h 91"/>
                <a:gd name="T26" fmla="*/ 0 w 33"/>
                <a:gd name="T27" fmla="*/ 0 h 91"/>
                <a:gd name="T28" fmla="*/ 0 w 33"/>
                <a:gd name="T29" fmla="*/ 0 h 91"/>
                <a:gd name="T30" fmla="*/ 0 w 33"/>
                <a:gd name="T31" fmla="*/ 0 h 91"/>
                <a:gd name="T32" fmla="*/ 0 w 33"/>
                <a:gd name="T33" fmla="*/ 0 h 91"/>
                <a:gd name="T34" fmla="*/ 0 w 33"/>
                <a:gd name="T35" fmla="*/ 0 h 91"/>
                <a:gd name="T36" fmla="*/ 0 w 33"/>
                <a:gd name="T37" fmla="*/ 0 h 91"/>
                <a:gd name="T38" fmla="*/ 0 w 33"/>
                <a:gd name="T39" fmla="*/ 0 h 91"/>
                <a:gd name="T40" fmla="*/ 0 w 33"/>
                <a:gd name="T41" fmla="*/ 0 h 91"/>
                <a:gd name="T42" fmla="*/ 0 w 33"/>
                <a:gd name="T43" fmla="*/ 0 h 91"/>
                <a:gd name="T44" fmla="*/ 0 w 33"/>
                <a:gd name="T45" fmla="*/ 0 h 91"/>
                <a:gd name="T46" fmla="*/ 0 w 33"/>
                <a:gd name="T47" fmla="*/ 0 h 91"/>
                <a:gd name="T48" fmla="*/ 0 w 33"/>
                <a:gd name="T49" fmla="*/ 0 h 91"/>
                <a:gd name="T50" fmla="*/ 0 w 33"/>
                <a:gd name="T51" fmla="*/ 0 h 91"/>
                <a:gd name="T52" fmla="*/ 0 w 33"/>
                <a:gd name="T53" fmla="*/ 0 h 91"/>
                <a:gd name="T54" fmla="*/ 0 w 33"/>
                <a:gd name="T55" fmla="*/ 0 h 91"/>
                <a:gd name="T56" fmla="*/ 0 w 33"/>
                <a:gd name="T57" fmla="*/ 0 h 91"/>
                <a:gd name="T58" fmla="*/ 0 w 33"/>
                <a:gd name="T59" fmla="*/ 0 h 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
                <a:gd name="T91" fmla="*/ 0 h 91"/>
                <a:gd name="T92" fmla="*/ 33 w 33"/>
                <a:gd name="T93" fmla="*/ 91 h 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 h="91">
                  <a:moveTo>
                    <a:pt x="27" y="5"/>
                  </a:moveTo>
                  <a:lnTo>
                    <a:pt x="31" y="8"/>
                  </a:lnTo>
                  <a:lnTo>
                    <a:pt x="32" y="14"/>
                  </a:lnTo>
                  <a:lnTo>
                    <a:pt x="32" y="21"/>
                  </a:lnTo>
                  <a:lnTo>
                    <a:pt x="33" y="27"/>
                  </a:lnTo>
                  <a:lnTo>
                    <a:pt x="29" y="38"/>
                  </a:lnTo>
                  <a:lnTo>
                    <a:pt x="24" y="50"/>
                  </a:lnTo>
                  <a:lnTo>
                    <a:pt x="21" y="62"/>
                  </a:lnTo>
                  <a:lnTo>
                    <a:pt x="24" y="74"/>
                  </a:lnTo>
                  <a:lnTo>
                    <a:pt x="20" y="91"/>
                  </a:lnTo>
                  <a:lnTo>
                    <a:pt x="18" y="91"/>
                  </a:lnTo>
                  <a:lnTo>
                    <a:pt x="17" y="91"/>
                  </a:lnTo>
                  <a:lnTo>
                    <a:pt x="16" y="90"/>
                  </a:lnTo>
                  <a:lnTo>
                    <a:pt x="16" y="89"/>
                  </a:lnTo>
                  <a:lnTo>
                    <a:pt x="16" y="83"/>
                  </a:lnTo>
                  <a:lnTo>
                    <a:pt x="14" y="77"/>
                  </a:lnTo>
                  <a:lnTo>
                    <a:pt x="14" y="72"/>
                  </a:lnTo>
                  <a:lnTo>
                    <a:pt x="16" y="66"/>
                  </a:lnTo>
                  <a:lnTo>
                    <a:pt x="13" y="51"/>
                  </a:lnTo>
                  <a:lnTo>
                    <a:pt x="10" y="37"/>
                  </a:lnTo>
                  <a:lnTo>
                    <a:pt x="5" y="23"/>
                  </a:lnTo>
                  <a:lnTo>
                    <a:pt x="0" y="11"/>
                  </a:lnTo>
                  <a:lnTo>
                    <a:pt x="1" y="8"/>
                  </a:lnTo>
                  <a:lnTo>
                    <a:pt x="1" y="5"/>
                  </a:lnTo>
                  <a:lnTo>
                    <a:pt x="0" y="2"/>
                  </a:lnTo>
                  <a:lnTo>
                    <a:pt x="1" y="0"/>
                  </a:lnTo>
                  <a:lnTo>
                    <a:pt x="6" y="2"/>
                  </a:lnTo>
                  <a:lnTo>
                    <a:pt x="13" y="4"/>
                  </a:lnTo>
                  <a:lnTo>
                    <a:pt x="20" y="5"/>
                  </a:lnTo>
                  <a:lnTo>
                    <a:pt x="27" y="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6" name="Freeform 6"/>
            <p:cNvSpPr>
              <a:spLocks/>
            </p:cNvSpPr>
            <p:nvPr/>
          </p:nvSpPr>
          <p:spPr bwMode="auto">
            <a:xfrm>
              <a:off x="4460" y="1142"/>
              <a:ext cx="174" cy="146"/>
            </a:xfrm>
            <a:custGeom>
              <a:avLst/>
              <a:gdLst>
                <a:gd name="T0" fmla="*/ 1 w 348"/>
                <a:gd name="T1" fmla="*/ 0 h 293"/>
                <a:gd name="T2" fmla="*/ 1 w 348"/>
                <a:gd name="T3" fmla="*/ 0 h 293"/>
                <a:gd name="T4" fmla="*/ 1 w 348"/>
                <a:gd name="T5" fmla="*/ 0 h 293"/>
                <a:gd name="T6" fmla="*/ 1 w 348"/>
                <a:gd name="T7" fmla="*/ 0 h 293"/>
                <a:gd name="T8" fmla="*/ 1 w 348"/>
                <a:gd name="T9" fmla="*/ 0 h 293"/>
                <a:gd name="T10" fmla="*/ 1 w 348"/>
                <a:gd name="T11" fmla="*/ 0 h 293"/>
                <a:gd name="T12" fmla="*/ 1 w 348"/>
                <a:gd name="T13" fmla="*/ 0 h 293"/>
                <a:gd name="T14" fmla="*/ 1 w 348"/>
                <a:gd name="T15" fmla="*/ 0 h 293"/>
                <a:gd name="T16" fmla="*/ 1 w 348"/>
                <a:gd name="T17" fmla="*/ 0 h 293"/>
                <a:gd name="T18" fmla="*/ 1 w 348"/>
                <a:gd name="T19" fmla="*/ 0 h 293"/>
                <a:gd name="T20" fmla="*/ 1 w 348"/>
                <a:gd name="T21" fmla="*/ 0 h 293"/>
                <a:gd name="T22" fmla="*/ 1 w 348"/>
                <a:gd name="T23" fmla="*/ 0 h 293"/>
                <a:gd name="T24" fmla="*/ 1 w 348"/>
                <a:gd name="T25" fmla="*/ 0 h 293"/>
                <a:gd name="T26" fmla="*/ 1 w 348"/>
                <a:gd name="T27" fmla="*/ 0 h 293"/>
                <a:gd name="T28" fmla="*/ 1 w 348"/>
                <a:gd name="T29" fmla="*/ 0 h 293"/>
                <a:gd name="T30" fmla="*/ 1 w 348"/>
                <a:gd name="T31" fmla="*/ 0 h 293"/>
                <a:gd name="T32" fmla="*/ 1 w 348"/>
                <a:gd name="T33" fmla="*/ 0 h 293"/>
                <a:gd name="T34" fmla="*/ 1 w 348"/>
                <a:gd name="T35" fmla="*/ 0 h 293"/>
                <a:gd name="T36" fmla="*/ 1 w 348"/>
                <a:gd name="T37" fmla="*/ 0 h 293"/>
                <a:gd name="T38" fmla="*/ 1 w 348"/>
                <a:gd name="T39" fmla="*/ 0 h 293"/>
                <a:gd name="T40" fmla="*/ 1 w 348"/>
                <a:gd name="T41" fmla="*/ 0 h 293"/>
                <a:gd name="T42" fmla="*/ 1 w 348"/>
                <a:gd name="T43" fmla="*/ 0 h 293"/>
                <a:gd name="T44" fmla="*/ 1 w 348"/>
                <a:gd name="T45" fmla="*/ 0 h 293"/>
                <a:gd name="T46" fmla="*/ 1 w 348"/>
                <a:gd name="T47" fmla="*/ 0 h 293"/>
                <a:gd name="T48" fmla="*/ 1 w 348"/>
                <a:gd name="T49" fmla="*/ 0 h 293"/>
                <a:gd name="T50" fmla="*/ 1 w 348"/>
                <a:gd name="T51" fmla="*/ 0 h 293"/>
                <a:gd name="T52" fmla="*/ 1 w 348"/>
                <a:gd name="T53" fmla="*/ 0 h 293"/>
                <a:gd name="T54" fmla="*/ 1 w 348"/>
                <a:gd name="T55" fmla="*/ 0 h 293"/>
                <a:gd name="T56" fmla="*/ 1 w 348"/>
                <a:gd name="T57" fmla="*/ 0 h 293"/>
                <a:gd name="T58" fmla="*/ 1 w 348"/>
                <a:gd name="T59" fmla="*/ 0 h 293"/>
                <a:gd name="T60" fmla="*/ 1 w 348"/>
                <a:gd name="T61" fmla="*/ 0 h 293"/>
                <a:gd name="T62" fmla="*/ 1 w 348"/>
                <a:gd name="T63" fmla="*/ 0 h 293"/>
                <a:gd name="T64" fmla="*/ 1 w 348"/>
                <a:gd name="T65" fmla="*/ 0 h 293"/>
                <a:gd name="T66" fmla="*/ 1 w 348"/>
                <a:gd name="T67" fmla="*/ 0 h 293"/>
                <a:gd name="T68" fmla="*/ 1 w 348"/>
                <a:gd name="T69" fmla="*/ 0 h 293"/>
                <a:gd name="T70" fmla="*/ 1 w 348"/>
                <a:gd name="T71" fmla="*/ 0 h 293"/>
                <a:gd name="T72" fmla="*/ 1 w 348"/>
                <a:gd name="T73" fmla="*/ 0 h 293"/>
                <a:gd name="T74" fmla="*/ 1 w 348"/>
                <a:gd name="T75" fmla="*/ 0 h 293"/>
                <a:gd name="T76" fmla="*/ 1 w 348"/>
                <a:gd name="T77" fmla="*/ 0 h 293"/>
                <a:gd name="T78" fmla="*/ 1 w 348"/>
                <a:gd name="T79" fmla="*/ 0 h 293"/>
                <a:gd name="T80" fmla="*/ 1 w 348"/>
                <a:gd name="T81" fmla="*/ 0 h 293"/>
                <a:gd name="T82" fmla="*/ 1 w 348"/>
                <a:gd name="T83" fmla="*/ 0 h 293"/>
                <a:gd name="T84" fmla="*/ 1 w 348"/>
                <a:gd name="T85" fmla="*/ 0 h 293"/>
                <a:gd name="T86" fmla="*/ 1 w 348"/>
                <a:gd name="T87" fmla="*/ 0 h 293"/>
                <a:gd name="T88" fmla="*/ 1 w 348"/>
                <a:gd name="T89" fmla="*/ 0 h 293"/>
                <a:gd name="T90" fmla="*/ 1 w 348"/>
                <a:gd name="T91" fmla="*/ 0 h 293"/>
                <a:gd name="T92" fmla="*/ 1 w 348"/>
                <a:gd name="T93" fmla="*/ 0 h 293"/>
                <a:gd name="T94" fmla="*/ 1 w 348"/>
                <a:gd name="T95" fmla="*/ 0 h 293"/>
                <a:gd name="T96" fmla="*/ 1 w 348"/>
                <a:gd name="T97" fmla="*/ 0 h 293"/>
                <a:gd name="T98" fmla="*/ 1 w 348"/>
                <a:gd name="T99" fmla="*/ 0 h 293"/>
                <a:gd name="T100" fmla="*/ 1 w 348"/>
                <a:gd name="T101" fmla="*/ 0 h 2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8"/>
                <a:gd name="T154" fmla="*/ 0 h 293"/>
                <a:gd name="T155" fmla="*/ 348 w 348"/>
                <a:gd name="T156" fmla="*/ 293 h 2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8" h="293">
                  <a:moveTo>
                    <a:pt x="88" y="19"/>
                  </a:moveTo>
                  <a:lnTo>
                    <a:pt x="90" y="22"/>
                  </a:lnTo>
                  <a:lnTo>
                    <a:pt x="91" y="27"/>
                  </a:lnTo>
                  <a:lnTo>
                    <a:pt x="94" y="30"/>
                  </a:lnTo>
                  <a:lnTo>
                    <a:pt x="98" y="33"/>
                  </a:lnTo>
                  <a:lnTo>
                    <a:pt x="100" y="31"/>
                  </a:lnTo>
                  <a:lnTo>
                    <a:pt x="104" y="31"/>
                  </a:lnTo>
                  <a:lnTo>
                    <a:pt x="106" y="30"/>
                  </a:lnTo>
                  <a:lnTo>
                    <a:pt x="109" y="29"/>
                  </a:lnTo>
                  <a:lnTo>
                    <a:pt x="112" y="30"/>
                  </a:lnTo>
                  <a:lnTo>
                    <a:pt x="115" y="30"/>
                  </a:lnTo>
                  <a:lnTo>
                    <a:pt x="119" y="28"/>
                  </a:lnTo>
                  <a:lnTo>
                    <a:pt x="122" y="26"/>
                  </a:lnTo>
                  <a:lnTo>
                    <a:pt x="125" y="21"/>
                  </a:lnTo>
                  <a:lnTo>
                    <a:pt x="126" y="14"/>
                  </a:lnTo>
                  <a:lnTo>
                    <a:pt x="127" y="10"/>
                  </a:lnTo>
                  <a:lnTo>
                    <a:pt x="134" y="10"/>
                  </a:lnTo>
                  <a:lnTo>
                    <a:pt x="141" y="12"/>
                  </a:lnTo>
                  <a:lnTo>
                    <a:pt x="149" y="15"/>
                  </a:lnTo>
                  <a:lnTo>
                    <a:pt x="156" y="19"/>
                  </a:lnTo>
                  <a:lnTo>
                    <a:pt x="164" y="19"/>
                  </a:lnTo>
                  <a:lnTo>
                    <a:pt x="170" y="18"/>
                  </a:lnTo>
                  <a:lnTo>
                    <a:pt x="176" y="14"/>
                  </a:lnTo>
                  <a:lnTo>
                    <a:pt x="183" y="14"/>
                  </a:lnTo>
                  <a:lnTo>
                    <a:pt x="189" y="18"/>
                  </a:lnTo>
                  <a:lnTo>
                    <a:pt x="194" y="20"/>
                  </a:lnTo>
                  <a:lnTo>
                    <a:pt x="196" y="23"/>
                  </a:lnTo>
                  <a:lnTo>
                    <a:pt x="197" y="28"/>
                  </a:lnTo>
                  <a:lnTo>
                    <a:pt x="198" y="33"/>
                  </a:lnTo>
                  <a:lnTo>
                    <a:pt x="202" y="37"/>
                  </a:lnTo>
                  <a:lnTo>
                    <a:pt x="208" y="41"/>
                  </a:lnTo>
                  <a:lnTo>
                    <a:pt x="212" y="43"/>
                  </a:lnTo>
                  <a:lnTo>
                    <a:pt x="217" y="48"/>
                  </a:lnTo>
                  <a:lnTo>
                    <a:pt x="224" y="48"/>
                  </a:lnTo>
                  <a:lnTo>
                    <a:pt x="229" y="45"/>
                  </a:lnTo>
                  <a:lnTo>
                    <a:pt x="235" y="44"/>
                  </a:lnTo>
                  <a:lnTo>
                    <a:pt x="241" y="46"/>
                  </a:lnTo>
                  <a:lnTo>
                    <a:pt x="244" y="50"/>
                  </a:lnTo>
                  <a:lnTo>
                    <a:pt x="247" y="53"/>
                  </a:lnTo>
                  <a:lnTo>
                    <a:pt x="250" y="57"/>
                  </a:lnTo>
                  <a:lnTo>
                    <a:pt x="255" y="58"/>
                  </a:lnTo>
                  <a:lnTo>
                    <a:pt x="258" y="57"/>
                  </a:lnTo>
                  <a:lnTo>
                    <a:pt x="259" y="56"/>
                  </a:lnTo>
                  <a:lnTo>
                    <a:pt x="262" y="55"/>
                  </a:lnTo>
                  <a:lnTo>
                    <a:pt x="264" y="55"/>
                  </a:lnTo>
                  <a:lnTo>
                    <a:pt x="267" y="52"/>
                  </a:lnTo>
                  <a:lnTo>
                    <a:pt x="272" y="51"/>
                  </a:lnTo>
                  <a:lnTo>
                    <a:pt x="277" y="50"/>
                  </a:lnTo>
                  <a:lnTo>
                    <a:pt x="280" y="48"/>
                  </a:lnTo>
                  <a:lnTo>
                    <a:pt x="286" y="48"/>
                  </a:lnTo>
                  <a:lnTo>
                    <a:pt x="290" y="50"/>
                  </a:lnTo>
                  <a:lnTo>
                    <a:pt x="295" y="53"/>
                  </a:lnTo>
                  <a:lnTo>
                    <a:pt x="300" y="57"/>
                  </a:lnTo>
                  <a:lnTo>
                    <a:pt x="303" y="61"/>
                  </a:lnTo>
                  <a:lnTo>
                    <a:pt x="307" y="66"/>
                  </a:lnTo>
                  <a:lnTo>
                    <a:pt x="311" y="69"/>
                  </a:lnTo>
                  <a:lnTo>
                    <a:pt x="316" y="73"/>
                  </a:lnTo>
                  <a:lnTo>
                    <a:pt x="322" y="74"/>
                  </a:lnTo>
                  <a:lnTo>
                    <a:pt x="327" y="74"/>
                  </a:lnTo>
                  <a:lnTo>
                    <a:pt x="333" y="74"/>
                  </a:lnTo>
                  <a:lnTo>
                    <a:pt x="339" y="75"/>
                  </a:lnTo>
                  <a:lnTo>
                    <a:pt x="342" y="79"/>
                  </a:lnTo>
                  <a:lnTo>
                    <a:pt x="346" y="82"/>
                  </a:lnTo>
                  <a:lnTo>
                    <a:pt x="348" y="86"/>
                  </a:lnTo>
                  <a:lnTo>
                    <a:pt x="348" y="90"/>
                  </a:lnTo>
                  <a:lnTo>
                    <a:pt x="346" y="97"/>
                  </a:lnTo>
                  <a:lnTo>
                    <a:pt x="343" y="104"/>
                  </a:lnTo>
                  <a:lnTo>
                    <a:pt x="343" y="111"/>
                  </a:lnTo>
                  <a:lnTo>
                    <a:pt x="346" y="118"/>
                  </a:lnTo>
                  <a:lnTo>
                    <a:pt x="346" y="125"/>
                  </a:lnTo>
                  <a:lnTo>
                    <a:pt x="346" y="133"/>
                  </a:lnTo>
                  <a:lnTo>
                    <a:pt x="345" y="140"/>
                  </a:lnTo>
                  <a:lnTo>
                    <a:pt x="339" y="145"/>
                  </a:lnTo>
                  <a:lnTo>
                    <a:pt x="333" y="151"/>
                  </a:lnTo>
                  <a:lnTo>
                    <a:pt x="327" y="157"/>
                  </a:lnTo>
                  <a:lnTo>
                    <a:pt x="320" y="163"/>
                  </a:lnTo>
                  <a:lnTo>
                    <a:pt x="315" y="169"/>
                  </a:lnTo>
                  <a:lnTo>
                    <a:pt x="308" y="174"/>
                  </a:lnTo>
                  <a:lnTo>
                    <a:pt x="302" y="180"/>
                  </a:lnTo>
                  <a:lnTo>
                    <a:pt x="296" y="186"/>
                  </a:lnTo>
                  <a:lnTo>
                    <a:pt x="290" y="193"/>
                  </a:lnTo>
                  <a:lnTo>
                    <a:pt x="282" y="200"/>
                  </a:lnTo>
                  <a:lnTo>
                    <a:pt x="276" y="207"/>
                  </a:lnTo>
                  <a:lnTo>
                    <a:pt x="267" y="213"/>
                  </a:lnTo>
                  <a:lnTo>
                    <a:pt x="261" y="222"/>
                  </a:lnTo>
                  <a:lnTo>
                    <a:pt x="252" y="230"/>
                  </a:lnTo>
                  <a:lnTo>
                    <a:pt x="244" y="238"/>
                  </a:lnTo>
                  <a:lnTo>
                    <a:pt x="236" y="245"/>
                  </a:lnTo>
                  <a:lnTo>
                    <a:pt x="227" y="251"/>
                  </a:lnTo>
                  <a:lnTo>
                    <a:pt x="218" y="258"/>
                  </a:lnTo>
                  <a:lnTo>
                    <a:pt x="209" y="265"/>
                  </a:lnTo>
                  <a:lnTo>
                    <a:pt x="200" y="272"/>
                  </a:lnTo>
                  <a:lnTo>
                    <a:pt x="189" y="278"/>
                  </a:lnTo>
                  <a:lnTo>
                    <a:pt x="181" y="281"/>
                  </a:lnTo>
                  <a:lnTo>
                    <a:pt x="173" y="284"/>
                  </a:lnTo>
                  <a:lnTo>
                    <a:pt x="165" y="287"/>
                  </a:lnTo>
                  <a:lnTo>
                    <a:pt x="157" y="289"/>
                  </a:lnTo>
                  <a:lnTo>
                    <a:pt x="149" y="292"/>
                  </a:lnTo>
                  <a:lnTo>
                    <a:pt x="140" y="293"/>
                  </a:lnTo>
                  <a:lnTo>
                    <a:pt x="132" y="293"/>
                  </a:lnTo>
                  <a:lnTo>
                    <a:pt x="122" y="293"/>
                  </a:lnTo>
                  <a:lnTo>
                    <a:pt x="115" y="292"/>
                  </a:lnTo>
                  <a:lnTo>
                    <a:pt x="109" y="289"/>
                  </a:lnTo>
                  <a:lnTo>
                    <a:pt x="102" y="288"/>
                  </a:lnTo>
                  <a:lnTo>
                    <a:pt x="95" y="287"/>
                  </a:lnTo>
                  <a:lnTo>
                    <a:pt x="91" y="285"/>
                  </a:lnTo>
                  <a:lnTo>
                    <a:pt x="88" y="283"/>
                  </a:lnTo>
                  <a:lnTo>
                    <a:pt x="84" y="281"/>
                  </a:lnTo>
                  <a:lnTo>
                    <a:pt x="80" y="279"/>
                  </a:lnTo>
                  <a:lnTo>
                    <a:pt x="77" y="278"/>
                  </a:lnTo>
                  <a:lnTo>
                    <a:pt x="75" y="276"/>
                  </a:lnTo>
                  <a:lnTo>
                    <a:pt x="73" y="273"/>
                  </a:lnTo>
                  <a:lnTo>
                    <a:pt x="71" y="271"/>
                  </a:lnTo>
                  <a:lnTo>
                    <a:pt x="61" y="263"/>
                  </a:lnTo>
                  <a:lnTo>
                    <a:pt x="52" y="254"/>
                  </a:lnTo>
                  <a:lnTo>
                    <a:pt x="45" y="243"/>
                  </a:lnTo>
                  <a:lnTo>
                    <a:pt x="41" y="232"/>
                  </a:lnTo>
                  <a:lnTo>
                    <a:pt x="36" y="222"/>
                  </a:lnTo>
                  <a:lnTo>
                    <a:pt x="31" y="211"/>
                  </a:lnTo>
                  <a:lnTo>
                    <a:pt x="28" y="201"/>
                  </a:lnTo>
                  <a:lnTo>
                    <a:pt x="24" y="189"/>
                  </a:lnTo>
                  <a:lnTo>
                    <a:pt x="22" y="167"/>
                  </a:lnTo>
                  <a:lnTo>
                    <a:pt x="21" y="147"/>
                  </a:lnTo>
                  <a:lnTo>
                    <a:pt x="22" y="126"/>
                  </a:lnTo>
                  <a:lnTo>
                    <a:pt x="26" y="105"/>
                  </a:lnTo>
                  <a:lnTo>
                    <a:pt x="27" y="103"/>
                  </a:lnTo>
                  <a:lnTo>
                    <a:pt x="28" y="101"/>
                  </a:lnTo>
                  <a:lnTo>
                    <a:pt x="29" y="97"/>
                  </a:lnTo>
                  <a:lnTo>
                    <a:pt x="30" y="95"/>
                  </a:lnTo>
                  <a:lnTo>
                    <a:pt x="27" y="93"/>
                  </a:lnTo>
                  <a:lnTo>
                    <a:pt x="23" y="91"/>
                  </a:lnTo>
                  <a:lnTo>
                    <a:pt x="20" y="91"/>
                  </a:lnTo>
                  <a:lnTo>
                    <a:pt x="16" y="89"/>
                  </a:lnTo>
                  <a:lnTo>
                    <a:pt x="11" y="82"/>
                  </a:lnTo>
                  <a:lnTo>
                    <a:pt x="5" y="75"/>
                  </a:lnTo>
                  <a:lnTo>
                    <a:pt x="1" y="67"/>
                  </a:lnTo>
                  <a:lnTo>
                    <a:pt x="0" y="59"/>
                  </a:lnTo>
                  <a:lnTo>
                    <a:pt x="1" y="46"/>
                  </a:lnTo>
                  <a:lnTo>
                    <a:pt x="6" y="34"/>
                  </a:lnTo>
                  <a:lnTo>
                    <a:pt x="13" y="23"/>
                  </a:lnTo>
                  <a:lnTo>
                    <a:pt x="21" y="15"/>
                  </a:lnTo>
                  <a:lnTo>
                    <a:pt x="26" y="12"/>
                  </a:lnTo>
                  <a:lnTo>
                    <a:pt x="31" y="8"/>
                  </a:lnTo>
                  <a:lnTo>
                    <a:pt x="37" y="5"/>
                  </a:lnTo>
                  <a:lnTo>
                    <a:pt x="43" y="3"/>
                  </a:lnTo>
                  <a:lnTo>
                    <a:pt x="50" y="2"/>
                  </a:lnTo>
                  <a:lnTo>
                    <a:pt x="57" y="0"/>
                  </a:lnTo>
                  <a:lnTo>
                    <a:pt x="62" y="2"/>
                  </a:lnTo>
                  <a:lnTo>
                    <a:pt x="69" y="4"/>
                  </a:lnTo>
                  <a:lnTo>
                    <a:pt x="74" y="7"/>
                  </a:lnTo>
                  <a:lnTo>
                    <a:pt x="80" y="11"/>
                  </a:lnTo>
                  <a:lnTo>
                    <a:pt x="84" y="14"/>
                  </a:lnTo>
                  <a:lnTo>
                    <a:pt x="88" y="19"/>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7" name="Freeform 7"/>
            <p:cNvSpPr>
              <a:spLocks/>
            </p:cNvSpPr>
            <p:nvPr/>
          </p:nvSpPr>
          <p:spPr bwMode="auto">
            <a:xfrm>
              <a:off x="4358" y="1152"/>
              <a:ext cx="16" cy="12"/>
            </a:xfrm>
            <a:custGeom>
              <a:avLst/>
              <a:gdLst>
                <a:gd name="T0" fmla="*/ 1 w 32"/>
                <a:gd name="T1" fmla="*/ 1 h 24"/>
                <a:gd name="T2" fmla="*/ 1 w 32"/>
                <a:gd name="T3" fmla="*/ 1 h 24"/>
                <a:gd name="T4" fmla="*/ 1 w 32"/>
                <a:gd name="T5" fmla="*/ 1 h 24"/>
                <a:gd name="T6" fmla="*/ 1 w 32"/>
                <a:gd name="T7" fmla="*/ 1 h 24"/>
                <a:gd name="T8" fmla="*/ 1 w 32"/>
                <a:gd name="T9" fmla="*/ 1 h 24"/>
                <a:gd name="T10" fmla="*/ 1 w 32"/>
                <a:gd name="T11" fmla="*/ 1 h 24"/>
                <a:gd name="T12" fmla="*/ 1 w 32"/>
                <a:gd name="T13" fmla="*/ 1 h 24"/>
                <a:gd name="T14" fmla="*/ 1 w 32"/>
                <a:gd name="T15" fmla="*/ 1 h 24"/>
                <a:gd name="T16" fmla="*/ 1 w 32"/>
                <a:gd name="T17" fmla="*/ 1 h 24"/>
                <a:gd name="T18" fmla="*/ 1 w 32"/>
                <a:gd name="T19" fmla="*/ 1 h 24"/>
                <a:gd name="T20" fmla="*/ 1 w 32"/>
                <a:gd name="T21" fmla="*/ 1 h 24"/>
                <a:gd name="T22" fmla="*/ 1 w 32"/>
                <a:gd name="T23" fmla="*/ 1 h 24"/>
                <a:gd name="T24" fmla="*/ 0 w 32"/>
                <a:gd name="T25" fmla="*/ 1 h 24"/>
                <a:gd name="T26" fmla="*/ 0 w 32"/>
                <a:gd name="T27" fmla="*/ 1 h 24"/>
                <a:gd name="T28" fmla="*/ 1 w 32"/>
                <a:gd name="T29" fmla="*/ 1 h 24"/>
                <a:gd name="T30" fmla="*/ 1 w 32"/>
                <a:gd name="T31" fmla="*/ 1 h 24"/>
                <a:gd name="T32" fmla="*/ 1 w 32"/>
                <a:gd name="T33" fmla="*/ 0 h 24"/>
                <a:gd name="T34" fmla="*/ 1 w 32"/>
                <a:gd name="T35" fmla="*/ 1 h 24"/>
                <a:gd name="T36" fmla="*/ 1 w 32"/>
                <a:gd name="T37" fmla="*/ 1 h 24"/>
                <a:gd name="T38" fmla="*/ 1 w 32"/>
                <a:gd name="T39" fmla="*/ 1 h 24"/>
                <a:gd name="T40" fmla="*/ 1 w 32"/>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24"/>
                <a:gd name="T65" fmla="*/ 32 w 32"/>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24">
                  <a:moveTo>
                    <a:pt x="27" y="13"/>
                  </a:moveTo>
                  <a:lnTo>
                    <a:pt x="28" y="14"/>
                  </a:lnTo>
                  <a:lnTo>
                    <a:pt x="30" y="15"/>
                  </a:lnTo>
                  <a:lnTo>
                    <a:pt x="31" y="15"/>
                  </a:lnTo>
                  <a:lnTo>
                    <a:pt x="32" y="16"/>
                  </a:lnTo>
                  <a:lnTo>
                    <a:pt x="28" y="18"/>
                  </a:lnTo>
                  <a:lnTo>
                    <a:pt x="24" y="20"/>
                  </a:lnTo>
                  <a:lnTo>
                    <a:pt x="19" y="20"/>
                  </a:lnTo>
                  <a:lnTo>
                    <a:pt x="15" y="20"/>
                  </a:lnTo>
                  <a:lnTo>
                    <a:pt x="10" y="21"/>
                  </a:lnTo>
                  <a:lnTo>
                    <a:pt x="6" y="23"/>
                  </a:lnTo>
                  <a:lnTo>
                    <a:pt x="3" y="24"/>
                  </a:lnTo>
                  <a:lnTo>
                    <a:pt x="0" y="23"/>
                  </a:lnTo>
                  <a:lnTo>
                    <a:pt x="0" y="17"/>
                  </a:lnTo>
                  <a:lnTo>
                    <a:pt x="1" y="11"/>
                  </a:lnTo>
                  <a:lnTo>
                    <a:pt x="1" y="6"/>
                  </a:lnTo>
                  <a:lnTo>
                    <a:pt x="1" y="0"/>
                  </a:lnTo>
                  <a:lnTo>
                    <a:pt x="8" y="2"/>
                  </a:lnTo>
                  <a:lnTo>
                    <a:pt x="15" y="6"/>
                  </a:lnTo>
                  <a:lnTo>
                    <a:pt x="20" y="9"/>
                  </a:lnTo>
                  <a:lnTo>
                    <a:pt x="27" y="1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8" name="Freeform 8"/>
            <p:cNvSpPr>
              <a:spLocks/>
            </p:cNvSpPr>
            <p:nvPr/>
          </p:nvSpPr>
          <p:spPr bwMode="auto">
            <a:xfrm>
              <a:off x="4210" y="1177"/>
              <a:ext cx="375" cy="236"/>
            </a:xfrm>
            <a:custGeom>
              <a:avLst/>
              <a:gdLst>
                <a:gd name="T0" fmla="*/ 1 w 749"/>
                <a:gd name="T1" fmla="*/ 0 h 473"/>
                <a:gd name="T2" fmla="*/ 1 w 749"/>
                <a:gd name="T3" fmla="*/ 0 h 473"/>
                <a:gd name="T4" fmla="*/ 1 w 749"/>
                <a:gd name="T5" fmla="*/ 0 h 473"/>
                <a:gd name="T6" fmla="*/ 1 w 749"/>
                <a:gd name="T7" fmla="*/ 0 h 473"/>
                <a:gd name="T8" fmla="*/ 1 w 749"/>
                <a:gd name="T9" fmla="*/ 0 h 473"/>
                <a:gd name="T10" fmla="*/ 1 w 749"/>
                <a:gd name="T11" fmla="*/ 0 h 473"/>
                <a:gd name="T12" fmla="*/ 1 w 749"/>
                <a:gd name="T13" fmla="*/ 0 h 473"/>
                <a:gd name="T14" fmla="*/ 1 w 749"/>
                <a:gd name="T15" fmla="*/ 0 h 473"/>
                <a:gd name="T16" fmla="*/ 1 w 749"/>
                <a:gd name="T17" fmla="*/ 0 h 473"/>
                <a:gd name="T18" fmla="*/ 1 w 749"/>
                <a:gd name="T19" fmla="*/ 0 h 473"/>
                <a:gd name="T20" fmla="*/ 1 w 749"/>
                <a:gd name="T21" fmla="*/ 0 h 473"/>
                <a:gd name="T22" fmla="*/ 1 w 749"/>
                <a:gd name="T23" fmla="*/ 0 h 473"/>
                <a:gd name="T24" fmla="*/ 1 w 749"/>
                <a:gd name="T25" fmla="*/ 0 h 473"/>
                <a:gd name="T26" fmla="*/ 1 w 749"/>
                <a:gd name="T27" fmla="*/ 0 h 473"/>
                <a:gd name="T28" fmla="*/ 1 w 749"/>
                <a:gd name="T29" fmla="*/ 0 h 473"/>
                <a:gd name="T30" fmla="*/ 1 w 749"/>
                <a:gd name="T31" fmla="*/ 0 h 473"/>
                <a:gd name="T32" fmla="*/ 1 w 749"/>
                <a:gd name="T33" fmla="*/ 0 h 473"/>
                <a:gd name="T34" fmla="*/ 1 w 749"/>
                <a:gd name="T35" fmla="*/ 0 h 473"/>
                <a:gd name="T36" fmla="*/ 1 w 749"/>
                <a:gd name="T37" fmla="*/ 0 h 473"/>
                <a:gd name="T38" fmla="*/ 1 w 749"/>
                <a:gd name="T39" fmla="*/ 0 h 473"/>
                <a:gd name="T40" fmla="*/ 1 w 749"/>
                <a:gd name="T41" fmla="*/ 0 h 473"/>
                <a:gd name="T42" fmla="*/ 1 w 749"/>
                <a:gd name="T43" fmla="*/ 0 h 473"/>
                <a:gd name="T44" fmla="*/ 1 w 749"/>
                <a:gd name="T45" fmla="*/ 0 h 473"/>
                <a:gd name="T46" fmla="*/ 1 w 749"/>
                <a:gd name="T47" fmla="*/ 0 h 473"/>
                <a:gd name="T48" fmla="*/ 1 w 749"/>
                <a:gd name="T49" fmla="*/ 0 h 473"/>
                <a:gd name="T50" fmla="*/ 1 w 749"/>
                <a:gd name="T51" fmla="*/ 0 h 473"/>
                <a:gd name="T52" fmla="*/ 1 w 749"/>
                <a:gd name="T53" fmla="*/ 0 h 473"/>
                <a:gd name="T54" fmla="*/ 1 w 749"/>
                <a:gd name="T55" fmla="*/ 0 h 473"/>
                <a:gd name="T56" fmla="*/ 1 w 749"/>
                <a:gd name="T57" fmla="*/ 0 h 473"/>
                <a:gd name="T58" fmla="*/ 1 w 749"/>
                <a:gd name="T59" fmla="*/ 0 h 473"/>
                <a:gd name="T60" fmla="*/ 1 w 749"/>
                <a:gd name="T61" fmla="*/ 0 h 473"/>
                <a:gd name="T62" fmla="*/ 1 w 749"/>
                <a:gd name="T63" fmla="*/ 0 h 473"/>
                <a:gd name="T64" fmla="*/ 1 w 749"/>
                <a:gd name="T65" fmla="*/ 0 h 473"/>
                <a:gd name="T66" fmla="*/ 1 w 749"/>
                <a:gd name="T67" fmla="*/ 0 h 473"/>
                <a:gd name="T68" fmla="*/ 1 w 749"/>
                <a:gd name="T69" fmla="*/ 0 h 473"/>
                <a:gd name="T70" fmla="*/ 1 w 749"/>
                <a:gd name="T71" fmla="*/ 0 h 473"/>
                <a:gd name="T72" fmla="*/ 1 w 749"/>
                <a:gd name="T73" fmla="*/ 0 h 473"/>
                <a:gd name="T74" fmla="*/ 1 w 749"/>
                <a:gd name="T75" fmla="*/ 0 h 473"/>
                <a:gd name="T76" fmla="*/ 1 w 749"/>
                <a:gd name="T77" fmla="*/ 0 h 473"/>
                <a:gd name="T78" fmla="*/ 1 w 749"/>
                <a:gd name="T79" fmla="*/ 0 h 473"/>
                <a:gd name="T80" fmla="*/ 1 w 749"/>
                <a:gd name="T81" fmla="*/ 0 h 473"/>
                <a:gd name="T82" fmla="*/ 0 w 749"/>
                <a:gd name="T83" fmla="*/ 0 h 473"/>
                <a:gd name="T84" fmla="*/ 1 w 749"/>
                <a:gd name="T85" fmla="*/ 0 h 473"/>
                <a:gd name="T86" fmla="*/ 1 w 749"/>
                <a:gd name="T87" fmla="*/ 0 h 473"/>
                <a:gd name="T88" fmla="*/ 1 w 749"/>
                <a:gd name="T89" fmla="*/ 0 h 473"/>
                <a:gd name="T90" fmla="*/ 1 w 749"/>
                <a:gd name="T91" fmla="*/ 0 h 473"/>
                <a:gd name="T92" fmla="*/ 1 w 749"/>
                <a:gd name="T93" fmla="*/ 0 h 473"/>
                <a:gd name="T94" fmla="*/ 1 w 749"/>
                <a:gd name="T95" fmla="*/ 0 h 473"/>
                <a:gd name="T96" fmla="*/ 1 w 749"/>
                <a:gd name="T97" fmla="*/ 0 h 473"/>
                <a:gd name="T98" fmla="*/ 1 w 749"/>
                <a:gd name="T99" fmla="*/ 0 h 473"/>
                <a:gd name="T100" fmla="*/ 1 w 749"/>
                <a:gd name="T101" fmla="*/ 0 h 473"/>
                <a:gd name="T102" fmla="*/ 1 w 749"/>
                <a:gd name="T103" fmla="*/ 0 h 473"/>
                <a:gd name="T104" fmla="*/ 1 w 749"/>
                <a:gd name="T105" fmla="*/ 0 h 4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9"/>
                <a:gd name="T160" fmla="*/ 0 h 473"/>
                <a:gd name="T161" fmla="*/ 749 w 749"/>
                <a:gd name="T162" fmla="*/ 473 h 4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9" h="473">
                  <a:moveTo>
                    <a:pt x="403" y="7"/>
                  </a:moveTo>
                  <a:lnTo>
                    <a:pt x="405" y="11"/>
                  </a:lnTo>
                  <a:lnTo>
                    <a:pt x="406" y="15"/>
                  </a:lnTo>
                  <a:lnTo>
                    <a:pt x="407" y="19"/>
                  </a:lnTo>
                  <a:lnTo>
                    <a:pt x="408" y="24"/>
                  </a:lnTo>
                  <a:lnTo>
                    <a:pt x="410" y="25"/>
                  </a:lnTo>
                  <a:lnTo>
                    <a:pt x="411" y="25"/>
                  </a:lnTo>
                  <a:lnTo>
                    <a:pt x="412" y="25"/>
                  </a:lnTo>
                  <a:lnTo>
                    <a:pt x="413" y="25"/>
                  </a:lnTo>
                  <a:lnTo>
                    <a:pt x="413" y="28"/>
                  </a:lnTo>
                  <a:lnTo>
                    <a:pt x="414" y="32"/>
                  </a:lnTo>
                  <a:lnTo>
                    <a:pt x="415" y="35"/>
                  </a:lnTo>
                  <a:lnTo>
                    <a:pt x="417" y="38"/>
                  </a:lnTo>
                  <a:lnTo>
                    <a:pt x="420" y="53"/>
                  </a:lnTo>
                  <a:lnTo>
                    <a:pt x="423" y="68"/>
                  </a:lnTo>
                  <a:lnTo>
                    <a:pt x="429" y="82"/>
                  </a:lnTo>
                  <a:lnTo>
                    <a:pt x="437" y="95"/>
                  </a:lnTo>
                  <a:lnTo>
                    <a:pt x="443" y="105"/>
                  </a:lnTo>
                  <a:lnTo>
                    <a:pt x="450" y="115"/>
                  </a:lnTo>
                  <a:lnTo>
                    <a:pt x="458" y="123"/>
                  </a:lnTo>
                  <a:lnTo>
                    <a:pt x="465" y="131"/>
                  </a:lnTo>
                  <a:lnTo>
                    <a:pt x="468" y="134"/>
                  </a:lnTo>
                  <a:lnTo>
                    <a:pt x="473" y="136"/>
                  </a:lnTo>
                  <a:lnTo>
                    <a:pt x="478" y="139"/>
                  </a:lnTo>
                  <a:lnTo>
                    <a:pt x="482" y="141"/>
                  </a:lnTo>
                  <a:lnTo>
                    <a:pt x="487" y="143"/>
                  </a:lnTo>
                  <a:lnTo>
                    <a:pt x="491" y="144"/>
                  </a:lnTo>
                  <a:lnTo>
                    <a:pt x="496" y="147"/>
                  </a:lnTo>
                  <a:lnTo>
                    <a:pt x="501" y="148"/>
                  </a:lnTo>
                  <a:lnTo>
                    <a:pt x="506" y="162"/>
                  </a:lnTo>
                  <a:lnTo>
                    <a:pt x="510" y="174"/>
                  </a:lnTo>
                  <a:lnTo>
                    <a:pt x="516" y="188"/>
                  </a:lnTo>
                  <a:lnTo>
                    <a:pt x="522" y="200"/>
                  </a:lnTo>
                  <a:lnTo>
                    <a:pt x="544" y="223"/>
                  </a:lnTo>
                  <a:lnTo>
                    <a:pt x="552" y="227"/>
                  </a:lnTo>
                  <a:lnTo>
                    <a:pt x="562" y="233"/>
                  </a:lnTo>
                  <a:lnTo>
                    <a:pt x="570" y="238"/>
                  </a:lnTo>
                  <a:lnTo>
                    <a:pt x="578" y="242"/>
                  </a:lnTo>
                  <a:lnTo>
                    <a:pt x="583" y="246"/>
                  </a:lnTo>
                  <a:lnTo>
                    <a:pt x="589" y="247"/>
                  </a:lnTo>
                  <a:lnTo>
                    <a:pt x="595" y="249"/>
                  </a:lnTo>
                  <a:lnTo>
                    <a:pt x="601" y="249"/>
                  </a:lnTo>
                  <a:lnTo>
                    <a:pt x="607" y="250"/>
                  </a:lnTo>
                  <a:lnTo>
                    <a:pt x="613" y="250"/>
                  </a:lnTo>
                  <a:lnTo>
                    <a:pt x="619" y="250"/>
                  </a:lnTo>
                  <a:lnTo>
                    <a:pt x="625" y="252"/>
                  </a:lnTo>
                  <a:lnTo>
                    <a:pt x="631" y="250"/>
                  </a:lnTo>
                  <a:lnTo>
                    <a:pt x="636" y="249"/>
                  </a:lnTo>
                  <a:lnTo>
                    <a:pt x="643" y="248"/>
                  </a:lnTo>
                  <a:lnTo>
                    <a:pt x="649" y="248"/>
                  </a:lnTo>
                  <a:lnTo>
                    <a:pt x="655" y="247"/>
                  </a:lnTo>
                  <a:lnTo>
                    <a:pt x="661" y="246"/>
                  </a:lnTo>
                  <a:lnTo>
                    <a:pt x="666" y="246"/>
                  </a:lnTo>
                  <a:lnTo>
                    <a:pt x="672" y="245"/>
                  </a:lnTo>
                  <a:lnTo>
                    <a:pt x="680" y="241"/>
                  </a:lnTo>
                  <a:lnTo>
                    <a:pt x="688" y="238"/>
                  </a:lnTo>
                  <a:lnTo>
                    <a:pt x="695" y="234"/>
                  </a:lnTo>
                  <a:lnTo>
                    <a:pt x="702" y="231"/>
                  </a:lnTo>
                  <a:lnTo>
                    <a:pt x="709" y="226"/>
                  </a:lnTo>
                  <a:lnTo>
                    <a:pt x="715" y="222"/>
                  </a:lnTo>
                  <a:lnTo>
                    <a:pt x="722" y="218"/>
                  </a:lnTo>
                  <a:lnTo>
                    <a:pt x="727" y="214"/>
                  </a:lnTo>
                  <a:lnTo>
                    <a:pt x="732" y="211"/>
                  </a:lnTo>
                  <a:lnTo>
                    <a:pt x="739" y="223"/>
                  </a:lnTo>
                  <a:lnTo>
                    <a:pt x="746" y="237"/>
                  </a:lnTo>
                  <a:lnTo>
                    <a:pt x="749" y="249"/>
                  </a:lnTo>
                  <a:lnTo>
                    <a:pt x="745" y="263"/>
                  </a:lnTo>
                  <a:lnTo>
                    <a:pt x="741" y="271"/>
                  </a:lnTo>
                  <a:lnTo>
                    <a:pt x="737" y="278"/>
                  </a:lnTo>
                  <a:lnTo>
                    <a:pt x="732" y="285"/>
                  </a:lnTo>
                  <a:lnTo>
                    <a:pt x="727" y="292"/>
                  </a:lnTo>
                  <a:lnTo>
                    <a:pt x="722" y="298"/>
                  </a:lnTo>
                  <a:lnTo>
                    <a:pt x="716" y="305"/>
                  </a:lnTo>
                  <a:lnTo>
                    <a:pt x="711" y="310"/>
                  </a:lnTo>
                  <a:lnTo>
                    <a:pt x="706" y="316"/>
                  </a:lnTo>
                  <a:lnTo>
                    <a:pt x="700" y="318"/>
                  </a:lnTo>
                  <a:lnTo>
                    <a:pt x="694" y="321"/>
                  </a:lnTo>
                  <a:lnTo>
                    <a:pt x="689" y="324"/>
                  </a:lnTo>
                  <a:lnTo>
                    <a:pt x="684" y="328"/>
                  </a:lnTo>
                  <a:lnTo>
                    <a:pt x="677" y="336"/>
                  </a:lnTo>
                  <a:lnTo>
                    <a:pt x="671" y="345"/>
                  </a:lnTo>
                  <a:lnTo>
                    <a:pt x="663" y="353"/>
                  </a:lnTo>
                  <a:lnTo>
                    <a:pt x="653" y="356"/>
                  </a:lnTo>
                  <a:lnTo>
                    <a:pt x="647" y="360"/>
                  </a:lnTo>
                  <a:lnTo>
                    <a:pt x="642" y="362"/>
                  </a:lnTo>
                  <a:lnTo>
                    <a:pt x="636" y="364"/>
                  </a:lnTo>
                  <a:lnTo>
                    <a:pt x="631" y="368"/>
                  </a:lnTo>
                  <a:lnTo>
                    <a:pt x="624" y="370"/>
                  </a:lnTo>
                  <a:lnTo>
                    <a:pt x="617" y="375"/>
                  </a:lnTo>
                  <a:lnTo>
                    <a:pt x="609" y="378"/>
                  </a:lnTo>
                  <a:lnTo>
                    <a:pt x="602" y="382"/>
                  </a:lnTo>
                  <a:lnTo>
                    <a:pt x="598" y="384"/>
                  </a:lnTo>
                  <a:lnTo>
                    <a:pt x="595" y="385"/>
                  </a:lnTo>
                  <a:lnTo>
                    <a:pt x="592" y="386"/>
                  </a:lnTo>
                  <a:lnTo>
                    <a:pt x="588" y="389"/>
                  </a:lnTo>
                  <a:lnTo>
                    <a:pt x="581" y="391"/>
                  </a:lnTo>
                  <a:lnTo>
                    <a:pt x="574" y="392"/>
                  </a:lnTo>
                  <a:lnTo>
                    <a:pt x="567" y="392"/>
                  </a:lnTo>
                  <a:lnTo>
                    <a:pt x="560" y="391"/>
                  </a:lnTo>
                  <a:lnTo>
                    <a:pt x="556" y="390"/>
                  </a:lnTo>
                  <a:lnTo>
                    <a:pt x="551" y="389"/>
                  </a:lnTo>
                  <a:lnTo>
                    <a:pt x="547" y="387"/>
                  </a:lnTo>
                  <a:lnTo>
                    <a:pt x="542" y="387"/>
                  </a:lnTo>
                  <a:lnTo>
                    <a:pt x="536" y="387"/>
                  </a:lnTo>
                  <a:lnTo>
                    <a:pt x="532" y="386"/>
                  </a:lnTo>
                  <a:lnTo>
                    <a:pt x="527" y="385"/>
                  </a:lnTo>
                  <a:lnTo>
                    <a:pt x="522" y="383"/>
                  </a:lnTo>
                  <a:lnTo>
                    <a:pt x="517" y="379"/>
                  </a:lnTo>
                  <a:lnTo>
                    <a:pt x="511" y="376"/>
                  </a:lnTo>
                  <a:lnTo>
                    <a:pt x="505" y="372"/>
                  </a:lnTo>
                  <a:lnTo>
                    <a:pt x="499" y="369"/>
                  </a:lnTo>
                  <a:lnTo>
                    <a:pt x="490" y="362"/>
                  </a:lnTo>
                  <a:lnTo>
                    <a:pt x="482" y="355"/>
                  </a:lnTo>
                  <a:lnTo>
                    <a:pt x="474" y="348"/>
                  </a:lnTo>
                  <a:lnTo>
                    <a:pt x="467" y="340"/>
                  </a:lnTo>
                  <a:lnTo>
                    <a:pt x="459" y="332"/>
                  </a:lnTo>
                  <a:lnTo>
                    <a:pt x="451" y="325"/>
                  </a:lnTo>
                  <a:lnTo>
                    <a:pt x="442" y="320"/>
                  </a:lnTo>
                  <a:lnTo>
                    <a:pt x="433" y="314"/>
                  </a:lnTo>
                  <a:lnTo>
                    <a:pt x="425" y="309"/>
                  </a:lnTo>
                  <a:lnTo>
                    <a:pt x="417" y="306"/>
                  </a:lnTo>
                  <a:lnTo>
                    <a:pt x="408" y="302"/>
                  </a:lnTo>
                  <a:lnTo>
                    <a:pt x="400" y="298"/>
                  </a:lnTo>
                  <a:lnTo>
                    <a:pt x="391" y="294"/>
                  </a:lnTo>
                  <a:lnTo>
                    <a:pt x="383" y="291"/>
                  </a:lnTo>
                  <a:lnTo>
                    <a:pt x="374" y="288"/>
                  </a:lnTo>
                  <a:lnTo>
                    <a:pt x="366" y="285"/>
                  </a:lnTo>
                  <a:lnTo>
                    <a:pt x="361" y="283"/>
                  </a:lnTo>
                  <a:lnTo>
                    <a:pt x="357" y="280"/>
                  </a:lnTo>
                  <a:lnTo>
                    <a:pt x="352" y="278"/>
                  </a:lnTo>
                  <a:lnTo>
                    <a:pt x="346" y="277"/>
                  </a:lnTo>
                  <a:lnTo>
                    <a:pt x="340" y="276"/>
                  </a:lnTo>
                  <a:lnTo>
                    <a:pt x="334" y="273"/>
                  </a:lnTo>
                  <a:lnTo>
                    <a:pt x="327" y="272"/>
                  </a:lnTo>
                  <a:lnTo>
                    <a:pt x="320" y="272"/>
                  </a:lnTo>
                  <a:lnTo>
                    <a:pt x="313" y="272"/>
                  </a:lnTo>
                  <a:lnTo>
                    <a:pt x="307" y="273"/>
                  </a:lnTo>
                  <a:lnTo>
                    <a:pt x="300" y="277"/>
                  </a:lnTo>
                  <a:lnTo>
                    <a:pt x="294" y="280"/>
                  </a:lnTo>
                  <a:lnTo>
                    <a:pt x="294" y="282"/>
                  </a:lnTo>
                  <a:lnTo>
                    <a:pt x="293" y="283"/>
                  </a:lnTo>
                  <a:lnTo>
                    <a:pt x="292" y="285"/>
                  </a:lnTo>
                  <a:lnTo>
                    <a:pt x="292" y="286"/>
                  </a:lnTo>
                  <a:lnTo>
                    <a:pt x="294" y="290"/>
                  </a:lnTo>
                  <a:lnTo>
                    <a:pt x="297" y="291"/>
                  </a:lnTo>
                  <a:lnTo>
                    <a:pt x="300" y="292"/>
                  </a:lnTo>
                  <a:lnTo>
                    <a:pt x="304" y="293"/>
                  </a:lnTo>
                  <a:lnTo>
                    <a:pt x="313" y="298"/>
                  </a:lnTo>
                  <a:lnTo>
                    <a:pt x="323" y="301"/>
                  </a:lnTo>
                  <a:lnTo>
                    <a:pt x="332" y="306"/>
                  </a:lnTo>
                  <a:lnTo>
                    <a:pt x="342" y="309"/>
                  </a:lnTo>
                  <a:lnTo>
                    <a:pt x="352" y="314"/>
                  </a:lnTo>
                  <a:lnTo>
                    <a:pt x="361" y="317"/>
                  </a:lnTo>
                  <a:lnTo>
                    <a:pt x="370" y="322"/>
                  </a:lnTo>
                  <a:lnTo>
                    <a:pt x="380" y="326"/>
                  </a:lnTo>
                  <a:lnTo>
                    <a:pt x="385" y="330"/>
                  </a:lnTo>
                  <a:lnTo>
                    <a:pt x="391" y="332"/>
                  </a:lnTo>
                  <a:lnTo>
                    <a:pt x="396" y="337"/>
                  </a:lnTo>
                  <a:lnTo>
                    <a:pt x="402" y="340"/>
                  </a:lnTo>
                  <a:lnTo>
                    <a:pt x="406" y="345"/>
                  </a:lnTo>
                  <a:lnTo>
                    <a:pt x="411" y="349"/>
                  </a:lnTo>
                  <a:lnTo>
                    <a:pt x="417" y="354"/>
                  </a:lnTo>
                  <a:lnTo>
                    <a:pt x="421" y="358"/>
                  </a:lnTo>
                  <a:lnTo>
                    <a:pt x="417" y="360"/>
                  </a:lnTo>
                  <a:lnTo>
                    <a:pt x="412" y="362"/>
                  </a:lnTo>
                  <a:lnTo>
                    <a:pt x="407" y="363"/>
                  </a:lnTo>
                  <a:lnTo>
                    <a:pt x="403" y="366"/>
                  </a:lnTo>
                  <a:lnTo>
                    <a:pt x="397" y="367"/>
                  </a:lnTo>
                  <a:lnTo>
                    <a:pt x="392" y="369"/>
                  </a:lnTo>
                  <a:lnTo>
                    <a:pt x="388" y="371"/>
                  </a:lnTo>
                  <a:lnTo>
                    <a:pt x="383" y="374"/>
                  </a:lnTo>
                  <a:lnTo>
                    <a:pt x="382" y="374"/>
                  </a:lnTo>
                  <a:lnTo>
                    <a:pt x="381" y="375"/>
                  </a:lnTo>
                  <a:lnTo>
                    <a:pt x="379" y="376"/>
                  </a:lnTo>
                  <a:lnTo>
                    <a:pt x="377" y="376"/>
                  </a:lnTo>
                  <a:lnTo>
                    <a:pt x="369" y="381"/>
                  </a:lnTo>
                  <a:lnTo>
                    <a:pt x="362" y="385"/>
                  </a:lnTo>
                  <a:lnTo>
                    <a:pt x="355" y="390"/>
                  </a:lnTo>
                  <a:lnTo>
                    <a:pt x="349" y="396"/>
                  </a:lnTo>
                  <a:lnTo>
                    <a:pt x="342" y="400"/>
                  </a:lnTo>
                  <a:lnTo>
                    <a:pt x="335" y="405"/>
                  </a:lnTo>
                  <a:lnTo>
                    <a:pt x="328" y="411"/>
                  </a:lnTo>
                  <a:lnTo>
                    <a:pt x="321" y="415"/>
                  </a:lnTo>
                  <a:lnTo>
                    <a:pt x="317" y="419"/>
                  </a:lnTo>
                  <a:lnTo>
                    <a:pt x="313" y="421"/>
                  </a:lnTo>
                  <a:lnTo>
                    <a:pt x="308" y="422"/>
                  </a:lnTo>
                  <a:lnTo>
                    <a:pt x="304" y="424"/>
                  </a:lnTo>
                  <a:lnTo>
                    <a:pt x="302" y="427"/>
                  </a:lnTo>
                  <a:lnTo>
                    <a:pt x="299" y="428"/>
                  </a:lnTo>
                  <a:lnTo>
                    <a:pt x="297" y="430"/>
                  </a:lnTo>
                  <a:lnTo>
                    <a:pt x="294" y="432"/>
                  </a:lnTo>
                  <a:lnTo>
                    <a:pt x="288" y="439"/>
                  </a:lnTo>
                  <a:lnTo>
                    <a:pt x="282" y="445"/>
                  </a:lnTo>
                  <a:lnTo>
                    <a:pt x="276" y="451"/>
                  </a:lnTo>
                  <a:lnTo>
                    <a:pt x="270" y="457"/>
                  </a:lnTo>
                  <a:lnTo>
                    <a:pt x="266" y="461"/>
                  </a:lnTo>
                  <a:lnTo>
                    <a:pt x="262" y="466"/>
                  </a:lnTo>
                  <a:lnTo>
                    <a:pt x="258" y="470"/>
                  </a:lnTo>
                  <a:lnTo>
                    <a:pt x="253" y="473"/>
                  </a:lnTo>
                  <a:lnTo>
                    <a:pt x="243" y="466"/>
                  </a:lnTo>
                  <a:lnTo>
                    <a:pt x="231" y="458"/>
                  </a:lnTo>
                  <a:lnTo>
                    <a:pt x="221" y="451"/>
                  </a:lnTo>
                  <a:lnTo>
                    <a:pt x="209" y="443"/>
                  </a:lnTo>
                  <a:lnTo>
                    <a:pt x="199" y="436"/>
                  </a:lnTo>
                  <a:lnTo>
                    <a:pt x="187" y="428"/>
                  </a:lnTo>
                  <a:lnTo>
                    <a:pt x="177" y="421"/>
                  </a:lnTo>
                  <a:lnTo>
                    <a:pt x="165" y="414"/>
                  </a:lnTo>
                  <a:lnTo>
                    <a:pt x="160" y="409"/>
                  </a:lnTo>
                  <a:lnTo>
                    <a:pt x="154" y="405"/>
                  </a:lnTo>
                  <a:lnTo>
                    <a:pt x="148" y="401"/>
                  </a:lnTo>
                  <a:lnTo>
                    <a:pt x="141" y="398"/>
                  </a:lnTo>
                  <a:lnTo>
                    <a:pt x="133" y="392"/>
                  </a:lnTo>
                  <a:lnTo>
                    <a:pt x="126" y="385"/>
                  </a:lnTo>
                  <a:lnTo>
                    <a:pt x="118" y="378"/>
                  </a:lnTo>
                  <a:lnTo>
                    <a:pt x="111" y="371"/>
                  </a:lnTo>
                  <a:lnTo>
                    <a:pt x="104" y="364"/>
                  </a:lnTo>
                  <a:lnTo>
                    <a:pt x="99" y="356"/>
                  </a:lnTo>
                  <a:lnTo>
                    <a:pt x="93" y="348"/>
                  </a:lnTo>
                  <a:lnTo>
                    <a:pt x="88" y="340"/>
                  </a:lnTo>
                  <a:lnTo>
                    <a:pt x="83" y="332"/>
                  </a:lnTo>
                  <a:lnTo>
                    <a:pt x="77" y="323"/>
                  </a:lnTo>
                  <a:lnTo>
                    <a:pt x="72" y="314"/>
                  </a:lnTo>
                  <a:lnTo>
                    <a:pt x="69" y="305"/>
                  </a:lnTo>
                  <a:lnTo>
                    <a:pt x="63" y="291"/>
                  </a:lnTo>
                  <a:lnTo>
                    <a:pt x="57" y="277"/>
                  </a:lnTo>
                  <a:lnTo>
                    <a:pt x="51" y="264"/>
                  </a:lnTo>
                  <a:lnTo>
                    <a:pt x="47" y="250"/>
                  </a:lnTo>
                  <a:lnTo>
                    <a:pt x="46" y="242"/>
                  </a:lnTo>
                  <a:lnTo>
                    <a:pt x="43" y="234"/>
                  </a:lnTo>
                  <a:lnTo>
                    <a:pt x="42" y="227"/>
                  </a:lnTo>
                  <a:lnTo>
                    <a:pt x="40" y="219"/>
                  </a:lnTo>
                  <a:lnTo>
                    <a:pt x="40" y="218"/>
                  </a:lnTo>
                  <a:lnTo>
                    <a:pt x="34" y="201"/>
                  </a:lnTo>
                  <a:lnTo>
                    <a:pt x="31" y="184"/>
                  </a:lnTo>
                  <a:lnTo>
                    <a:pt x="27" y="166"/>
                  </a:lnTo>
                  <a:lnTo>
                    <a:pt x="23" y="149"/>
                  </a:lnTo>
                  <a:lnTo>
                    <a:pt x="20" y="139"/>
                  </a:lnTo>
                  <a:lnTo>
                    <a:pt x="18" y="127"/>
                  </a:lnTo>
                  <a:lnTo>
                    <a:pt x="16" y="116"/>
                  </a:lnTo>
                  <a:lnTo>
                    <a:pt x="11" y="104"/>
                  </a:lnTo>
                  <a:lnTo>
                    <a:pt x="12" y="103"/>
                  </a:lnTo>
                  <a:lnTo>
                    <a:pt x="11" y="101"/>
                  </a:lnTo>
                  <a:lnTo>
                    <a:pt x="10" y="100"/>
                  </a:lnTo>
                  <a:lnTo>
                    <a:pt x="9" y="98"/>
                  </a:lnTo>
                  <a:lnTo>
                    <a:pt x="8" y="93"/>
                  </a:lnTo>
                  <a:lnTo>
                    <a:pt x="5" y="88"/>
                  </a:lnTo>
                  <a:lnTo>
                    <a:pt x="4" y="82"/>
                  </a:lnTo>
                  <a:lnTo>
                    <a:pt x="4" y="78"/>
                  </a:lnTo>
                  <a:lnTo>
                    <a:pt x="4" y="68"/>
                  </a:lnTo>
                  <a:lnTo>
                    <a:pt x="3" y="59"/>
                  </a:lnTo>
                  <a:lnTo>
                    <a:pt x="2" y="51"/>
                  </a:lnTo>
                  <a:lnTo>
                    <a:pt x="0" y="42"/>
                  </a:lnTo>
                  <a:lnTo>
                    <a:pt x="1" y="40"/>
                  </a:lnTo>
                  <a:lnTo>
                    <a:pt x="12" y="47"/>
                  </a:lnTo>
                  <a:lnTo>
                    <a:pt x="25" y="53"/>
                  </a:lnTo>
                  <a:lnTo>
                    <a:pt x="36" y="59"/>
                  </a:lnTo>
                  <a:lnTo>
                    <a:pt x="49" y="64"/>
                  </a:lnTo>
                  <a:lnTo>
                    <a:pt x="63" y="68"/>
                  </a:lnTo>
                  <a:lnTo>
                    <a:pt x="76" y="72"/>
                  </a:lnTo>
                  <a:lnTo>
                    <a:pt x="89" y="74"/>
                  </a:lnTo>
                  <a:lnTo>
                    <a:pt x="104" y="76"/>
                  </a:lnTo>
                  <a:lnTo>
                    <a:pt x="106" y="79"/>
                  </a:lnTo>
                  <a:lnTo>
                    <a:pt x="107" y="82"/>
                  </a:lnTo>
                  <a:lnTo>
                    <a:pt x="109" y="85"/>
                  </a:lnTo>
                  <a:lnTo>
                    <a:pt x="109" y="88"/>
                  </a:lnTo>
                  <a:lnTo>
                    <a:pt x="112" y="97"/>
                  </a:lnTo>
                  <a:lnTo>
                    <a:pt x="115" y="106"/>
                  </a:lnTo>
                  <a:lnTo>
                    <a:pt x="118" y="117"/>
                  </a:lnTo>
                  <a:lnTo>
                    <a:pt x="122" y="126"/>
                  </a:lnTo>
                  <a:lnTo>
                    <a:pt x="126" y="139"/>
                  </a:lnTo>
                  <a:lnTo>
                    <a:pt x="130" y="151"/>
                  </a:lnTo>
                  <a:lnTo>
                    <a:pt x="134" y="164"/>
                  </a:lnTo>
                  <a:lnTo>
                    <a:pt x="139" y="177"/>
                  </a:lnTo>
                  <a:lnTo>
                    <a:pt x="141" y="182"/>
                  </a:lnTo>
                  <a:lnTo>
                    <a:pt x="144" y="187"/>
                  </a:lnTo>
                  <a:lnTo>
                    <a:pt x="147" y="193"/>
                  </a:lnTo>
                  <a:lnTo>
                    <a:pt x="150" y="199"/>
                  </a:lnTo>
                  <a:lnTo>
                    <a:pt x="153" y="199"/>
                  </a:lnTo>
                  <a:lnTo>
                    <a:pt x="155" y="199"/>
                  </a:lnTo>
                  <a:lnTo>
                    <a:pt x="156" y="199"/>
                  </a:lnTo>
                  <a:lnTo>
                    <a:pt x="159" y="197"/>
                  </a:lnTo>
                  <a:lnTo>
                    <a:pt x="162" y="192"/>
                  </a:lnTo>
                  <a:lnTo>
                    <a:pt x="167" y="187"/>
                  </a:lnTo>
                  <a:lnTo>
                    <a:pt x="171" y="184"/>
                  </a:lnTo>
                  <a:lnTo>
                    <a:pt x="175" y="178"/>
                  </a:lnTo>
                  <a:lnTo>
                    <a:pt x="177" y="172"/>
                  </a:lnTo>
                  <a:lnTo>
                    <a:pt x="180" y="166"/>
                  </a:lnTo>
                  <a:lnTo>
                    <a:pt x="183" y="159"/>
                  </a:lnTo>
                  <a:lnTo>
                    <a:pt x="185" y="153"/>
                  </a:lnTo>
                  <a:lnTo>
                    <a:pt x="187" y="146"/>
                  </a:lnTo>
                  <a:lnTo>
                    <a:pt x="190" y="138"/>
                  </a:lnTo>
                  <a:lnTo>
                    <a:pt x="192" y="129"/>
                  </a:lnTo>
                  <a:lnTo>
                    <a:pt x="193" y="123"/>
                  </a:lnTo>
                  <a:lnTo>
                    <a:pt x="194" y="110"/>
                  </a:lnTo>
                  <a:lnTo>
                    <a:pt x="194" y="96"/>
                  </a:lnTo>
                  <a:lnTo>
                    <a:pt x="195" y="83"/>
                  </a:lnTo>
                  <a:lnTo>
                    <a:pt x="195" y="70"/>
                  </a:lnTo>
                  <a:lnTo>
                    <a:pt x="198" y="66"/>
                  </a:lnTo>
                  <a:lnTo>
                    <a:pt x="207" y="65"/>
                  </a:lnTo>
                  <a:lnTo>
                    <a:pt x="215" y="63"/>
                  </a:lnTo>
                  <a:lnTo>
                    <a:pt x="223" y="59"/>
                  </a:lnTo>
                  <a:lnTo>
                    <a:pt x="231" y="56"/>
                  </a:lnTo>
                  <a:lnTo>
                    <a:pt x="239" y="52"/>
                  </a:lnTo>
                  <a:lnTo>
                    <a:pt x="247" y="49"/>
                  </a:lnTo>
                  <a:lnTo>
                    <a:pt x="256" y="45"/>
                  </a:lnTo>
                  <a:lnTo>
                    <a:pt x="264" y="43"/>
                  </a:lnTo>
                  <a:lnTo>
                    <a:pt x="273" y="41"/>
                  </a:lnTo>
                  <a:lnTo>
                    <a:pt x="281" y="37"/>
                  </a:lnTo>
                  <a:lnTo>
                    <a:pt x="288" y="34"/>
                  </a:lnTo>
                  <a:lnTo>
                    <a:pt x="294" y="30"/>
                  </a:lnTo>
                  <a:lnTo>
                    <a:pt x="301" y="26"/>
                  </a:lnTo>
                  <a:lnTo>
                    <a:pt x="308" y="21"/>
                  </a:lnTo>
                  <a:lnTo>
                    <a:pt x="314" y="15"/>
                  </a:lnTo>
                  <a:lnTo>
                    <a:pt x="321" y="11"/>
                  </a:lnTo>
                  <a:lnTo>
                    <a:pt x="330" y="6"/>
                  </a:lnTo>
                  <a:lnTo>
                    <a:pt x="340" y="4"/>
                  </a:lnTo>
                  <a:lnTo>
                    <a:pt x="351" y="2"/>
                  </a:lnTo>
                  <a:lnTo>
                    <a:pt x="361" y="0"/>
                  </a:lnTo>
                  <a:lnTo>
                    <a:pt x="372" y="2"/>
                  </a:lnTo>
                  <a:lnTo>
                    <a:pt x="383" y="3"/>
                  </a:lnTo>
                  <a:lnTo>
                    <a:pt x="392" y="4"/>
                  </a:lnTo>
                  <a:lnTo>
                    <a:pt x="403" y="7"/>
                  </a:lnTo>
                  <a:close/>
                </a:path>
              </a:pathLst>
            </a:custGeom>
            <a:solidFill>
              <a:srgbClr val="8C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9" name="Freeform 9"/>
            <p:cNvSpPr>
              <a:spLocks/>
            </p:cNvSpPr>
            <p:nvPr/>
          </p:nvSpPr>
          <p:spPr bwMode="auto">
            <a:xfrm>
              <a:off x="4536" y="1184"/>
              <a:ext cx="23" cy="16"/>
            </a:xfrm>
            <a:custGeom>
              <a:avLst/>
              <a:gdLst>
                <a:gd name="T0" fmla="*/ 0 w 47"/>
                <a:gd name="T1" fmla="*/ 0 h 33"/>
                <a:gd name="T2" fmla="*/ 0 w 47"/>
                <a:gd name="T3" fmla="*/ 0 h 33"/>
                <a:gd name="T4" fmla="*/ 0 w 47"/>
                <a:gd name="T5" fmla="*/ 0 h 33"/>
                <a:gd name="T6" fmla="*/ 0 w 47"/>
                <a:gd name="T7" fmla="*/ 0 h 33"/>
                <a:gd name="T8" fmla="*/ 0 w 47"/>
                <a:gd name="T9" fmla="*/ 0 h 33"/>
                <a:gd name="T10" fmla="*/ 0 w 47"/>
                <a:gd name="T11" fmla="*/ 0 h 33"/>
                <a:gd name="T12" fmla="*/ 0 w 47"/>
                <a:gd name="T13" fmla="*/ 0 h 33"/>
                <a:gd name="T14" fmla="*/ 0 w 47"/>
                <a:gd name="T15" fmla="*/ 0 h 33"/>
                <a:gd name="T16" fmla="*/ 0 w 47"/>
                <a:gd name="T17" fmla="*/ 0 h 33"/>
                <a:gd name="T18" fmla="*/ 0 w 47"/>
                <a:gd name="T19" fmla="*/ 0 h 33"/>
                <a:gd name="T20" fmla="*/ 0 w 47"/>
                <a:gd name="T21" fmla="*/ 0 h 33"/>
                <a:gd name="T22" fmla="*/ 0 w 47"/>
                <a:gd name="T23" fmla="*/ 0 h 33"/>
                <a:gd name="T24" fmla="*/ 0 w 47"/>
                <a:gd name="T25" fmla="*/ 0 h 33"/>
                <a:gd name="T26" fmla="*/ 0 w 47"/>
                <a:gd name="T27" fmla="*/ 0 h 33"/>
                <a:gd name="T28" fmla="*/ 0 w 47"/>
                <a:gd name="T29" fmla="*/ 0 h 33"/>
                <a:gd name="T30" fmla="*/ 0 w 47"/>
                <a:gd name="T31" fmla="*/ 0 h 33"/>
                <a:gd name="T32" fmla="*/ 0 w 47"/>
                <a:gd name="T33" fmla="*/ 0 h 33"/>
                <a:gd name="T34" fmla="*/ 0 w 47"/>
                <a:gd name="T35" fmla="*/ 0 h 33"/>
                <a:gd name="T36" fmla="*/ 0 w 47"/>
                <a:gd name="T37" fmla="*/ 0 h 33"/>
                <a:gd name="T38" fmla="*/ 0 w 47"/>
                <a:gd name="T39" fmla="*/ 0 h 33"/>
                <a:gd name="T40" fmla="*/ 0 w 47"/>
                <a:gd name="T41" fmla="*/ 0 h 33"/>
                <a:gd name="T42" fmla="*/ 0 w 47"/>
                <a:gd name="T43" fmla="*/ 0 h 33"/>
                <a:gd name="T44" fmla="*/ 0 w 47"/>
                <a:gd name="T45" fmla="*/ 0 h 33"/>
                <a:gd name="T46" fmla="*/ 0 w 47"/>
                <a:gd name="T47" fmla="*/ 0 h 33"/>
                <a:gd name="T48" fmla="*/ 0 w 47"/>
                <a:gd name="T49" fmla="*/ 0 h 33"/>
                <a:gd name="T50" fmla="*/ 0 w 47"/>
                <a:gd name="T51" fmla="*/ 0 h 33"/>
                <a:gd name="T52" fmla="*/ 0 w 47"/>
                <a:gd name="T53" fmla="*/ 0 h 33"/>
                <a:gd name="T54" fmla="*/ 0 w 47"/>
                <a:gd name="T55" fmla="*/ 0 h 33"/>
                <a:gd name="T56" fmla="*/ 0 w 47"/>
                <a:gd name="T57" fmla="*/ 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33"/>
                <a:gd name="T89" fmla="*/ 47 w 47"/>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33">
                  <a:moveTo>
                    <a:pt x="23" y="12"/>
                  </a:moveTo>
                  <a:lnTo>
                    <a:pt x="30" y="14"/>
                  </a:lnTo>
                  <a:lnTo>
                    <a:pt x="37" y="15"/>
                  </a:lnTo>
                  <a:lnTo>
                    <a:pt x="43" y="18"/>
                  </a:lnTo>
                  <a:lnTo>
                    <a:pt x="47" y="23"/>
                  </a:lnTo>
                  <a:lnTo>
                    <a:pt x="45" y="26"/>
                  </a:lnTo>
                  <a:lnTo>
                    <a:pt x="44" y="27"/>
                  </a:lnTo>
                  <a:lnTo>
                    <a:pt x="43" y="29"/>
                  </a:lnTo>
                  <a:lnTo>
                    <a:pt x="43" y="32"/>
                  </a:lnTo>
                  <a:lnTo>
                    <a:pt x="38" y="33"/>
                  </a:lnTo>
                  <a:lnTo>
                    <a:pt x="33" y="33"/>
                  </a:lnTo>
                  <a:lnTo>
                    <a:pt x="28" y="32"/>
                  </a:lnTo>
                  <a:lnTo>
                    <a:pt x="23" y="29"/>
                  </a:lnTo>
                  <a:lnTo>
                    <a:pt x="19" y="28"/>
                  </a:lnTo>
                  <a:lnTo>
                    <a:pt x="14" y="26"/>
                  </a:lnTo>
                  <a:lnTo>
                    <a:pt x="10" y="22"/>
                  </a:lnTo>
                  <a:lnTo>
                    <a:pt x="5" y="20"/>
                  </a:lnTo>
                  <a:lnTo>
                    <a:pt x="3" y="15"/>
                  </a:lnTo>
                  <a:lnTo>
                    <a:pt x="2" y="11"/>
                  </a:lnTo>
                  <a:lnTo>
                    <a:pt x="0" y="7"/>
                  </a:lnTo>
                  <a:lnTo>
                    <a:pt x="0" y="3"/>
                  </a:lnTo>
                  <a:lnTo>
                    <a:pt x="3" y="0"/>
                  </a:lnTo>
                  <a:lnTo>
                    <a:pt x="5" y="0"/>
                  </a:lnTo>
                  <a:lnTo>
                    <a:pt x="7" y="0"/>
                  </a:lnTo>
                  <a:lnTo>
                    <a:pt x="10" y="2"/>
                  </a:lnTo>
                  <a:lnTo>
                    <a:pt x="13" y="5"/>
                  </a:lnTo>
                  <a:lnTo>
                    <a:pt x="17" y="9"/>
                  </a:lnTo>
                  <a:lnTo>
                    <a:pt x="20" y="11"/>
                  </a:lnTo>
                  <a:lnTo>
                    <a:pt x="23"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0" name="Freeform 10"/>
            <p:cNvSpPr>
              <a:spLocks/>
            </p:cNvSpPr>
            <p:nvPr/>
          </p:nvSpPr>
          <p:spPr bwMode="auto">
            <a:xfrm>
              <a:off x="4589" y="1202"/>
              <a:ext cx="95" cy="90"/>
            </a:xfrm>
            <a:custGeom>
              <a:avLst/>
              <a:gdLst>
                <a:gd name="T0" fmla="*/ 1 w 189"/>
                <a:gd name="T1" fmla="*/ 0 h 181"/>
                <a:gd name="T2" fmla="*/ 1 w 189"/>
                <a:gd name="T3" fmla="*/ 0 h 181"/>
                <a:gd name="T4" fmla="*/ 1 w 189"/>
                <a:gd name="T5" fmla="*/ 0 h 181"/>
                <a:gd name="T6" fmla="*/ 1 w 189"/>
                <a:gd name="T7" fmla="*/ 0 h 181"/>
                <a:gd name="T8" fmla="*/ 1 w 189"/>
                <a:gd name="T9" fmla="*/ 0 h 181"/>
                <a:gd name="T10" fmla="*/ 1 w 189"/>
                <a:gd name="T11" fmla="*/ 0 h 181"/>
                <a:gd name="T12" fmla="*/ 1 w 189"/>
                <a:gd name="T13" fmla="*/ 0 h 181"/>
                <a:gd name="T14" fmla="*/ 1 w 189"/>
                <a:gd name="T15" fmla="*/ 0 h 181"/>
                <a:gd name="T16" fmla="*/ 1 w 189"/>
                <a:gd name="T17" fmla="*/ 0 h 181"/>
                <a:gd name="T18" fmla="*/ 1 w 189"/>
                <a:gd name="T19" fmla="*/ 0 h 181"/>
                <a:gd name="T20" fmla="*/ 1 w 189"/>
                <a:gd name="T21" fmla="*/ 0 h 181"/>
                <a:gd name="T22" fmla="*/ 1 w 189"/>
                <a:gd name="T23" fmla="*/ 0 h 181"/>
                <a:gd name="T24" fmla="*/ 1 w 189"/>
                <a:gd name="T25" fmla="*/ 0 h 181"/>
                <a:gd name="T26" fmla="*/ 1 w 189"/>
                <a:gd name="T27" fmla="*/ 0 h 181"/>
                <a:gd name="T28" fmla="*/ 1 w 189"/>
                <a:gd name="T29" fmla="*/ 0 h 181"/>
                <a:gd name="T30" fmla="*/ 1 w 189"/>
                <a:gd name="T31" fmla="*/ 0 h 181"/>
                <a:gd name="T32" fmla="*/ 1 w 189"/>
                <a:gd name="T33" fmla="*/ 0 h 181"/>
                <a:gd name="T34" fmla="*/ 1 w 189"/>
                <a:gd name="T35" fmla="*/ 0 h 181"/>
                <a:gd name="T36" fmla="*/ 1 w 189"/>
                <a:gd name="T37" fmla="*/ 0 h 181"/>
                <a:gd name="T38" fmla="*/ 1 w 189"/>
                <a:gd name="T39" fmla="*/ 0 h 181"/>
                <a:gd name="T40" fmla="*/ 1 w 189"/>
                <a:gd name="T41" fmla="*/ 0 h 181"/>
                <a:gd name="T42" fmla="*/ 1 w 189"/>
                <a:gd name="T43" fmla="*/ 0 h 181"/>
                <a:gd name="T44" fmla="*/ 1 w 189"/>
                <a:gd name="T45" fmla="*/ 0 h 181"/>
                <a:gd name="T46" fmla="*/ 1 w 189"/>
                <a:gd name="T47" fmla="*/ 0 h 181"/>
                <a:gd name="T48" fmla="*/ 1 w 189"/>
                <a:gd name="T49" fmla="*/ 0 h 181"/>
                <a:gd name="T50" fmla="*/ 1 w 189"/>
                <a:gd name="T51" fmla="*/ 0 h 181"/>
                <a:gd name="T52" fmla="*/ 1 w 189"/>
                <a:gd name="T53" fmla="*/ 0 h 181"/>
                <a:gd name="T54" fmla="*/ 1 w 189"/>
                <a:gd name="T55" fmla="*/ 0 h 181"/>
                <a:gd name="T56" fmla="*/ 1 w 189"/>
                <a:gd name="T57" fmla="*/ 0 h 181"/>
                <a:gd name="T58" fmla="*/ 1 w 189"/>
                <a:gd name="T59" fmla="*/ 0 h 181"/>
                <a:gd name="T60" fmla="*/ 1 w 189"/>
                <a:gd name="T61" fmla="*/ 0 h 181"/>
                <a:gd name="T62" fmla="*/ 1 w 189"/>
                <a:gd name="T63" fmla="*/ 0 h 181"/>
                <a:gd name="T64" fmla="*/ 1 w 189"/>
                <a:gd name="T65" fmla="*/ 0 h 181"/>
                <a:gd name="T66" fmla="*/ 1 w 189"/>
                <a:gd name="T67" fmla="*/ 0 h 181"/>
                <a:gd name="T68" fmla="*/ 1 w 189"/>
                <a:gd name="T69" fmla="*/ 0 h 181"/>
                <a:gd name="T70" fmla="*/ 1 w 189"/>
                <a:gd name="T71" fmla="*/ 0 h 181"/>
                <a:gd name="T72" fmla="*/ 1 w 189"/>
                <a:gd name="T73" fmla="*/ 0 h 181"/>
                <a:gd name="T74" fmla="*/ 1 w 189"/>
                <a:gd name="T75" fmla="*/ 0 h 181"/>
                <a:gd name="T76" fmla="*/ 1 w 189"/>
                <a:gd name="T77" fmla="*/ 0 h 181"/>
                <a:gd name="T78" fmla="*/ 1 w 189"/>
                <a:gd name="T79" fmla="*/ 0 h 181"/>
                <a:gd name="T80" fmla="*/ 1 w 189"/>
                <a:gd name="T81" fmla="*/ 0 h 181"/>
                <a:gd name="T82" fmla="*/ 1 w 189"/>
                <a:gd name="T83" fmla="*/ 0 h 181"/>
                <a:gd name="T84" fmla="*/ 1 w 189"/>
                <a:gd name="T85" fmla="*/ 0 h 181"/>
                <a:gd name="T86" fmla="*/ 1 w 189"/>
                <a:gd name="T87" fmla="*/ 0 h 181"/>
                <a:gd name="T88" fmla="*/ 1 w 189"/>
                <a:gd name="T89" fmla="*/ 0 h 1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9"/>
                <a:gd name="T136" fmla="*/ 0 h 181"/>
                <a:gd name="T137" fmla="*/ 189 w 189"/>
                <a:gd name="T138" fmla="*/ 181 h 1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9" h="181">
                  <a:moveTo>
                    <a:pt x="175" y="28"/>
                  </a:moveTo>
                  <a:lnTo>
                    <a:pt x="180" y="33"/>
                  </a:lnTo>
                  <a:lnTo>
                    <a:pt x="185" y="39"/>
                  </a:lnTo>
                  <a:lnTo>
                    <a:pt x="188" y="46"/>
                  </a:lnTo>
                  <a:lnTo>
                    <a:pt x="189" y="53"/>
                  </a:lnTo>
                  <a:lnTo>
                    <a:pt x="189" y="59"/>
                  </a:lnTo>
                  <a:lnTo>
                    <a:pt x="188" y="65"/>
                  </a:lnTo>
                  <a:lnTo>
                    <a:pt x="185" y="70"/>
                  </a:lnTo>
                  <a:lnTo>
                    <a:pt x="181" y="75"/>
                  </a:lnTo>
                  <a:lnTo>
                    <a:pt x="178" y="77"/>
                  </a:lnTo>
                  <a:lnTo>
                    <a:pt x="174" y="79"/>
                  </a:lnTo>
                  <a:lnTo>
                    <a:pt x="170" y="81"/>
                  </a:lnTo>
                  <a:lnTo>
                    <a:pt x="166" y="82"/>
                  </a:lnTo>
                  <a:lnTo>
                    <a:pt x="160" y="83"/>
                  </a:lnTo>
                  <a:lnTo>
                    <a:pt x="156" y="84"/>
                  </a:lnTo>
                  <a:lnTo>
                    <a:pt x="151" y="84"/>
                  </a:lnTo>
                  <a:lnTo>
                    <a:pt x="147" y="85"/>
                  </a:lnTo>
                  <a:lnTo>
                    <a:pt x="145" y="86"/>
                  </a:lnTo>
                  <a:lnTo>
                    <a:pt x="144" y="86"/>
                  </a:lnTo>
                  <a:lnTo>
                    <a:pt x="142" y="88"/>
                  </a:lnTo>
                  <a:lnTo>
                    <a:pt x="141" y="88"/>
                  </a:lnTo>
                  <a:lnTo>
                    <a:pt x="134" y="93"/>
                  </a:lnTo>
                  <a:lnTo>
                    <a:pt x="126" y="98"/>
                  </a:lnTo>
                  <a:lnTo>
                    <a:pt x="119" y="103"/>
                  </a:lnTo>
                  <a:lnTo>
                    <a:pt x="112" y="109"/>
                  </a:lnTo>
                  <a:lnTo>
                    <a:pt x="106" y="115"/>
                  </a:lnTo>
                  <a:lnTo>
                    <a:pt x="102" y="121"/>
                  </a:lnTo>
                  <a:lnTo>
                    <a:pt x="97" y="129"/>
                  </a:lnTo>
                  <a:lnTo>
                    <a:pt x="91" y="136"/>
                  </a:lnTo>
                  <a:lnTo>
                    <a:pt x="87" y="141"/>
                  </a:lnTo>
                  <a:lnTo>
                    <a:pt x="83" y="145"/>
                  </a:lnTo>
                  <a:lnTo>
                    <a:pt x="79" y="151"/>
                  </a:lnTo>
                  <a:lnTo>
                    <a:pt x="75" y="155"/>
                  </a:lnTo>
                  <a:lnTo>
                    <a:pt x="71" y="157"/>
                  </a:lnTo>
                  <a:lnTo>
                    <a:pt x="68" y="159"/>
                  </a:lnTo>
                  <a:lnTo>
                    <a:pt x="65" y="162"/>
                  </a:lnTo>
                  <a:lnTo>
                    <a:pt x="60" y="164"/>
                  </a:lnTo>
                  <a:lnTo>
                    <a:pt x="56" y="167"/>
                  </a:lnTo>
                  <a:lnTo>
                    <a:pt x="51" y="169"/>
                  </a:lnTo>
                  <a:lnTo>
                    <a:pt x="46" y="172"/>
                  </a:lnTo>
                  <a:lnTo>
                    <a:pt x="42" y="174"/>
                  </a:lnTo>
                  <a:lnTo>
                    <a:pt x="37" y="176"/>
                  </a:lnTo>
                  <a:lnTo>
                    <a:pt x="31" y="179"/>
                  </a:lnTo>
                  <a:lnTo>
                    <a:pt x="27" y="180"/>
                  </a:lnTo>
                  <a:lnTo>
                    <a:pt x="21" y="181"/>
                  </a:lnTo>
                  <a:lnTo>
                    <a:pt x="19" y="180"/>
                  </a:lnTo>
                  <a:lnTo>
                    <a:pt x="18" y="179"/>
                  </a:lnTo>
                  <a:lnTo>
                    <a:pt x="15" y="177"/>
                  </a:lnTo>
                  <a:lnTo>
                    <a:pt x="14" y="175"/>
                  </a:lnTo>
                  <a:lnTo>
                    <a:pt x="12" y="164"/>
                  </a:lnTo>
                  <a:lnTo>
                    <a:pt x="8" y="152"/>
                  </a:lnTo>
                  <a:lnTo>
                    <a:pt x="4" y="142"/>
                  </a:lnTo>
                  <a:lnTo>
                    <a:pt x="0" y="130"/>
                  </a:lnTo>
                  <a:lnTo>
                    <a:pt x="2" y="127"/>
                  </a:lnTo>
                  <a:lnTo>
                    <a:pt x="2" y="122"/>
                  </a:lnTo>
                  <a:lnTo>
                    <a:pt x="2" y="119"/>
                  </a:lnTo>
                  <a:lnTo>
                    <a:pt x="3" y="115"/>
                  </a:lnTo>
                  <a:lnTo>
                    <a:pt x="7" y="109"/>
                  </a:lnTo>
                  <a:lnTo>
                    <a:pt x="13" y="104"/>
                  </a:lnTo>
                  <a:lnTo>
                    <a:pt x="19" y="99"/>
                  </a:lnTo>
                  <a:lnTo>
                    <a:pt x="26" y="96"/>
                  </a:lnTo>
                  <a:lnTo>
                    <a:pt x="29" y="92"/>
                  </a:lnTo>
                  <a:lnTo>
                    <a:pt x="34" y="89"/>
                  </a:lnTo>
                  <a:lnTo>
                    <a:pt x="38" y="86"/>
                  </a:lnTo>
                  <a:lnTo>
                    <a:pt x="42" y="82"/>
                  </a:lnTo>
                  <a:lnTo>
                    <a:pt x="45" y="81"/>
                  </a:lnTo>
                  <a:lnTo>
                    <a:pt x="50" y="76"/>
                  </a:lnTo>
                  <a:lnTo>
                    <a:pt x="55" y="71"/>
                  </a:lnTo>
                  <a:lnTo>
                    <a:pt x="60" y="66"/>
                  </a:lnTo>
                  <a:lnTo>
                    <a:pt x="65" y="61"/>
                  </a:lnTo>
                  <a:lnTo>
                    <a:pt x="69" y="56"/>
                  </a:lnTo>
                  <a:lnTo>
                    <a:pt x="74" y="51"/>
                  </a:lnTo>
                  <a:lnTo>
                    <a:pt x="79" y="45"/>
                  </a:lnTo>
                  <a:lnTo>
                    <a:pt x="82" y="39"/>
                  </a:lnTo>
                  <a:lnTo>
                    <a:pt x="88" y="33"/>
                  </a:lnTo>
                  <a:lnTo>
                    <a:pt x="94" y="29"/>
                  </a:lnTo>
                  <a:lnTo>
                    <a:pt x="97" y="22"/>
                  </a:lnTo>
                  <a:lnTo>
                    <a:pt x="101" y="15"/>
                  </a:lnTo>
                  <a:lnTo>
                    <a:pt x="103" y="14"/>
                  </a:lnTo>
                  <a:lnTo>
                    <a:pt x="104" y="13"/>
                  </a:lnTo>
                  <a:lnTo>
                    <a:pt x="106" y="12"/>
                  </a:lnTo>
                  <a:lnTo>
                    <a:pt x="109" y="10"/>
                  </a:lnTo>
                  <a:lnTo>
                    <a:pt x="114" y="5"/>
                  </a:lnTo>
                  <a:lnTo>
                    <a:pt x="121" y="1"/>
                  </a:lnTo>
                  <a:lnTo>
                    <a:pt x="129" y="0"/>
                  </a:lnTo>
                  <a:lnTo>
                    <a:pt x="139" y="1"/>
                  </a:lnTo>
                  <a:lnTo>
                    <a:pt x="147" y="5"/>
                  </a:lnTo>
                  <a:lnTo>
                    <a:pt x="154" y="8"/>
                  </a:lnTo>
                  <a:lnTo>
                    <a:pt x="160" y="13"/>
                  </a:lnTo>
                  <a:lnTo>
                    <a:pt x="166" y="17"/>
                  </a:lnTo>
                  <a:lnTo>
                    <a:pt x="175" y="28"/>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1" name="Freeform 11"/>
            <p:cNvSpPr>
              <a:spLocks/>
            </p:cNvSpPr>
            <p:nvPr/>
          </p:nvSpPr>
          <p:spPr bwMode="auto">
            <a:xfrm>
              <a:off x="4581" y="1212"/>
              <a:ext cx="12" cy="18"/>
            </a:xfrm>
            <a:custGeom>
              <a:avLst/>
              <a:gdLst>
                <a:gd name="T0" fmla="*/ 1 w 24"/>
                <a:gd name="T1" fmla="*/ 1 h 36"/>
                <a:gd name="T2" fmla="*/ 1 w 24"/>
                <a:gd name="T3" fmla="*/ 1 h 36"/>
                <a:gd name="T4" fmla="*/ 1 w 24"/>
                <a:gd name="T5" fmla="*/ 1 h 36"/>
                <a:gd name="T6" fmla="*/ 1 w 24"/>
                <a:gd name="T7" fmla="*/ 1 h 36"/>
                <a:gd name="T8" fmla="*/ 1 w 24"/>
                <a:gd name="T9" fmla="*/ 1 h 36"/>
                <a:gd name="T10" fmla="*/ 1 w 24"/>
                <a:gd name="T11" fmla="*/ 1 h 36"/>
                <a:gd name="T12" fmla="*/ 1 w 24"/>
                <a:gd name="T13" fmla="*/ 1 h 36"/>
                <a:gd name="T14" fmla="*/ 1 w 24"/>
                <a:gd name="T15" fmla="*/ 1 h 36"/>
                <a:gd name="T16" fmla="*/ 1 w 24"/>
                <a:gd name="T17" fmla="*/ 1 h 36"/>
                <a:gd name="T18" fmla="*/ 1 w 24"/>
                <a:gd name="T19" fmla="*/ 1 h 36"/>
                <a:gd name="T20" fmla="*/ 1 w 24"/>
                <a:gd name="T21" fmla="*/ 1 h 36"/>
                <a:gd name="T22" fmla="*/ 1 w 24"/>
                <a:gd name="T23" fmla="*/ 1 h 36"/>
                <a:gd name="T24" fmla="*/ 1 w 24"/>
                <a:gd name="T25" fmla="*/ 1 h 36"/>
                <a:gd name="T26" fmla="*/ 1 w 24"/>
                <a:gd name="T27" fmla="*/ 1 h 36"/>
                <a:gd name="T28" fmla="*/ 1 w 24"/>
                <a:gd name="T29" fmla="*/ 1 h 36"/>
                <a:gd name="T30" fmla="*/ 0 w 24"/>
                <a:gd name="T31" fmla="*/ 1 h 36"/>
                <a:gd name="T32" fmla="*/ 0 w 24"/>
                <a:gd name="T33" fmla="*/ 1 h 36"/>
                <a:gd name="T34" fmla="*/ 1 w 24"/>
                <a:gd name="T35" fmla="*/ 1 h 36"/>
                <a:gd name="T36" fmla="*/ 1 w 24"/>
                <a:gd name="T37" fmla="*/ 0 h 36"/>
                <a:gd name="T38" fmla="*/ 1 w 24"/>
                <a:gd name="T39" fmla="*/ 0 h 36"/>
                <a:gd name="T40" fmla="*/ 1 w 24"/>
                <a:gd name="T41" fmla="*/ 1 h 36"/>
                <a:gd name="T42" fmla="*/ 1 w 24"/>
                <a:gd name="T43" fmla="*/ 1 h 36"/>
                <a:gd name="T44" fmla="*/ 1 w 24"/>
                <a:gd name="T45" fmla="*/ 1 h 36"/>
                <a:gd name="T46" fmla="*/ 1 w 24"/>
                <a:gd name="T47" fmla="*/ 1 h 36"/>
                <a:gd name="T48" fmla="*/ 1 w 24"/>
                <a:gd name="T49" fmla="*/ 1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36"/>
                <a:gd name="T77" fmla="*/ 24 w 24"/>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36">
                  <a:moveTo>
                    <a:pt x="19" y="14"/>
                  </a:moveTo>
                  <a:lnTo>
                    <a:pt x="21" y="16"/>
                  </a:lnTo>
                  <a:lnTo>
                    <a:pt x="23" y="19"/>
                  </a:lnTo>
                  <a:lnTo>
                    <a:pt x="24" y="23"/>
                  </a:lnTo>
                  <a:lnTo>
                    <a:pt x="24" y="26"/>
                  </a:lnTo>
                  <a:lnTo>
                    <a:pt x="22" y="29"/>
                  </a:lnTo>
                  <a:lnTo>
                    <a:pt x="22" y="31"/>
                  </a:lnTo>
                  <a:lnTo>
                    <a:pt x="21" y="34"/>
                  </a:lnTo>
                  <a:lnTo>
                    <a:pt x="17" y="36"/>
                  </a:lnTo>
                  <a:lnTo>
                    <a:pt x="14" y="36"/>
                  </a:lnTo>
                  <a:lnTo>
                    <a:pt x="12" y="34"/>
                  </a:lnTo>
                  <a:lnTo>
                    <a:pt x="9" y="32"/>
                  </a:lnTo>
                  <a:lnTo>
                    <a:pt x="7" y="30"/>
                  </a:lnTo>
                  <a:lnTo>
                    <a:pt x="5" y="23"/>
                  </a:lnTo>
                  <a:lnTo>
                    <a:pt x="2" y="16"/>
                  </a:lnTo>
                  <a:lnTo>
                    <a:pt x="0" y="9"/>
                  </a:lnTo>
                  <a:lnTo>
                    <a:pt x="0" y="2"/>
                  </a:lnTo>
                  <a:lnTo>
                    <a:pt x="1" y="1"/>
                  </a:lnTo>
                  <a:lnTo>
                    <a:pt x="4" y="0"/>
                  </a:lnTo>
                  <a:lnTo>
                    <a:pt x="6" y="0"/>
                  </a:lnTo>
                  <a:lnTo>
                    <a:pt x="8" y="1"/>
                  </a:lnTo>
                  <a:lnTo>
                    <a:pt x="12" y="3"/>
                  </a:lnTo>
                  <a:lnTo>
                    <a:pt x="14" y="7"/>
                  </a:lnTo>
                  <a:lnTo>
                    <a:pt x="16" y="10"/>
                  </a:lnTo>
                  <a:lnTo>
                    <a:pt x="1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2" name="Freeform 12"/>
            <p:cNvSpPr>
              <a:spLocks/>
            </p:cNvSpPr>
            <p:nvPr/>
          </p:nvSpPr>
          <p:spPr bwMode="auto">
            <a:xfrm>
              <a:off x="4543" y="1223"/>
              <a:ext cx="17" cy="17"/>
            </a:xfrm>
            <a:custGeom>
              <a:avLst/>
              <a:gdLst>
                <a:gd name="T0" fmla="*/ 0 w 36"/>
                <a:gd name="T1" fmla="*/ 1 h 33"/>
                <a:gd name="T2" fmla="*/ 0 w 36"/>
                <a:gd name="T3" fmla="*/ 1 h 33"/>
                <a:gd name="T4" fmla="*/ 0 w 36"/>
                <a:gd name="T5" fmla="*/ 1 h 33"/>
                <a:gd name="T6" fmla="*/ 0 w 36"/>
                <a:gd name="T7" fmla="*/ 1 h 33"/>
                <a:gd name="T8" fmla="*/ 0 w 36"/>
                <a:gd name="T9" fmla="*/ 1 h 33"/>
                <a:gd name="T10" fmla="*/ 0 w 36"/>
                <a:gd name="T11" fmla="*/ 1 h 33"/>
                <a:gd name="T12" fmla="*/ 0 w 36"/>
                <a:gd name="T13" fmla="*/ 1 h 33"/>
                <a:gd name="T14" fmla="*/ 0 w 36"/>
                <a:gd name="T15" fmla="*/ 1 h 33"/>
                <a:gd name="T16" fmla="*/ 0 w 36"/>
                <a:gd name="T17" fmla="*/ 1 h 33"/>
                <a:gd name="T18" fmla="*/ 0 w 36"/>
                <a:gd name="T19" fmla="*/ 1 h 33"/>
                <a:gd name="T20" fmla="*/ 0 w 36"/>
                <a:gd name="T21" fmla="*/ 1 h 33"/>
                <a:gd name="T22" fmla="*/ 0 w 36"/>
                <a:gd name="T23" fmla="*/ 1 h 33"/>
                <a:gd name="T24" fmla="*/ 0 w 36"/>
                <a:gd name="T25" fmla="*/ 1 h 33"/>
                <a:gd name="T26" fmla="*/ 0 w 36"/>
                <a:gd name="T27" fmla="*/ 1 h 33"/>
                <a:gd name="T28" fmla="*/ 0 w 36"/>
                <a:gd name="T29" fmla="*/ 1 h 33"/>
                <a:gd name="T30" fmla="*/ 0 w 36"/>
                <a:gd name="T31" fmla="*/ 1 h 33"/>
                <a:gd name="T32" fmla="*/ 0 w 36"/>
                <a:gd name="T33" fmla="*/ 1 h 33"/>
                <a:gd name="T34" fmla="*/ 0 w 36"/>
                <a:gd name="T35" fmla="*/ 1 h 33"/>
                <a:gd name="T36" fmla="*/ 0 w 36"/>
                <a:gd name="T37" fmla="*/ 0 h 33"/>
                <a:gd name="T38" fmla="*/ 0 w 36"/>
                <a:gd name="T39" fmla="*/ 0 h 33"/>
                <a:gd name="T40" fmla="*/ 0 w 36"/>
                <a:gd name="T41" fmla="*/ 1 h 33"/>
                <a:gd name="T42" fmla="*/ 0 w 36"/>
                <a:gd name="T43" fmla="*/ 1 h 33"/>
                <a:gd name="T44" fmla="*/ 0 w 36"/>
                <a:gd name="T45" fmla="*/ 1 h 33"/>
                <a:gd name="T46" fmla="*/ 0 w 36"/>
                <a:gd name="T47" fmla="*/ 1 h 33"/>
                <a:gd name="T48" fmla="*/ 0 w 36"/>
                <a:gd name="T49" fmla="*/ 1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33"/>
                <a:gd name="T77" fmla="*/ 36 w 3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33">
                  <a:moveTo>
                    <a:pt x="27" y="15"/>
                  </a:moveTo>
                  <a:lnTo>
                    <a:pt x="30" y="18"/>
                  </a:lnTo>
                  <a:lnTo>
                    <a:pt x="34" y="22"/>
                  </a:lnTo>
                  <a:lnTo>
                    <a:pt x="36" y="26"/>
                  </a:lnTo>
                  <a:lnTo>
                    <a:pt x="35" y="31"/>
                  </a:lnTo>
                  <a:lnTo>
                    <a:pt x="31" y="33"/>
                  </a:lnTo>
                  <a:lnTo>
                    <a:pt x="28" y="33"/>
                  </a:lnTo>
                  <a:lnTo>
                    <a:pt x="23" y="33"/>
                  </a:lnTo>
                  <a:lnTo>
                    <a:pt x="20" y="32"/>
                  </a:lnTo>
                  <a:lnTo>
                    <a:pt x="15" y="28"/>
                  </a:lnTo>
                  <a:lnTo>
                    <a:pt x="9" y="26"/>
                  </a:lnTo>
                  <a:lnTo>
                    <a:pt x="4" y="23"/>
                  </a:lnTo>
                  <a:lnTo>
                    <a:pt x="1" y="16"/>
                  </a:lnTo>
                  <a:lnTo>
                    <a:pt x="0" y="12"/>
                  </a:lnTo>
                  <a:lnTo>
                    <a:pt x="0" y="9"/>
                  </a:lnTo>
                  <a:lnTo>
                    <a:pt x="0" y="5"/>
                  </a:lnTo>
                  <a:lnTo>
                    <a:pt x="0" y="2"/>
                  </a:lnTo>
                  <a:lnTo>
                    <a:pt x="2" y="1"/>
                  </a:lnTo>
                  <a:lnTo>
                    <a:pt x="4" y="0"/>
                  </a:lnTo>
                  <a:lnTo>
                    <a:pt x="6" y="0"/>
                  </a:lnTo>
                  <a:lnTo>
                    <a:pt x="7" y="1"/>
                  </a:lnTo>
                  <a:lnTo>
                    <a:pt x="12" y="4"/>
                  </a:lnTo>
                  <a:lnTo>
                    <a:pt x="16" y="9"/>
                  </a:lnTo>
                  <a:lnTo>
                    <a:pt x="21" y="13"/>
                  </a:lnTo>
                  <a:lnTo>
                    <a:pt x="2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3" name="Freeform 13"/>
            <p:cNvSpPr>
              <a:spLocks/>
            </p:cNvSpPr>
            <p:nvPr/>
          </p:nvSpPr>
          <p:spPr bwMode="auto">
            <a:xfrm>
              <a:off x="4522" y="1233"/>
              <a:ext cx="25" cy="21"/>
            </a:xfrm>
            <a:custGeom>
              <a:avLst/>
              <a:gdLst>
                <a:gd name="T0" fmla="*/ 1 w 50"/>
                <a:gd name="T1" fmla="*/ 0 h 44"/>
                <a:gd name="T2" fmla="*/ 1 w 50"/>
                <a:gd name="T3" fmla="*/ 0 h 44"/>
                <a:gd name="T4" fmla="*/ 1 w 50"/>
                <a:gd name="T5" fmla="*/ 0 h 44"/>
                <a:gd name="T6" fmla="*/ 1 w 50"/>
                <a:gd name="T7" fmla="*/ 0 h 44"/>
                <a:gd name="T8" fmla="*/ 1 w 50"/>
                <a:gd name="T9" fmla="*/ 0 h 44"/>
                <a:gd name="T10" fmla="*/ 1 w 50"/>
                <a:gd name="T11" fmla="*/ 0 h 44"/>
                <a:gd name="T12" fmla="*/ 1 w 50"/>
                <a:gd name="T13" fmla="*/ 0 h 44"/>
                <a:gd name="T14" fmla="*/ 1 w 50"/>
                <a:gd name="T15" fmla="*/ 0 h 44"/>
                <a:gd name="T16" fmla="*/ 1 w 50"/>
                <a:gd name="T17" fmla="*/ 0 h 44"/>
                <a:gd name="T18" fmla="*/ 1 w 50"/>
                <a:gd name="T19" fmla="*/ 0 h 44"/>
                <a:gd name="T20" fmla="*/ 1 w 50"/>
                <a:gd name="T21" fmla="*/ 0 h 44"/>
                <a:gd name="T22" fmla="*/ 1 w 50"/>
                <a:gd name="T23" fmla="*/ 0 h 44"/>
                <a:gd name="T24" fmla="*/ 1 w 50"/>
                <a:gd name="T25" fmla="*/ 0 h 44"/>
                <a:gd name="T26" fmla="*/ 1 w 50"/>
                <a:gd name="T27" fmla="*/ 0 h 44"/>
                <a:gd name="T28" fmla="*/ 1 w 50"/>
                <a:gd name="T29" fmla="*/ 0 h 44"/>
                <a:gd name="T30" fmla="*/ 1 w 50"/>
                <a:gd name="T31" fmla="*/ 0 h 44"/>
                <a:gd name="T32" fmla="*/ 1 w 50"/>
                <a:gd name="T33" fmla="*/ 0 h 44"/>
                <a:gd name="T34" fmla="*/ 1 w 50"/>
                <a:gd name="T35" fmla="*/ 0 h 44"/>
                <a:gd name="T36" fmla="*/ 1 w 50"/>
                <a:gd name="T37" fmla="*/ 0 h 44"/>
                <a:gd name="T38" fmla="*/ 1 w 50"/>
                <a:gd name="T39" fmla="*/ 0 h 44"/>
                <a:gd name="T40" fmla="*/ 1 w 50"/>
                <a:gd name="T41" fmla="*/ 0 h 44"/>
                <a:gd name="T42" fmla="*/ 1 w 50"/>
                <a:gd name="T43" fmla="*/ 0 h 44"/>
                <a:gd name="T44" fmla="*/ 1 w 50"/>
                <a:gd name="T45" fmla="*/ 0 h 44"/>
                <a:gd name="T46" fmla="*/ 0 w 50"/>
                <a:gd name="T47" fmla="*/ 0 h 44"/>
                <a:gd name="T48" fmla="*/ 0 w 50"/>
                <a:gd name="T49" fmla="*/ 0 h 44"/>
                <a:gd name="T50" fmla="*/ 1 w 50"/>
                <a:gd name="T51" fmla="*/ 0 h 44"/>
                <a:gd name="T52" fmla="*/ 1 w 50"/>
                <a:gd name="T53" fmla="*/ 0 h 44"/>
                <a:gd name="T54" fmla="*/ 1 w 50"/>
                <a:gd name="T55" fmla="*/ 0 h 44"/>
                <a:gd name="T56" fmla="*/ 1 w 50"/>
                <a:gd name="T57" fmla="*/ 0 h 44"/>
                <a:gd name="T58" fmla="*/ 1 w 50"/>
                <a:gd name="T59" fmla="*/ 0 h 44"/>
                <a:gd name="T60" fmla="*/ 1 w 50"/>
                <a:gd name="T61" fmla="*/ 0 h 44"/>
                <a:gd name="T62" fmla="*/ 1 w 50"/>
                <a:gd name="T63" fmla="*/ 0 h 44"/>
                <a:gd name="T64" fmla="*/ 1 w 50"/>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44"/>
                <a:gd name="T101" fmla="*/ 50 w 50"/>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44">
                  <a:moveTo>
                    <a:pt x="33" y="24"/>
                  </a:moveTo>
                  <a:lnTo>
                    <a:pt x="38" y="27"/>
                  </a:lnTo>
                  <a:lnTo>
                    <a:pt x="42" y="27"/>
                  </a:lnTo>
                  <a:lnTo>
                    <a:pt x="47" y="29"/>
                  </a:lnTo>
                  <a:lnTo>
                    <a:pt x="50" y="34"/>
                  </a:lnTo>
                  <a:lnTo>
                    <a:pt x="50" y="35"/>
                  </a:lnTo>
                  <a:lnTo>
                    <a:pt x="49" y="37"/>
                  </a:lnTo>
                  <a:lnTo>
                    <a:pt x="48" y="38"/>
                  </a:lnTo>
                  <a:lnTo>
                    <a:pt x="47" y="39"/>
                  </a:lnTo>
                  <a:lnTo>
                    <a:pt x="45" y="39"/>
                  </a:lnTo>
                  <a:lnTo>
                    <a:pt x="43" y="41"/>
                  </a:lnTo>
                  <a:lnTo>
                    <a:pt x="41" y="42"/>
                  </a:lnTo>
                  <a:lnTo>
                    <a:pt x="39" y="43"/>
                  </a:lnTo>
                  <a:lnTo>
                    <a:pt x="34" y="44"/>
                  </a:lnTo>
                  <a:lnTo>
                    <a:pt x="28" y="44"/>
                  </a:lnTo>
                  <a:lnTo>
                    <a:pt x="24" y="43"/>
                  </a:lnTo>
                  <a:lnTo>
                    <a:pt x="18" y="42"/>
                  </a:lnTo>
                  <a:lnTo>
                    <a:pt x="15" y="38"/>
                  </a:lnTo>
                  <a:lnTo>
                    <a:pt x="12" y="34"/>
                  </a:lnTo>
                  <a:lnTo>
                    <a:pt x="10" y="29"/>
                  </a:lnTo>
                  <a:lnTo>
                    <a:pt x="7" y="24"/>
                  </a:lnTo>
                  <a:lnTo>
                    <a:pt x="4" y="20"/>
                  </a:lnTo>
                  <a:lnTo>
                    <a:pt x="2" y="15"/>
                  </a:lnTo>
                  <a:lnTo>
                    <a:pt x="0" y="9"/>
                  </a:lnTo>
                  <a:lnTo>
                    <a:pt x="0" y="4"/>
                  </a:lnTo>
                  <a:lnTo>
                    <a:pt x="1" y="4"/>
                  </a:lnTo>
                  <a:lnTo>
                    <a:pt x="2" y="3"/>
                  </a:lnTo>
                  <a:lnTo>
                    <a:pt x="3" y="1"/>
                  </a:lnTo>
                  <a:lnTo>
                    <a:pt x="4" y="0"/>
                  </a:lnTo>
                  <a:lnTo>
                    <a:pt x="12" y="6"/>
                  </a:lnTo>
                  <a:lnTo>
                    <a:pt x="19" y="13"/>
                  </a:lnTo>
                  <a:lnTo>
                    <a:pt x="25" y="20"/>
                  </a:ln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4" name="Freeform 14"/>
            <p:cNvSpPr>
              <a:spLocks/>
            </p:cNvSpPr>
            <p:nvPr/>
          </p:nvSpPr>
          <p:spPr bwMode="auto">
            <a:xfrm>
              <a:off x="4092" y="1242"/>
              <a:ext cx="235" cy="310"/>
            </a:xfrm>
            <a:custGeom>
              <a:avLst/>
              <a:gdLst>
                <a:gd name="T0" fmla="*/ 0 w 471"/>
                <a:gd name="T1" fmla="*/ 1 h 618"/>
                <a:gd name="T2" fmla="*/ 0 w 471"/>
                <a:gd name="T3" fmla="*/ 1 h 618"/>
                <a:gd name="T4" fmla="*/ 0 w 471"/>
                <a:gd name="T5" fmla="*/ 1 h 618"/>
                <a:gd name="T6" fmla="*/ 0 w 471"/>
                <a:gd name="T7" fmla="*/ 1 h 618"/>
                <a:gd name="T8" fmla="*/ 0 w 471"/>
                <a:gd name="T9" fmla="*/ 1 h 618"/>
                <a:gd name="T10" fmla="*/ 0 w 471"/>
                <a:gd name="T11" fmla="*/ 1 h 618"/>
                <a:gd name="T12" fmla="*/ 0 w 471"/>
                <a:gd name="T13" fmla="*/ 1 h 618"/>
                <a:gd name="T14" fmla="*/ 0 w 471"/>
                <a:gd name="T15" fmla="*/ 1 h 618"/>
                <a:gd name="T16" fmla="*/ 0 w 471"/>
                <a:gd name="T17" fmla="*/ 1 h 618"/>
                <a:gd name="T18" fmla="*/ 0 w 471"/>
                <a:gd name="T19" fmla="*/ 1 h 618"/>
                <a:gd name="T20" fmla="*/ 0 w 471"/>
                <a:gd name="T21" fmla="*/ 1 h 618"/>
                <a:gd name="T22" fmla="*/ 0 w 471"/>
                <a:gd name="T23" fmla="*/ 1 h 618"/>
                <a:gd name="T24" fmla="*/ 0 w 471"/>
                <a:gd name="T25" fmla="*/ 1 h 618"/>
                <a:gd name="T26" fmla="*/ 0 w 471"/>
                <a:gd name="T27" fmla="*/ 1 h 618"/>
                <a:gd name="T28" fmla="*/ 0 w 471"/>
                <a:gd name="T29" fmla="*/ 1 h 618"/>
                <a:gd name="T30" fmla="*/ 0 w 471"/>
                <a:gd name="T31" fmla="*/ 1 h 618"/>
                <a:gd name="T32" fmla="*/ 0 w 471"/>
                <a:gd name="T33" fmla="*/ 1 h 618"/>
                <a:gd name="T34" fmla="*/ 0 w 471"/>
                <a:gd name="T35" fmla="*/ 1 h 618"/>
                <a:gd name="T36" fmla="*/ 0 w 471"/>
                <a:gd name="T37" fmla="*/ 1 h 618"/>
                <a:gd name="T38" fmla="*/ 0 w 471"/>
                <a:gd name="T39" fmla="*/ 1 h 618"/>
                <a:gd name="T40" fmla="*/ 0 w 471"/>
                <a:gd name="T41" fmla="*/ 1 h 618"/>
                <a:gd name="T42" fmla="*/ 0 w 471"/>
                <a:gd name="T43" fmla="*/ 1 h 618"/>
                <a:gd name="T44" fmla="*/ 0 w 471"/>
                <a:gd name="T45" fmla="*/ 1 h 618"/>
                <a:gd name="T46" fmla="*/ 0 w 471"/>
                <a:gd name="T47" fmla="*/ 1 h 618"/>
                <a:gd name="T48" fmla="*/ 0 w 471"/>
                <a:gd name="T49" fmla="*/ 1 h 618"/>
                <a:gd name="T50" fmla="*/ 0 w 471"/>
                <a:gd name="T51" fmla="*/ 1 h 618"/>
                <a:gd name="T52" fmla="*/ 0 w 471"/>
                <a:gd name="T53" fmla="*/ 1 h 618"/>
                <a:gd name="T54" fmla="*/ 0 w 471"/>
                <a:gd name="T55" fmla="*/ 1 h 618"/>
                <a:gd name="T56" fmla="*/ 0 w 471"/>
                <a:gd name="T57" fmla="*/ 1 h 618"/>
                <a:gd name="T58" fmla="*/ 0 w 471"/>
                <a:gd name="T59" fmla="*/ 1 h 618"/>
                <a:gd name="T60" fmla="*/ 0 w 471"/>
                <a:gd name="T61" fmla="*/ 1 h 618"/>
                <a:gd name="T62" fmla="*/ 0 w 471"/>
                <a:gd name="T63" fmla="*/ 1 h 618"/>
                <a:gd name="T64" fmla="*/ 0 w 471"/>
                <a:gd name="T65" fmla="*/ 1 h 618"/>
                <a:gd name="T66" fmla="*/ 0 w 471"/>
                <a:gd name="T67" fmla="*/ 1 h 618"/>
                <a:gd name="T68" fmla="*/ 0 w 471"/>
                <a:gd name="T69" fmla="*/ 1 h 618"/>
                <a:gd name="T70" fmla="*/ 0 w 471"/>
                <a:gd name="T71" fmla="*/ 1 h 618"/>
                <a:gd name="T72" fmla="*/ 0 w 471"/>
                <a:gd name="T73" fmla="*/ 1 h 618"/>
                <a:gd name="T74" fmla="*/ 0 w 471"/>
                <a:gd name="T75" fmla="*/ 1 h 618"/>
                <a:gd name="T76" fmla="*/ 0 w 471"/>
                <a:gd name="T77" fmla="*/ 1 h 618"/>
                <a:gd name="T78" fmla="*/ 0 w 471"/>
                <a:gd name="T79" fmla="*/ 1 h 618"/>
                <a:gd name="T80" fmla="*/ 0 w 471"/>
                <a:gd name="T81" fmla="*/ 1 h 618"/>
                <a:gd name="T82" fmla="*/ 0 w 471"/>
                <a:gd name="T83" fmla="*/ 1 h 618"/>
                <a:gd name="T84" fmla="*/ 0 w 471"/>
                <a:gd name="T85" fmla="*/ 1 h 618"/>
                <a:gd name="T86" fmla="*/ 0 w 471"/>
                <a:gd name="T87" fmla="*/ 1 h 618"/>
                <a:gd name="T88" fmla="*/ 0 w 471"/>
                <a:gd name="T89" fmla="*/ 1 h 618"/>
                <a:gd name="T90" fmla="*/ 0 w 471"/>
                <a:gd name="T91" fmla="*/ 1 h 618"/>
                <a:gd name="T92" fmla="*/ 0 w 471"/>
                <a:gd name="T93" fmla="*/ 1 h 618"/>
                <a:gd name="T94" fmla="*/ 0 w 471"/>
                <a:gd name="T95" fmla="*/ 1 h 618"/>
                <a:gd name="T96" fmla="*/ 0 w 471"/>
                <a:gd name="T97" fmla="*/ 1 h 618"/>
                <a:gd name="T98" fmla="*/ 0 w 471"/>
                <a:gd name="T99" fmla="*/ 1 h 618"/>
                <a:gd name="T100" fmla="*/ 0 w 471"/>
                <a:gd name="T101" fmla="*/ 1 h 618"/>
                <a:gd name="T102" fmla="*/ 0 w 471"/>
                <a:gd name="T103" fmla="*/ 1 h 618"/>
                <a:gd name="T104" fmla="*/ 0 w 471"/>
                <a:gd name="T105" fmla="*/ 1 h 618"/>
                <a:gd name="T106" fmla="*/ 0 w 471"/>
                <a:gd name="T107" fmla="*/ 1 h 618"/>
                <a:gd name="T108" fmla="*/ 0 w 471"/>
                <a:gd name="T109" fmla="*/ 1 h 618"/>
                <a:gd name="T110" fmla="*/ 0 w 471"/>
                <a:gd name="T111" fmla="*/ 1 h 618"/>
                <a:gd name="T112" fmla="*/ 0 w 471"/>
                <a:gd name="T113" fmla="*/ 1 h 618"/>
                <a:gd name="T114" fmla="*/ 0 w 471"/>
                <a:gd name="T115" fmla="*/ 1 h 618"/>
                <a:gd name="T116" fmla="*/ 0 w 471"/>
                <a:gd name="T117" fmla="*/ 1 h 618"/>
                <a:gd name="T118" fmla="*/ 0 w 471"/>
                <a:gd name="T119" fmla="*/ 1 h 618"/>
                <a:gd name="T120" fmla="*/ 0 w 471"/>
                <a:gd name="T121" fmla="*/ 1 h 618"/>
                <a:gd name="T122" fmla="*/ 0 w 471"/>
                <a:gd name="T123" fmla="*/ 1 h 618"/>
                <a:gd name="T124" fmla="*/ 0 w 471"/>
                <a:gd name="T125" fmla="*/ 1 h 6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1"/>
                <a:gd name="T190" fmla="*/ 0 h 618"/>
                <a:gd name="T191" fmla="*/ 471 w 471"/>
                <a:gd name="T192" fmla="*/ 618 h 6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1" h="618">
                  <a:moveTo>
                    <a:pt x="208" y="0"/>
                  </a:moveTo>
                  <a:lnTo>
                    <a:pt x="208" y="6"/>
                  </a:lnTo>
                  <a:lnTo>
                    <a:pt x="208" y="10"/>
                  </a:lnTo>
                  <a:lnTo>
                    <a:pt x="207" y="16"/>
                  </a:lnTo>
                  <a:lnTo>
                    <a:pt x="207" y="22"/>
                  </a:lnTo>
                  <a:lnTo>
                    <a:pt x="208" y="25"/>
                  </a:lnTo>
                  <a:lnTo>
                    <a:pt x="209" y="30"/>
                  </a:lnTo>
                  <a:lnTo>
                    <a:pt x="210" y="34"/>
                  </a:lnTo>
                  <a:lnTo>
                    <a:pt x="210" y="39"/>
                  </a:lnTo>
                  <a:lnTo>
                    <a:pt x="216" y="47"/>
                  </a:lnTo>
                  <a:lnTo>
                    <a:pt x="221" y="55"/>
                  </a:lnTo>
                  <a:lnTo>
                    <a:pt x="227" y="63"/>
                  </a:lnTo>
                  <a:lnTo>
                    <a:pt x="233" y="71"/>
                  </a:lnTo>
                  <a:lnTo>
                    <a:pt x="232" y="75"/>
                  </a:lnTo>
                  <a:lnTo>
                    <a:pt x="230" y="77"/>
                  </a:lnTo>
                  <a:lnTo>
                    <a:pt x="227" y="80"/>
                  </a:lnTo>
                  <a:lnTo>
                    <a:pt x="226" y="84"/>
                  </a:lnTo>
                  <a:lnTo>
                    <a:pt x="224" y="90"/>
                  </a:lnTo>
                  <a:lnTo>
                    <a:pt x="226" y="95"/>
                  </a:lnTo>
                  <a:lnTo>
                    <a:pt x="230" y="101"/>
                  </a:lnTo>
                  <a:lnTo>
                    <a:pt x="232" y="107"/>
                  </a:lnTo>
                  <a:lnTo>
                    <a:pt x="234" y="120"/>
                  </a:lnTo>
                  <a:lnTo>
                    <a:pt x="239" y="132"/>
                  </a:lnTo>
                  <a:lnTo>
                    <a:pt x="242" y="145"/>
                  </a:lnTo>
                  <a:lnTo>
                    <a:pt x="248" y="158"/>
                  </a:lnTo>
                  <a:lnTo>
                    <a:pt x="249" y="163"/>
                  </a:lnTo>
                  <a:lnTo>
                    <a:pt x="253" y="168"/>
                  </a:lnTo>
                  <a:lnTo>
                    <a:pt x="255" y="174"/>
                  </a:lnTo>
                  <a:lnTo>
                    <a:pt x="256" y="179"/>
                  </a:lnTo>
                  <a:lnTo>
                    <a:pt x="260" y="194"/>
                  </a:lnTo>
                  <a:lnTo>
                    <a:pt x="263" y="208"/>
                  </a:lnTo>
                  <a:lnTo>
                    <a:pt x="270" y="222"/>
                  </a:lnTo>
                  <a:lnTo>
                    <a:pt x="279" y="235"/>
                  </a:lnTo>
                  <a:lnTo>
                    <a:pt x="284" y="242"/>
                  </a:lnTo>
                  <a:lnTo>
                    <a:pt x="289" y="250"/>
                  </a:lnTo>
                  <a:lnTo>
                    <a:pt x="294" y="257"/>
                  </a:lnTo>
                  <a:lnTo>
                    <a:pt x="300" y="264"/>
                  </a:lnTo>
                  <a:lnTo>
                    <a:pt x="307" y="270"/>
                  </a:lnTo>
                  <a:lnTo>
                    <a:pt x="312" y="277"/>
                  </a:lnTo>
                  <a:lnTo>
                    <a:pt x="321" y="282"/>
                  </a:lnTo>
                  <a:lnTo>
                    <a:pt x="329" y="287"/>
                  </a:lnTo>
                  <a:lnTo>
                    <a:pt x="336" y="289"/>
                  </a:lnTo>
                  <a:lnTo>
                    <a:pt x="341" y="292"/>
                  </a:lnTo>
                  <a:lnTo>
                    <a:pt x="347" y="297"/>
                  </a:lnTo>
                  <a:lnTo>
                    <a:pt x="353" y="302"/>
                  </a:lnTo>
                  <a:lnTo>
                    <a:pt x="353" y="303"/>
                  </a:lnTo>
                  <a:lnTo>
                    <a:pt x="355" y="304"/>
                  </a:lnTo>
                  <a:lnTo>
                    <a:pt x="356" y="305"/>
                  </a:lnTo>
                  <a:lnTo>
                    <a:pt x="357" y="306"/>
                  </a:lnTo>
                  <a:lnTo>
                    <a:pt x="364" y="311"/>
                  </a:lnTo>
                  <a:lnTo>
                    <a:pt x="371" y="315"/>
                  </a:lnTo>
                  <a:lnTo>
                    <a:pt x="378" y="320"/>
                  </a:lnTo>
                  <a:lnTo>
                    <a:pt x="385" y="325"/>
                  </a:lnTo>
                  <a:lnTo>
                    <a:pt x="392" y="329"/>
                  </a:lnTo>
                  <a:lnTo>
                    <a:pt x="399" y="334"/>
                  </a:lnTo>
                  <a:lnTo>
                    <a:pt x="406" y="337"/>
                  </a:lnTo>
                  <a:lnTo>
                    <a:pt x="414" y="342"/>
                  </a:lnTo>
                  <a:lnTo>
                    <a:pt x="418" y="345"/>
                  </a:lnTo>
                  <a:lnTo>
                    <a:pt x="423" y="348"/>
                  </a:lnTo>
                  <a:lnTo>
                    <a:pt x="428" y="350"/>
                  </a:lnTo>
                  <a:lnTo>
                    <a:pt x="433" y="353"/>
                  </a:lnTo>
                  <a:lnTo>
                    <a:pt x="438" y="356"/>
                  </a:lnTo>
                  <a:lnTo>
                    <a:pt x="443" y="359"/>
                  </a:lnTo>
                  <a:lnTo>
                    <a:pt x="447" y="363"/>
                  </a:lnTo>
                  <a:lnTo>
                    <a:pt x="452" y="366"/>
                  </a:lnTo>
                  <a:lnTo>
                    <a:pt x="456" y="379"/>
                  </a:lnTo>
                  <a:lnTo>
                    <a:pt x="460" y="393"/>
                  </a:lnTo>
                  <a:lnTo>
                    <a:pt x="462" y="405"/>
                  </a:lnTo>
                  <a:lnTo>
                    <a:pt x="461" y="419"/>
                  </a:lnTo>
                  <a:lnTo>
                    <a:pt x="460" y="431"/>
                  </a:lnTo>
                  <a:lnTo>
                    <a:pt x="461" y="442"/>
                  </a:lnTo>
                  <a:lnTo>
                    <a:pt x="464" y="454"/>
                  </a:lnTo>
                  <a:lnTo>
                    <a:pt x="470" y="464"/>
                  </a:lnTo>
                  <a:lnTo>
                    <a:pt x="471" y="471"/>
                  </a:lnTo>
                  <a:lnTo>
                    <a:pt x="471" y="478"/>
                  </a:lnTo>
                  <a:lnTo>
                    <a:pt x="469" y="485"/>
                  </a:lnTo>
                  <a:lnTo>
                    <a:pt x="467" y="492"/>
                  </a:lnTo>
                  <a:lnTo>
                    <a:pt x="463" y="507"/>
                  </a:lnTo>
                  <a:lnTo>
                    <a:pt x="456" y="520"/>
                  </a:lnTo>
                  <a:lnTo>
                    <a:pt x="448" y="533"/>
                  </a:lnTo>
                  <a:lnTo>
                    <a:pt x="440" y="546"/>
                  </a:lnTo>
                  <a:lnTo>
                    <a:pt x="437" y="553"/>
                  </a:lnTo>
                  <a:lnTo>
                    <a:pt x="432" y="558"/>
                  </a:lnTo>
                  <a:lnTo>
                    <a:pt x="428" y="565"/>
                  </a:lnTo>
                  <a:lnTo>
                    <a:pt x="422" y="571"/>
                  </a:lnTo>
                  <a:lnTo>
                    <a:pt x="417" y="577"/>
                  </a:lnTo>
                  <a:lnTo>
                    <a:pt x="412" y="583"/>
                  </a:lnTo>
                  <a:lnTo>
                    <a:pt x="406" y="588"/>
                  </a:lnTo>
                  <a:lnTo>
                    <a:pt x="400" y="594"/>
                  </a:lnTo>
                  <a:lnTo>
                    <a:pt x="394" y="598"/>
                  </a:lnTo>
                  <a:lnTo>
                    <a:pt x="388" y="601"/>
                  </a:lnTo>
                  <a:lnTo>
                    <a:pt x="382" y="603"/>
                  </a:lnTo>
                  <a:lnTo>
                    <a:pt x="376" y="606"/>
                  </a:lnTo>
                  <a:lnTo>
                    <a:pt x="369" y="608"/>
                  </a:lnTo>
                  <a:lnTo>
                    <a:pt x="362" y="609"/>
                  </a:lnTo>
                  <a:lnTo>
                    <a:pt x="354" y="611"/>
                  </a:lnTo>
                  <a:lnTo>
                    <a:pt x="347" y="613"/>
                  </a:lnTo>
                  <a:lnTo>
                    <a:pt x="340" y="615"/>
                  </a:lnTo>
                  <a:lnTo>
                    <a:pt x="333" y="616"/>
                  </a:lnTo>
                  <a:lnTo>
                    <a:pt x="326" y="617"/>
                  </a:lnTo>
                  <a:lnTo>
                    <a:pt x="319" y="618"/>
                  </a:lnTo>
                  <a:lnTo>
                    <a:pt x="317" y="617"/>
                  </a:lnTo>
                  <a:lnTo>
                    <a:pt x="316" y="617"/>
                  </a:lnTo>
                  <a:lnTo>
                    <a:pt x="314" y="617"/>
                  </a:lnTo>
                  <a:lnTo>
                    <a:pt x="311" y="617"/>
                  </a:lnTo>
                  <a:lnTo>
                    <a:pt x="307" y="617"/>
                  </a:lnTo>
                  <a:lnTo>
                    <a:pt x="302" y="617"/>
                  </a:lnTo>
                  <a:lnTo>
                    <a:pt x="298" y="616"/>
                  </a:lnTo>
                  <a:lnTo>
                    <a:pt x="293" y="616"/>
                  </a:lnTo>
                  <a:lnTo>
                    <a:pt x="287" y="615"/>
                  </a:lnTo>
                  <a:lnTo>
                    <a:pt x="283" y="614"/>
                  </a:lnTo>
                  <a:lnTo>
                    <a:pt x="278" y="613"/>
                  </a:lnTo>
                  <a:lnTo>
                    <a:pt x="273" y="613"/>
                  </a:lnTo>
                  <a:lnTo>
                    <a:pt x="269" y="610"/>
                  </a:lnTo>
                  <a:lnTo>
                    <a:pt x="263" y="608"/>
                  </a:lnTo>
                  <a:lnTo>
                    <a:pt x="258" y="606"/>
                  </a:lnTo>
                  <a:lnTo>
                    <a:pt x="254" y="604"/>
                  </a:lnTo>
                  <a:lnTo>
                    <a:pt x="249" y="602"/>
                  </a:lnTo>
                  <a:lnTo>
                    <a:pt x="243" y="601"/>
                  </a:lnTo>
                  <a:lnTo>
                    <a:pt x="239" y="600"/>
                  </a:lnTo>
                  <a:lnTo>
                    <a:pt x="233" y="600"/>
                  </a:lnTo>
                  <a:lnTo>
                    <a:pt x="231" y="599"/>
                  </a:lnTo>
                  <a:lnTo>
                    <a:pt x="230" y="599"/>
                  </a:lnTo>
                  <a:lnTo>
                    <a:pt x="227" y="600"/>
                  </a:lnTo>
                  <a:lnTo>
                    <a:pt x="225" y="599"/>
                  </a:lnTo>
                  <a:lnTo>
                    <a:pt x="215" y="599"/>
                  </a:lnTo>
                  <a:lnTo>
                    <a:pt x="204" y="595"/>
                  </a:lnTo>
                  <a:lnTo>
                    <a:pt x="196" y="591"/>
                  </a:lnTo>
                  <a:lnTo>
                    <a:pt x="187" y="585"/>
                  </a:lnTo>
                  <a:lnTo>
                    <a:pt x="179" y="579"/>
                  </a:lnTo>
                  <a:lnTo>
                    <a:pt x="170" y="573"/>
                  </a:lnTo>
                  <a:lnTo>
                    <a:pt x="160" y="569"/>
                  </a:lnTo>
                  <a:lnTo>
                    <a:pt x="150" y="566"/>
                  </a:lnTo>
                  <a:lnTo>
                    <a:pt x="143" y="566"/>
                  </a:lnTo>
                  <a:lnTo>
                    <a:pt x="137" y="564"/>
                  </a:lnTo>
                  <a:lnTo>
                    <a:pt x="131" y="562"/>
                  </a:lnTo>
                  <a:lnTo>
                    <a:pt x="125" y="560"/>
                  </a:lnTo>
                  <a:lnTo>
                    <a:pt x="119" y="557"/>
                  </a:lnTo>
                  <a:lnTo>
                    <a:pt x="113" y="554"/>
                  </a:lnTo>
                  <a:lnTo>
                    <a:pt x="107" y="551"/>
                  </a:lnTo>
                  <a:lnTo>
                    <a:pt x="102" y="549"/>
                  </a:lnTo>
                  <a:lnTo>
                    <a:pt x="99" y="548"/>
                  </a:lnTo>
                  <a:lnTo>
                    <a:pt x="96" y="547"/>
                  </a:lnTo>
                  <a:lnTo>
                    <a:pt x="93" y="547"/>
                  </a:lnTo>
                  <a:lnTo>
                    <a:pt x="90" y="546"/>
                  </a:lnTo>
                  <a:lnTo>
                    <a:pt x="83" y="542"/>
                  </a:lnTo>
                  <a:lnTo>
                    <a:pt x="75" y="539"/>
                  </a:lnTo>
                  <a:lnTo>
                    <a:pt x="68" y="535"/>
                  </a:lnTo>
                  <a:lnTo>
                    <a:pt x="63" y="530"/>
                  </a:lnTo>
                  <a:lnTo>
                    <a:pt x="58" y="527"/>
                  </a:lnTo>
                  <a:lnTo>
                    <a:pt x="53" y="524"/>
                  </a:lnTo>
                  <a:lnTo>
                    <a:pt x="49" y="520"/>
                  </a:lnTo>
                  <a:lnTo>
                    <a:pt x="44" y="518"/>
                  </a:lnTo>
                  <a:lnTo>
                    <a:pt x="36" y="515"/>
                  </a:lnTo>
                  <a:lnTo>
                    <a:pt x="29" y="510"/>
                  </a:lnTo>
                  <a:lnTo>
                    <a:pt x="22" y="505"/>
                  </a:lnTo>
                  <a:lnTo>
                    <a:pt x="15" y="501"/>
                  </a:lnTo>
                  <a:lnTo>
                    <a:pt x="12" y="494"/>
                  </a:lnTo>
                  <a:lnTo>
                    <a:pt x="5" y="487"/>
                  </a:lnTo>
                  <a:lnTo>
                    <a:pt x="0" y="481"/>
                  </a:lnTo>
                  <a:lnTo>
                    <a:pt x="0" y="473"/>
                  </a:lnTo>
                  <a:lnTo>
                    <a:pt x="4" y="460"/>
                  </a:lnTo>
                  <a:lnTo>
                    <a:pt x="8" y="449"/>
                  </a:lnTo>
                  <a:lnTo>
                    <a:pt x="13" y="436"/>
                  </a:lnTo>
                  <a:lnTo>
                    <a:pt x="19" y="425"/>
                  </a:lnTo>
                  <a:lnTo>
                    <a:pt x="22" y="420"/>
                  </a:lnTo>
                  <a:lnTo>
                    <a:pt x="27" y="416"/>
                  </a:lnTo>
                  <a:lnTo>
                    <a:pt x="31" y="410"/>
                  </a:lnTo>
                  <a:lnTo>
                    <a:pt x="36" y="405"/>
                  </a:lnTo>
                  <a:lnTo>
                    <a:pt x="41" y="401"/>
                  </a:lnTo>
                  <a:lnTo>
                    <a:pt x="45" y="397"/>
                  </a:lnTo>
                  <a:lnTo>
                    <a:pt x="51" y="393"/>
                  </a:lnTo>
                  <a:lnTo>
                    <a:pt x="57" y="389"/>
                  </a:lnTo>
                  <a:lnTo>
                    <a:pt x="61" y="390"/>
                  </a:lnTo>
                  <a:lnTo>
                    <a:pt x="66" y="391"/>
                  </a:lnTo>
                  <a:lnTo>
                    <a:pt x="71" y="393"/>
                  </a:lnTo>
                  <a:lnTo>
                    <a:pt x="75" y="394"/>
                  </a:lnTo>
                  <a:lnTo>
                    <a:pt x="80" y="395"/>
                  </a:lnTo>
                  <a:lnTo>
                    <a:pt x="84" y="396"/>
                  </a:lnTo>
                  <a:lnTo>
                    <a:pt x="90" y="397"/>
                  </a:lnTo>
                  <a:lnTo>
                    <a:pt x="95" y="397"/>
                  </a:lnTo>
                  <a:lnTo>
                    <a:pt x="98" y="395"/>
                  </a:lnTo>
                  <a:lnTo>
                    <a:pt x="104" y="393"/>
                  </a:lnTo>
                  <a:lnTo>
                    <a:pt x="109" y="393"/>
                  </a:lnTo>
                  <a:lnTo>
                    <a:pt x="113" y="393"/>
                  </a:lnTo>
                  <a:lnTo>
                    <a:pt x="119" y="397"/>
                  </a:lnTo>
                  <a:lnTo>
                    <a:pt x="125" y="403"/>
                  </a:lnTo>
                  <a:lnTo>
                    <a:pt x="131" y="409"/>
                  </a:lnTo>
                  <a:lnTo>
                    <a:pt x="136" y="414"/>
                  </a:lnTo>
                  <a:lnTo>
                    <a:pt x="141" y="418"/>
                  </a:lnTo>
                  <a:lnTo>
                    <a:pt x="145" y="419"/>
                  </a:lnTo>
                  <a:lnTo>
                    <a:pt x="150" y="420"/>
                  </a:lnTo>
                  <a:lnTo>
                    <a:pt x="155" y="420"/>
                  </a:lnTo>
                  <a:lnTo>
                    <a:pt x="159" y="420"/>
                  </a:lnTo>
                  <a:lnTo>
                    <a:pt x="164" y="420"/>
                  </a:lnTo>
                  <a:lnTo>
                    <a:pt x="169" y="420"/>
                  </a:lnTo>
                  <a:lnTo>
                    <a:pt x="173" y="422"/>
                  </a:lnTo>
                  <a:lnTo>
                    <a:pt x="177" y="427"/>
                  </a:lnTo>
                  <a:lnTo>
                    <a:pt x="181" y="432"/>
                  </a:lnTo>
                  <a:lnTo>
                    <a:pt x="186" y="436"/>
                  </a:lnTo>
                  <a:lnTo>
                    <a:pt x="192" y="440"/>
                  </a:lnTo>
                  <a:lnTo>
                    <a:pt x="196" y="444"/>
                  </a:lnTo>
                  <a:lnTo>
                    <a:pt x="201" y="448"/>
                  </a:lnTo>
                  <a:lnTo>
                    <a:pt x="205" y="451"/>
                  </a:lnTo>
                  <a:lnTo>
                    <a:pt x="210" y="456"/>
                  </a:lnTo>
                  <a:lnTo>
                    <a:pt x="213" y="460"/>
                  </a:lnTo>
                  <a:lnTo>
                    <a:pt x="218" y="465"/>
                  </a:lnTo>
                  <a:lnTo>
                    <a:pt x="223" y="469"/>
                  </a:lnTo>
                  <a:lnTo>
                    <a:pt x="227" y="471"/>
                  </a:lnTo>
                  <a:lnTo>
                    <a:pt x="233" y="474"/>
                  </a:lnTo>
                  <a:lnTo>
                    <a:pt x="238" y="477"/>
                  </a:lnTo>
                  <a:lnTo>
                    <a:pt x="243" y="479"/>
                  </a:lnTo>
                  <a:lnTo>
                    <a:pt x="248" y="482"/>
                  </a:lnTo>
                  <a:lnTo>
                    <a:pt x="250" y="484"/>
                  </a:lnTo>
                  <a:lnTo>
                    <a:pt x="251" y="484"/>
                  </a:lnTo>
                  <a:lnTo>
                    <a:pt x="254" y="484"/>
                  </a:lnTo>
                  <a:lnTo>
                    <a:pt x="255" y="484"/>
                  </a:lnTo>
                  <a:lnTo>
                    <a:pt x="257" y="480"/>
                  </a:lnTo>
                  <a:lnTo>
                    <a:pt x="257" y="477"/>
                  </a:lnTo>
                  <a:lnTo>
                    <a:pt x="257" y="474"/>
                  </a:lnTo>
                  <a:lnTo>
                    <a:pt x="257" y="471"/>
                  </a:lnTo>
                  <a:lnTo>
                    <a:pt x="254" y="469"/>
                  </a:lnTo>
                  <a:lnTo>
                    <a:pt x="254" y="465"/>
                  </a:lnTo>
                  <a:lnTo>
                    <a:pt x="254" y="460"/>
                  </a:lnTo>
                  <a:lnTo>
                    <a:pt x="253" y="457"/>
                  </a:lnTo>
                  <a:lnTo>
                    <a:pt x="249" y="449"/>
                  </a:lnTo>
                  <a:lnTo>
                    <a:pt x="245" y="442"/>
                  </a:lnTo>
                  <a:lnTo>
                    <a:pt x="239" y="434"/>
                  </a:lnTo>
                  <a:lnTo>
                    <a:pt x="233" y="428"/>
                  </a:lnTo>
                  <a:lnTo>
                    <a:pt x="227" y="421"/>
                  </a:lnTo>
                  <a:lnTo>
                    <a:pt x="220" y="416"/>
                  </a:lnTo>
                  <a:lnTo>
                    <a:pt x="213" y="411"/>
                  </a:lnTo>
                  <a:lnTo>
                    <a:pt x="205" y="406"/>
                  </a:lnTo>
                  <a:lnTo>
                    <a:pt x="200" y="401"/>
                  </a:lnTo>
                  <a:lnTo>
                    <a:pt x="196" y="395"/>
                  </a:lnTo>
                  <a:lnTo>
                    <a:pt x="192" y="389"/>
                  </a:lnTo>
                  <a:lnTo>
                    <a:pt x="186" y="384"/>
                  </a:lnTo>
                  <a:lnTo>
                    <a:pt x="178" y="383"/>
                  </a:lnTo>
                  <a:lnTo>
                    <a:pt x="171" y="382"/>
                  </a:lnTo>
                  <a:lnTo>
                    <a:pt x="164" y="380"/>
                  </a:lnTo>
                  <a:lnTo>
                    <a:pt x="156" y="380"/>
                  </a:lnTo>
                  <a:lnTo>
                    <a:pt x="149" y="375"/>
                  </a:lnTo>
                  <a:lnTo>
                    <a:pt x="144" y="369"/>
                  </a:lnTo>
                  <a:lnTo>
                    <a:pt x="140" y="364"/>
                  </a:lnTo>
                  <a:lnTo>
                    <a:pt x="133" y="359"/>
                  </a:lnTo>
                  <a:lnTo>
                    <a:pt x="126" y="357"/>
                  </a:lnTo>
                  <a:lnTo>
                    <a:pt x="119" y="357"/>
                  </a:lnTo>
                  <a:lnTo>
                    <a:pt x="112" y="356"/>
                  </a:lnTo>
                  <a:lnTo>
                    <a:pt x="105" y="353"/>
                  </a:lnTo>
                  <a:lnTo>
                    <a:pt x="96" y="352"/>
                  </a:lnTo>
                  <a:lnTo>
                    <a:pt x="89" y="348"/>
                  </a:lnTo>
                  <a:lnTo>
                    <a:pt x="83" y="341"/>
                  </a:lnTo>
                  <a:lnTo>
                    <a:pt x="76" y="334"/>
                  </a:lnTo>
                  <a:lnTo>
                    <a:pt x="67" y="326"/>
                  </a:lnTo>
                  <a:lnTo>
                    <a:pt x="61" y="315"/>
                  </a:lnTo>
                  <a:lnTo>
                    <a:pt x="55" y="305"/>
                  </a:lnTo>
                  <a:lnTo>
                    <a:pt x="48" y="295"/>
                  </a:lnTo>
                  <a:lnTo>
                    <a:pt x="48" y="291"/>
                  </a:lnTo>
                  <a:lnTo>
                    <a:pt x="45" y="287"/>
                  </a:lnTo>
                  <a:lnTo>
                    <a:pt x="44" y="283"/>
                  </a:lnTo>
                  <a:lnTo>
                    <a:pt x="43" y="280"/>
                  </a:lnTo>
                  <a:lnTo>
                    <a:pt x="42" y="273"/>
                  </a:lnTo>
                  <a:lnTo>
                    <a:pt x="41" y="265"/>
                  </a:lnTo>
                  <a:lnTo>
                    <a:pt x="38" y="258"/>
                  </a:lnTo>
                  <a:lnTo>
                    <a:pt x="34" y="252"/>
                  </a:lnTo>
                  <a:lnTo>
                    <a:pt x="31" y="237"/>
                  </a:lnTo>
                  <a:lnTo>
                    <a:pt x="27" y="223"/>
                  </a:lnTo>
                  <a:lnTo>
                    <a:pt x="23" y="208"/>
                  </a:lnTo>
                  <a:lnTo>
                    <a:pt x="22" y="193"/>
                  </a:lnTo>
                  <a:lnTo>
                    <a:pt x="22" y="183"/>
                  </a:lnTo>
                  <a:lnTo>
                    <a:pt x="22" y="173"/>
                  </a:lnTo>
                  <a:lnTo>
                    <a:pt x="21" y="162"/>
                  </a:lnTo>
                  <a:lnTo>
                    <a:pt x="21" y="152"/>
                  </a:lnTo>
                  <a:lnTo>
                    <a:pt x="23" y="148"/>
                  </a:lnTo>
                  <a:lnTo>
                    <a:pt x="26" y="144"/>
                  </a:lnTo>
                  <a:lnTo>
                    <a:pt x="27" y="140"/>
                  </a:lnTo>
                  <a:lnTo>
                    <a:pt x="28" y="136"/>
                  </a:lnTo>
                  <a:lnTo>
                    <a:pt x="33" y="130"/>
                  </a:lnTo>
                  <a:lnTo>
                    <a:pt x="37" y="125"/>
                  </a:lnTo>
                  <a:lnTo>
                    <a:pt x="43" y="120"/>
                  </a:lnTo>
                  <a:lnTo>
                    <a:pt x="48" y="115"/>
                  </a:lnTo>
                  <a:lnTo>
                    <a:pt x="52" y="110"/>
                  </a:lnTo>
                  <a:lnTo>
                    <a:pt x="57" y="106"/>
                  </a:lnTo>
                  <a:lnTo>
                    <a:pt x="60" y="100"/>
                  </a:lnTo>
                  <a:lnTo>
                    <a:pt x="64" y="93"/>
                  </a:lnTo>
                  <a:lnTo>
                    <a:pt x="66" y="85"/>
                  </a:lnTo>
                  <a:lnTo>
                    <a:pt x="71" y="78"/>
                  </a:lnTo>
                  <a:lnTo>
                    <a:pt x="76" y="71"/>
                  </a:lnTo>
                  <a:lnTo>
                    <a:pt x="82" y="65"/>
                  </a:lnTo>
                  <a:lnTo>
                    <a:pt x="88" y="61"/>
                  </a:lnTo>
                  <a:lnTo>
                    <a:pt x="95" y="56"/>
                  </a:lnTo>
                  <a:lnTo>
                    <a:pt x="102" y="50"/>
                  </a:lnTo>
                  <a:lnTo>
                    <a:pt x="107" y="46"/>
                  </a:lnTo>
                  <a:lnTo>
                    <a:pt x="112" y="44"/>
                  </a:lnTo>
                  <a:lnTo>
                    <a:pt x="116" y="41"/>
                  </a:lnTo>
                  <a:lnTo>
                    <a:pt x="120" y="40"/>
                  </a:lnTo>
                  <a:lnTo>
                    <a:pt x="124" y="38"/>
                  </a:lnTo>
                  <a:lnTo>
                    <a:pt x="128" y="35"/>
                  </a:lnTo>
                  <a:lnTo>
                    <a:pt x="133" y="33"/>
                  </a:lnTo>
                  <a:lnTo>
                    <a:pt x="136" y="31"/>
                  </a:lnTo>
                  <a:lnTo>
                    <a:pt x="141" y="29"/>
                  </a:lnTo>
                  <a:lnTo>
                    <a:pt x="145" y="26"/>
                  </a:lnTo>
                  <a:lnTo>
                    <a:pt x="150" y="24"/>
                  </a:lnTo>
                  <a:lnTo>
                    <a:pt x="155" y="22"/>
                  </a:lnTo>
                  <a:lnTo>
                    <a:pt x="159" y="21"/>
                  </a:lnTo>
                  <a:lnTo>
                    <a:pt x="165" y="17"/>
                  </a:lnTo>
                  <a:lnTo>
                    <a:pt x="173" y="16"/>
                  </a:lnTo>
                  <a:lnTo>
                    <a:pt x="180" y="14"/>
                  </a:lnTo>
                  <a:lnTo>
                    <a:pt x="186" y="10"/>
                  </a:lnTo>
                  <a:lnTo>
                    <a:pt x="187" y="10"/>
                  </a:lnTo>
                  <a:lnTo>
                    <a:pt x="188" y="9"/>
                  </a:lnTo>
                  <a:lnTo>
                    <a:pt x="188" y="8"/>
                  </a:lnTo>
                  <a:lnTo>
                    <a:pt x="189" y="7"/>
                  </a:lnTo>
                  <a:lnTo>
                    <a:pt x="194" y="6"/>
                  </a:lnTo>
                  <a:lnTo>
                    <a:pt x="198" y="3"/>
                  </a:lnTo>
                  <a:lnTo>
                    <a:pt x="203" y="1"/>
                  </a:lnTo>
                  <a:lnTo>
                    <a:pt x="208" y="0"/>
                  </a:lnTo>
                  <a:close/>
                </a:path>
              </a:pathLst>
            </a:custGeom>
            <a:solidFill>
              <a:srgbClr val="2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5" name="Freeform 15"/>
            <p:cNvSpPr>
              <a:spLocks/>
            </p:cNvSpPr>
            <p:nvPr/>
          </p:nvSpPr>
          <p:spPr bwMode="auto">
            <a:xfrm>
              <a:off x="4554" y="1296"/>
              <a:ext cx="68" cy="85"/>
            </a:xfrm>
            <a:custGeom>
              <a:avLst/>
              <a:gdLst>
                <a:gd name="T0" fmla="*/ 1 w 136"/>
                <a:gd name="T1" fmla="*/ 1 h 169"/>
                <a:gd name="T2" fmla="*/ 1 w 136"/>
                <a:gd name="T3" fmla="*/ 1 h 169"/>
                <a:gd name="T4" fmla="*/ 1 w 136"/>
                <a:gd name="T5" fmla="*/ 1 h 169"/>
                <a:gd name="T6" fmla="*/ 1 w 136"/>
                <a:gd name="T7" fmla="*/ 1 h 169"/>
                <a:gd name="T8" fmla="*/ 1 w 136"/>
                <a:gd name="T9" fmla="*/ 1 h 169"/>
                <a:gd name="T10" fmla="*/ 1 w 136"/>
                <a:gd name="T11" fmla="*/ 1 h 169"/>
                <a:gd name="T12" fmla="*/ 1 w 136"/>
                <a:gd name="T13" fmla="*/ 1 h 169"/>
                <a:gd name="T14" fmla="*/ 1 w 136"/>
                <a:gd name="T15" fmla="*/ 1 h 169"/>
                <a:gd name="T16" fmla="*/ 1 w 136"/>
                <a:gd name="T17" fmla="*/ 1 h 169"/>
                <a:gd name="T18" fmla="*/ 1 w 136"/>
                <a:gd name="T19" fmla="*/ 1 h 169"/>
                <a:gd name="T20" fmla="*/ 1 w 136"/>
                <a:gd name="T21" fmla="*/ 1 h 169"/>
                <a:gd name="T22" fmla="*/ 1 w 136"/>
                <a:gd name="T23" fmla="*/ 1 h 169"/>
                <a:gd name="T24" fmla="*/ 1 w 136"/>
                <a:gd name="T25" fmla="*/ 1 h 169"/>
                <a:gd name="T26" fmla="*/ 1 w 136"/>
                <a:gd name="T27" fmla="*/ 1 h 169"/>
                <a:gd name="T28" fmla="*/ 1 w 136"/>
                <a:gd name="T29" fmla="*/ 1 h 169"/>
                <a:gd name="T30" fmla="*/ 1 w 136"/>
                <a:gd name="T31" fmla="*/ 1 h 169"/>
                <a:gd name="T32" fmla="*/ 1 w 136"/>
                <a:gd name="T33" fmla="*/ 1 h 169"/>
                <a:gd name="T34" fmla="*/ 1 w 136"/>
                <a:gd name="T35" fmla="*/ 1 h 169"/>
                <a:gd name="T36" fmla="*/ 1 w 136"/>
                <a:gd name="T37" fmla="*/ 1 h 169"/>
                <a:gd name="T38" fmla="*/ 1 w 136"/>
                <a:gd name="T39" fmla="*/ 1 h 169"/>
                <a:gd name="T40" fmla="*/ 1 w 136"/>
                <a:gd name="T41" fmla="*/ 1 h 169"/>
                <a:gd name="T42" fmla="*/ 1 w 136"/>
                <a:gd name="T43" fmla="*/ 1 h 169"/>
                <a:gd name="T44" fmla="*/ 1 w 136"/>
                <a:gd name="T45" fmla="*/ 1 h 169"/>
                <a:gd name="T46" fmla="*/ 1 w 136"/>
                <a:gd name="T47" fmla="*/ 1 h 169"/>
                <a:gd name="T48" fmla="*/ 1 w 136"/>
                <a:gd name="T49" fmla="*/ 1 h 169"/>
                <a:gd name="T50" fmla="*/ 0 w 136"/>
                <a:gd name="T51" fmla="*/ 1 h 169"/>
                <a:gd name="T52" fmla="*/ 1 w 136"/>
                <a:gd name="T53" fmla="*/ 1 h 169"/>
                <a:gd name="T54" fmla="*/ 1 w 136"/>
                <a:gd name="T55" fmla="*/ 1 h 169"/>
                <a:gd name="T56" fmla="*/ 1 w 136"/>
                <a:gd name="T57" fmla="*/ 1 h 169"/>
                <a:gd name="T58" fmla="*/ 1 w 136"/>
                <a:gd name="T59" fmla="*/ 1 h 169"/>
                <a:gd name="T60" fmla="*/ 1 w 136"/>
                <a:gd name="T61" fmla="*/ 1 h 169"/>
                <a:gd name="T62" fmla="*/ 1 w 136"/>
                <a:gd name="T63" fmla="*/ 1 h 169"/>
                <a:gd name="T64" fmla="*/ 1 w 136"/>
                <a:gd name="T65" fmla="*/ 1 h 169"/>
                <a:gd name="T66" fmla="*/ 1 w 136"/>
                <a:gd name="T67" fmla="*/ 1 h 169"/>
                <a:gd name="T68" fmla="*/ 1 w 136"/>
                <a:gd name="T69" fmla="*/ 1 h 169"/>
                <a:gd name="T70" fmla="*/ 1 w 136"/>
                <a:gd name="T71" fmla="*/ 1 h 169"/>
                <a:gd name="T72" fmla="*/ 1 w 136"/>
                <a:gd name="T73" fmla="*/ 1 h 169"/>
                <a:gd name="T74" fmla="*/ 1 w 136"/>
                <a:gd name="T75" fmla="*/ 1 h 169"/>
                <a:gd name="T76" fmla="*/ 1 w 136"/>
                <a:gd name="T77" fmla="*/ 1 h 169"/>
                <a:gd name="T78" fmla="*/ 1 w 136"/>
                <a:gd name="T79" fmla="*/ 1 h 169"/>
                <a:gd name="T80" fmla="*/ 1 w 136"/>
                <a:gd name="T81" fmla="*/ 1 h 169"/>
                <a:gd name="T82" fmla="*/ 1 w 136"/>
                <a:gd name="T83" fmla="*/ 1 h 169"/>
                <a:gd name="T84" fmla="*/ 1 w 136"/>
                <a:gd name="T85" fmla="*/ 1 h 169"/>
                <a:gd name="T86" fmla="*/ 1 w 136"/>
                <a:gd name="T87" fmla="*/ 1 h 169"/>
                <a:gd name="T88" fmla="*/ 1 w 136"/>
                <a:gd name="T89" fmla="*/ 1 h 169"/>
                <a:gd name="T90" fmla="*/ 1 w 136"/>
                <a:gd name="T91" fmla="*/ 1 h 169"/>
                <a:gd name="T92" fmla="*/ 1 w 136"/>
                <a:gd name="T93" fmla="*/ 1 h 169"/>
                <a:gd name="T94" fmla="*/ 1 w 136"/>
                <a:gd name="T95" fmla="*/ 1 h 169"/>
                <a:gd name="T96" fmla="*/ 1 w 136"/>
                <a:gd name="T97" fmla="*/ 1 h 169"/>
                <a:gd name="T98" fmla="*/ 1 w 136"/>
                <a:gd name="T99" fmla="*/ 1 h 169"/>
                <a:gd name="T100" fmla="*/ 1 w 136"/>
                <a:gd name="T101" fmla="*/ 1 h 169"/>
                <a:gd name="T102" fmla="*/ 1 w 136"/>
                <a:gd name="T103" fmla="*/ 1 h 169"/>
                <a:gd name="T104" fmla="*/ 1 w 136"/>
                <a:gd name="T105" fmla="*/ 1 h 169"/>
                <a:gd name="T106" fmla="*/ 1 w 136"/>
                <a:gd name="T107" fmla="*/ 0 h 169"/>
                <a:gd name="T108" fmla="*/ 1 w 136"/>
                <a:gd name="T109" fmla="*/ 1 h 169"/>
                <a:gd name="T110" fmla="*/ 1 w 136"/>
                <a:gd name="T111" fmla="*/ 1 h 169"/>
                <a:gd name="T112" fmla="*/ 1 w 136"/>
                <a:gd name="T113" fmla="*/ 1 h 169"/>
                <a:gd name="T114" fmla="*/ 1 w 136"/>
                <a:gd name="T115" fmla="*/ 1 h 1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
                <a:gd name="T175" fmla="*/ 0 h 169"/>
                <a:gd name="T176" fmla="*/ 136 w 136"/>
                <a:gd name="T177" fmla="*/ 169 h 1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 h="169">
                  <a:moveTo>
                    <a:pt x="134" y="24"/>
                  </a:moveTo>
                  <a:lnTo>
                    <a:pt x="131" y="31"/>
                  </a:lnTo>
                  <a:lnTo>
                    <a:pt x="128" y="38"/>
                  </a:lnTo>
                  <a:lnTo>
                    <a:pt x="125" y="44"/>
                  </a:lnTo>
                  <a:lnTo>
                    <a:pt x="122" y="49"/>
                  </a:lnTo>
                  <a:lnTo>
                    <a:pt x="116" y="60"/>
                  </a:lnTo>
                  <a:lnTo>
                    <a:pt x="111" y="69"/>
                  </a:lnTo>
                  <a:lnTo>
                    <a:pt x="105" y="78"/>
                  </a:lnTo>
                  <a:lnTo>
                    <a:pt x="101" y="89"/>
                  </a:lnTo>
                  <a:lnTo>
                    <a:pt x="96" y="100"/>
                  </a:lnTo>
                  <a:lnTo>
                    <a:pt x="89" y="112"/>
                  </a:lnTo>
                  <a:lnTo>
                    <a:pt x="81" y="122"/>
                  </a:lnTo>
                  <a:lnTo>
                    <a:pt x="70" y="131"/>
                  </a:lnTo>
                  <a:lnTo>
                    <a:pt x="66" y="137"/>
                  </a:lnTo>
                  <a:lnTo>
                    <a:pt x="61" y="142"/>
                  </a:lnTo>
                  <a:lnTo>
                    <a:pt x="57" y="145"/>
                  </a:lnTo>
                  <a:lnTo>
                    <a:pt x="51" y="150"/>
                  </a:lnTo>
                  <a:lnTo>
                    <a:pt x="45" y="153"/>
                  </a:lnTo>
                  <a:lnTo>
                    <a:pt x="39" y="157"/>
                  </a:lnTo>
                  <a:lnTo>
                    <a:pt x="32" y="159"/>
                  </a:lnTo>
                  <a:lnTo>
                    <a:pt x="27" y="162"/>
                  </a:lnTo>
                  <a:lnTo>
                    <a:pt x="11" y="169"/>
                  </a:lnTo>
                  <a:lnTo>
                    <a:pt x="7" y="165"/>
                  </a:lnTo>
                  <a:lnTo>
                    <a:pt x="4" y="160"/>
                  </a:lnTo>
                  <a:lnTo>
                    <a:pt x="1" y="155"/>
                  </a:lnTo>
                  <a:lnTo>
                    <a:pt x="0" y="150"/>
                  </a:lnTo>
                  <a:lnTo>
                    <a:pt x="5" y="145"/>
                  </a:lnTo>
                  <a:lnTo>
                    <a:pt x="11" y="140"/>
                  </a:lnTo>
                  <a:lnTo>
                    <a:pt x="15" y="137"/>
                  </a:lnTo>
                  <a:lnTo>
                    <a:pt x="20" y="132"/>
                  </a:lnTo>
                  <a:lnTo>
                    <a:pt x="23" y="128"/>
                  </a:lnTo>
                  <a:lnTo>
                    <a:pt x="28" y="123"/>
                  </a:lnTo>
                  <a:lnTo>
                    <a:pt x="32" y="119"/>
                  </a:lnTo>
                  <a:lnTo>
                    <a:pt x="37" y="114"/>
                  </a:lnTo>
                  <a:lnTo>
                    <a:pt x="40" y="109"/>
                  </a:lnTo>
                  <a:lnTo>
                    <a:pt x="45" y="105"/>
                  </a:lnTo>
                  <a:lnTo>
                    <a:pt x="50" y="100"/>
                  </a:lnTo>
                  <a:lnTo>
                    <a:pt x="54" y="95"/>
                  </a:lnTo>
                  <a:lnTo>
                    <a:pt x="60" y="89"/>
                  </a:lnTo>
                  <a:lnTo>
                    <a:pt x="66" y="83"/>
                  </a:lnTo>
                  <a:lnTo>
                    <a:pt x="73" y="76"/>
                  </a:lnTo>
                  <a:lnTo>
                    <a:pt x="78" y="69"/>
                  </a:lnTo>
                  <a:lnTo>
                    <a:pt x="84" y="63"/>
                  </a:lnTo>
                  <a:lnTo>
                    <a:pt x="90" y="55"/>
                  </a:lnTo>
                  <a:lnTo>
                    <a:pt x="95" y="47"/>
                  </a:lnTo>
                  <a:lnTo>
                    <a:pt x="98" y="39"/>
                  </a:lnTo>
                  <a:lnTo>
                    <a:pt x="100" y="33"/>
                  </a:lnTo>
                  <a:lnTo>
                    <a:pt x="101" y="26"/>
                  </a:lnTo>
                  <a:lnTo>
                    <a:pt x="104" y="21"/>
                  </a:lnTo>
                  <a:lnTo>
                    <a:pt x="105" y="14"/>
                  </a:lnTo>
                  <a:lnTo>
                    <a:pt x="112" y="10"/>
                  </a:lnTo>
                  <a:lnTo>
                    <a:pt x="120" y="7"/>
                  </a:lnTo>
                  <a:lnTo>
                    <a:pt x="128" y="5"/>
                  </a:lnTo>
                  <a:lnTo>
                    <a:pt x="135" y="0"/>
                  </a:lnTo>
                  <a:lnTo>
                    <a:pt x="136" y="6"/>
                  </a:lnTo>
                  <a:lnTo>
                    <a:pt x="136" y="11"/>
                  </a:lnTo>
                  <a:lnTo>
                    <a:pt x="135" y="18"/>
                  </a:lnTo>
                  <a:lnTo>
                    <a:pt x="134" y="24"/>
                  </a:lnTo>
                  <a:close/>
                </a:path>
              </a:pathLst>
            </a:custGeom>
            <a:solidFill>
              <a:srgbClr val="8C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6" name="Freeform 16"/>
            <p:cNvSpPr>
              <a:spLocks/>
            </p:cNvSpPr>
            <p:nvPr/>
          </p:nvSpPr>
          <p:spPr bwMode="auto">
            <a:xfrm>
              <a:off x="4591" y="1378"/>
              <a:ext cx="76" cy="86"/>
            </a:xfrm>
            <a:custGeom>
              <a:avLst/>
              <a:gdLst>
                <a:gd name="T0" fmla="*/ 1 w 152"/>
                <a:gd name="T1" fmla="*/ 1 h 171"/>
                <a:gd name="T2" fmla="*/ 1 w 152"/>
                <a:gd name="T3" fmla="*/ 1 h 171"/>
                <a:gd name="T4" fmla="*/ 1 w 152"/>
                <a:gd name="T5" fmla="*/ 1 h 171"/>
                <a:gd name="T6" fmla="*/ 1 w 152"/>
                <a:gd name="T7" fmla="*/ 1 h 171"/>
                <a:gd name="T8" fmla="*/ 1 w 152"/>
                <a:gd name="T9" fmla="*/ 1 h 171"/>
                <a:gd name="T10" fmla="*/ 1 w 152"/>
                <a:gd name="T11" fmla="*/ 1 h 171"/>
                <a:gd name="T12" fmla="*/ 1 w 152"/>
                <a:gd name="T13" fmla="*/ 1 h 171"/>
                <a:gd name="T14" fmla="*/ 1 w 152"/>
                <a:gd name="T15" fmla="*/ 1 h 171"/>
                <a:gd name="T16" fmla="*/ 1 w 152"/>
                <a:gd name="T17" fmla="*/ 1 h 171"/>
                <a:gd name="T18" fmla="*/ 1 w 152"/>
                <a:gd name="T19" fmla="*/ 1 h 171"/>
                <a:gd name="T20" fmla="*/ 1 w 152"/>
                <a:gd name="T21" fmla="*/ 1 h 171"/>
                <a:gd name="T22" fmla="*/ 1 w 152"/>
                <a:gd name="T23" fmla="*/ 1 h 171"/>
                <a:gd name="T24" fmla="*/ 1 w 152"/>
                <a:gd name="T25" fmla="*/ 1 h 171"/>
                <a:gd name="T26" fmla="*/ 1 w 152"/>
                <a:gd name="T27" fmla="*/ 1 h 171"/>
                <a:gd name="T28" fmla="*/ 1 w 152"/>
                <a:gd name="T29" fmla="*/ 1 h 171"/>
                <a:gd name="T30" fmla="*/ 1 w 152"/>
                <a:gd name="T31" fmla="*/ 1 h 171"/>
                <a:gd name="T32" fmla="*/ 1 w 152"/>
                <a:gd name="T33" fmla="*/ 1 h 171"/>
                <a:gd name="T34" fmla="*/ 1 w 152"/>
                <a:gd name="T35" fmla="*/ 1 h 171"/>
                <a:gd name="T36" fmla="*/ 1 w 152"/>
                <a:gd name="T37" fmla="*/ 1 h 171"/>
                <a:gd name="T38" fmla="*/ 1 w 152"/>
                <a:gd name="T39" fmla="*/ 1 h 171"/>
                <a:gd name="T40" fmla="*/ 1 w 152"/>
                <a:gd name="T41" fmla="*/ 1 h 171"/>
                <a:gd name="T42" fmla="*/ 1 w 152"/>
                <a:gd name="T43" fmla="*/ 1 h 171"/>
                <a:gd name="T44" fmla="*/ 0 w 152"/>
                <a:gd name="T45" fmla="*/ 1 h 171"/>
                <a:gd name="T46" fmla="*/ 1 w 152"/>
                <a:gd name="T47" fmla="*/ 1 h 171"/>
                <a:gd name="T48" fmla="*/ 1 w 152"/>
                <a:gd name="T49" fmla="*/ 1 h 171"/>
                <a:gd name="T50" fmla="*/ 1 w 152"/>
                <a:gd name="T51" fmla="*/ 1 h 171"/>
                <a:gd name="T52" fmla="*/ 1 w 152"/>
                <a:gd name="T53" fmla="*/ 1 h 171"/>
                <a:gd name="T54" fmla="*/ 1 w 152"/>
                <a:gd name="T55" fmla="*/ 1 h 171"/>
                <a:gd name="T56" fmla="*/ 1 w 152"/>
                <a:gd name="T57" fmla="*/ 1 h 171"/>
                <a:gd name="T58" fmla="*/ 1 w 152"/>
                <a:gd name="T59" fmla="*/ 1 h 171"/>
                <a:gd name="T60" fmla="*/ 1 w 152"/>
                <a:gd name="T61" fmla="*/ 0 h 171"/>
                <a:gd name="T62" fmla="*/ 1 w 152"/>
                <a:gd name="T63" fmla="*/ 1 h 171"/>
                <a:gd name="T64" fmla="*/ 1 w 152"/>
                <a:gd name="T65" fmla="*/ 1 h 171"/>
                <a:gd name="T66" fmla="*/ 1 w 152"/>
                <a:gd name="T67" fmla="*/ 1 h 1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71"/>
                <a:gd name="T104" fmla="*/ 152 w 152"/>
                <a:gd name="T105" fmla="*/ 171 h 1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71">
                  <a:moveTo>
                    <a:pt x="123" y="18"/>
                  </a:moveTo>
                  <a:lnTo>
                    <a:pt x="124" y="18"/>
                  </a:lnTo>
                  <a:lnTo>
                    <a:pt x="125" y="19"/>
                  </a:lnTo>
                  <a:lnTo>
                    <a:pt x="127" y="21"/>
                  </a:lnTo>
                  <a:lnTo>
                    <a:pt x="128" y="23"/>
                  </a:lnTo>
                  <a:lnTo>
                    <a:pt x="140" y="35"/>
                  </a:lnTo>
                  <a:lnTo>
                    <a:pt x="147" y="50"/>
                  </a:lnTo>
                  <a:lnTo>
                    <a:pt x="151" y="66"/>
                  </a:lnTo>
                  <a:lnTo>
                    <a:pt x="152" y="84"/>
                  </a:lnTo>
                  <a:lnTo>
                    <a:pt x="150" y="93"/>
                  </a:lnTo>
                  <a:lnTo>
                    <a:pt x="146" y="102"/>
                  </a:lnTo>
                  <a:lnTo>
                    <a:pt x="144" y="110"/>
                  </a:lnTo>
                  <a:lnTo>
                    <a:pt x="144" y="121"/>
                  </a:lnTo>
                  <a:lnTo>
                    <a:pt x="143" y="130"/>
                  </a:lnTo>
                  <a:lnTo>
                    <a:pt x="140" y="138"/>
                  </a:lnTo>
                  <a:lnTo>
                    <a:pt x="136" y="146"/>
                  </a:lnTo>
                  <a:lnTo>
                    <a:pt x="132" y="154"/>
                  </a:lnTo>
                  <a:lnTo>
                    <a:pt x="129" y="157"/>
                  </a:lnTo>
                  <a:lnTo>
                    <a:pt x="125" y="160"/>
                  </a:lnTo>
                  <a:lnTo>
                    <a:pt x="121" y="162"/>
                  </a:lnTo>
                  <a:lnTo>
                    <a:pt x="117" y="164"/>
                  </a:lnTo>
                  <a:lnTo>
                    <a:pt x="112" y="165"/>
                  </a:lnTo>
                  <a:lnTo>
                    <a:pt x="107" y="167"/>
                  </a:lnTo>
                  <a:lnTo>
                    <a:pt x="102" y="168"/>
                  </a:lnTo>
                  <a:lnTo>
                    <a:pt x="98" y="168"/>
                  </a:lnTo>
                  <a:lnTo>
                    <a:pt x="93" y="169"/>
                  </a:lnTo>
                  <a:lnTo>
                    <a:pt x="87" y="169"/>
                  </a:lnTo>
                  <a:lnTo>
                    <a:pt x="83" y="170"/>
                  </a:lnTo>
                  <a:lnTo>
                    <a:pt x="78" y="170"/>
                  </a:lnTo>
                  <a:lnTo>
                    <a:pt x="72" y="171"/>
                  </a:lnTo>
                  <a:lnTo>
                    <a:pt x="68" y="171"/>
                  </a:lnTo>
                  <a:lnTo>
                    <a:pt x="62" y="171"/>
                  </a:lnTo>
                  <a:lnTo>
                    <a:pt x="57" y="170"/>
                  </a:lnTo>
                  <a:lnTo>
                    <a:pt x="51" y="169"/>
                  </a:lnTo>
                  <a:lnTo>
                    <a:pt x="44" y="168"/>
                  </a:lnTo>
                  <a:lnTo>
                    <a:pt x="37" y="165"/>
                  </a:lnTo>
                  <a:lnTo>
                    <a:pt x="30" y="162"/>
                  </a:lnTo>
                  <a:lnTo>
                    <a:pt x="23" y="159"/>
                  </a:lnTo>
                  <a:lnTo>
                    <a:pt x="18" y="154"/>
                  </a:lnTo>
                  <a:lnTo>
                    <a:pt x="14" y="149"/>
                  </a:lnTo>
                  <a:lnTo>
                    <a:pt x="10" y="142"/>
                  </a:lnTo>
                  <a:lnTo>
                    <a:pt x="8" y="134"/>
                  </a:lnTo>
                  <a:lnTo>
                    <a:pt x="6" y="126"/>
                  </a:lnTo>
                  <a:lnTo>
                    <a:pt x="3" y="119"/>
                  </a:lnTo>
                  <a:lnTo>
                    <a:pt x="3" y="111"/>
                  </a:lnTo>
                  <a:lnTo>
                    <a:pt x="0" y="95"/>
                  </a:lnTo>
                  <a:lnTo>
                    <a:pt x="1" y="78"/>
                  </a:lnTo>
                  <a:lnTo>
                    <a:pt x="4" y="63"/>
                  </a:lnTo>
                  <a:lnTo>
                    <a:pt x="15" y="50"/>
                  </a:lnTo>
                  <a:lnTo>
                    <a:pt x="24" y="45"/>
                  </a:lnTo>
                  <a:lnTo>
                    <a:pt x="32" y="36"/>
                  </a:lnTo>
                  <a:lnTo>
                    <a:pt x="39" y="28"/>
                  </a:lnTo>
                  <a:lnTo>
                    <a:pt x="45" y="19"/>
                  </a:lnTo>
                  <a:lnTo>
                    <a:pt x="51" y="13"/>
                  </a:lnTo>
                  <a:lnTo>
                    <a:pt x="57" y="8"/>
                  </a:lnTo>
                  <a:lnTo>
                    <a:pt x="64" y="3"/>
                  </a:lnTo>
                  <a:lnTo>
                    <a:pt x="74" y="1"/>
                  </a:lnTo>
                  <a:lnTo>
                    <a:pt x="76" y="1"/>
                  </a:lnTo>
                  <a:lnTo>
                    <a:pt x="78" y="1"/>
                  </a:lnTo>
                  <a:lnTo>
                    <a:pt x="80" y="1"/>
                  </a:lnTo>
                  <a:lnTo>
                    <a:pt x="83" y="0"/>
                  </a:lnTo>
                  <a:lnTo>
                    <a:pt x="89" y="0"/>
                  </a:lnTo>
                  <a:lnTo>
                    <a:pt x="94" y="1"/>
                  </a:lnTo>
                  <a:lnTo>
                    <a:pt x="100" y="2"/>
                  </a:lnTo>
                  <a:lnTo>
                    <a:pt x="105" y="4"/>
                  </a:lnTo>
                  <a:lnTo>
                    <a:pt x="110" y="7"/>
                  </a:lnTo>
                  <a:lnTo>
                    <a:pt x="115" y="10"/>
                  </a:lnTo>
                  <a:lnTo>
                    <a:pt x="120" y="13"/>
                  </a:lnTo>
                  <a:lnTo>
                    <a:pt x="12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7" name="Freeform 17"/>
            <p:cNvSpPr>
              <a:spLocks/>
            </p:cNvSpPr>
            <p:nvPr/>
          </p:nvSpPr>
          <p:spPr bwMode="auto">
            <a:xfrm>
              <a:off x="4010" y="1397"/>
              <a:ext cx="105" cy="137"/>
            </a:xfrm>
            <a:custGeom>
              <a:avLst/>
              <a:gdLst>
                <a:gd name="T0" fmla="*/ 1 w 209"/>
                <a:gd name="T1" fmla="*/ 0 h 275"/>
                <a:gd name="T2" fmla="*/ 1 w 209"/>
                <a:gd name="T3" fmla="*/ 0 h 275"/>
                <a:gd name="T4" fmla="*/ 1 w 209"/>
                <a:gd name="T5" fmla="*/ 0 h 275"/>
                <a:gd name="T6" fmla="*/ 1 w 209"/>
                <a:gd name="T7" fmla="*/ 0 h 275"/>
                <a:gd name="T8" fmla="*/ 1 w 209"/>
                <a:gd name="T9" fmla="*/ 0 h 275"/>
                <a:gd name="T10" fmla="*/ 1 w 209"/>
                <a:gd name="T11" fmla="*/ 0 h 275"/>
                <a:gd name="T12" fmla="*/ 1 w 209"/>
                <a:gd name="T13" fmla="*/ 0 h 275"/>
                <a:gd name="T14" fmla="*/ 1 w 209"/>
                <a:gd name="T15" fmla="*/ 0 h 275"/>
                <a:gd name="T16" fmla="*/ 1 w 209"/>
                <a:gd name="T17" fmla="*/ 0 h 275"/>
                <a:gd name="T18" fmla="*/ 1 w 209"/>
                <a:gd name="T19" fmla="*/ 0 h 275"/>
                <a:gd name="T20" fmla="*/ 1 w 209"/>
                <a:gd name="T21" fmla="*/ 0 h 275"/>
                <a:gd name="T22" fmla="*/ 1 w 209"/>
                <a:gd name="T23" fmla="*/ 0 h 275"/>
                <a:gd name="T24" fmla="*/ 1 w 209"/>
                <a:gd name="T25" fmla="*/ 0 h 275"/>
                <a:gd name="T26" fmla="*/ 1 w 209"/>
                <a:gd name="T27" fmla="*/ 0 h 275"/>
                <a:gd name="T28" fmla="*/ 1 w 209"/>
                <a:gd name="T29" fmla="*/ 0 h 275"/>
                <a:gd name="T30" fmla="*/ 1 w 209"/>
                <a:gd name="T31" fmla="*/ 0 h 275"/>
                <a:gd name="T32" fmla="*/ 1 w 209"/>
                <a:gd name="T33" fmla="*/ 0 h 275"/>
                <a:gd name="T34" fmla="*/ 1 w 209"/>
                <a:gd name="T35" fmla="*/ 0 h 275"/>
                <a:gd name="T36" fmla="*/ 1 w 209"/>
                <a:gd name="T37" fmla="*/ 0 h 275"/>
                <a:gd name="T38" fmla="*/ 1 w 209"/>
                <a:gd name="T39" fmla="*/ 0 h 275"/>
                <a:gd name="T40" fmla="*/ 1 w 209"/>
                <a:gd name="T41" fmla="*/ 0 h 275"/>
                <a:gd name="T42" fmla="*/ 1 w 209"/>
                <a:gd name="T43" fmla="*/ 0 h 275"/>
                <a:gd name="T44" fmla="*/ 1 w 209"/>
                <a:gd name="T45" fmla="*/ 0 h 275"/>
                <a:gd name="T46" fmla="*/ 1 w 209"/>
                <a:gd name="T47" fmla="*/ 0 h 275"/>
                <a:gd name="T48" fmla="*/ 1 w 209"/>
                <a:gd name="T49" fmla="*/ 0 h 275"/>
                <a:gd name="T50" fmla="*/ 1 w 209"/>
                <a:gd name="T51" fmla="*/ 0 h 275"/>
                <a:gd name="T52" fmla="*/ 1 w 209"/>
                <a:gd name="T53" fmla="*/ 0 h 275"/>
                <a:gd name="T54" fmla="*/ 1 w 209"/>
                <a:gd name="T55" fmla="*/ 0 h 275"/>
                <a:gd name="T56" fmla="*/ 1 w 209"/>
                <a:gd name="T57" fmla="*/ 0 h 275"/>
                <a:gd name="T58" fmla="*/ 1 w 209"/>
                <a:gd name="T59" fmla="*/ 0 h 275"/>
                <a:gd name="T60" fmla="*/ 0 w 209"/>
                <a:gd name="T61" fmla="*/ 0 h 275"/>
                <a:gd name="T62" fmla="*/ 1 w 209"/>
                <a:gd name="T63" fmla="*/ 0 h 275"/>
                <a:gd name="T64" fmla="*/ 1 w 209"/>
                <a:gd name="T65" fmla="*/ 0 h 275"/>
                <a:gd name="T66" fmla="*/ 1 w 209"/>
                <a:gd name="T67" fmla="*/ 0 h 275"/>
                <a:gd name="T68" fmla="*/ 1 w 209"/>
                <a:gd name="T69" fmla="*/ 0 h 275"/>
                <a:gd name="T70" fmla="*/ 1 w 209"/>
                <a:gd name="T71" fmla="*/ 0 h 275"/>
                <a:gd name="T72" fmla="*/ 1 w 209"/>
                <a:gd name="T73" fmla="*/ 0 h 275"/>
                <a:gd name="T74" fmla="*/ 1 w 209"/>
                <a:gd name="T75" fmla="*/ 0 h 275"/>
                <a:gd name="T76" fmla="*/ 1 w 209"/>
                <a:gd name="T77" fmla="*/ 0 h 275"/>
                <a:gd name="T78" fmla="*/ 1 w 209"/>
                <a:gd name="T79" fmla="*/ 0 h 275"/>
                <a:gd name="T80" fmla="*/ 1 w 209"/>
                <a:gd name="T81" fmla="*/ 0 h 275"/>
                <a:gd name="T82" fmla="*/ 1 w 209"/>
                <a:gd name="T83" fmla="*/ 0 h 275"/>
                <a:gd name="T84" fmla="*/ 1 w 209"/>
                <a:gd name="T85" fmla="*/ 0 h 275"/>
                <a:gd name="T86" fmla="*/ 1 w 209"/>
                <a:gd name="T87" fmla="*/ 0 h 275"/>
                <a:gd name="T88" fmla="*/ 1 w 209"/>
                <a:gd name="T89" fmla="*/ 0 h 275"/>
                <a:gd name="T90" fmla="*/ 1 w 209"/>
                <a:gd name="T91" fmla="*/ 0 h 275"/>
                <a:gd name="T92" fmla="*/ 1 w 209"/>
                <a:gd name="T93" fmla="*/ 0 h 275"/>
                <a:gd name="T94" fmla="*/ 1 w 209"/>
                <a:gd name="T95" fmla="*/ 0 h 275"/>
                <a:gd name="T96" fmla="*/ 1 w 209"/>
                <a:gd name="T97" fmla="*/ 0 h 275"/>
                <a:gd name="T98" fmla="*/ 1 w 209"/>
                <a:gd name="T99" fmla="*/ 0 h 275"/>
                <a:gd name="T100" fmla="*/ 1 w 209"/>
                <a:gd name="T101" fmla="*/ 0 h 275"/>
                <a:gd name="T102" fmla="*/ 1 w 209"/>
                <a:gd name="T103" fmla="*/ 0 h 2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275"/>
                <a:gd name="T158" fmla="*/ 209 w 209"/>
                <a:gd name="T159" fmla="*/ 275 h 2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275">
                  <a:moveTo>
                    <a:pt x="188" y="20"/>
                  </a:moveTo>
                  <a:lnTo>
                    <a:pt x="189" y="23"/>
                  </a:lnTo>
                  <a:lnTo>
                    <a:pt x="190" y="26"/>
                  </a:lnTo>
                  <a:lnTo>
                    <a:pt x="191" y="27"/>
                  </a:lnTo>
                  <a:lnTo>
                    <a:pt x="193" y="29"/>
                  </a:lnTo>
                  <a:lnTo>
                    <a:pt x="200" y="33"/>
                  </a:lnTo>
                  <a:lnTo>
                    <a:pt x="205" y="38"/>
                  </a:lnTo>
                  <a:lnTo>
                    <a:pt x="207" y="47"/>
                  </a:lnTo>
                  <a:lnTo>
                    <a:pt x="209" y="53"/>
                  </a:lnTo>
                  <a:lnTo>
                    <a:pt x="209" y="56"/>
                  </a:lnTo>
                  <a:lnTo>
                    <a:pt x="208" y="59"/>
                  </a:lnTo>
                  <a:lnTo>
                    <a:pt x="207" y="61"/>
                  </a:lnTo>
                  <a:lnTo>
                    <a:pt x="205" y="64"/>
                  </a:lnTo>
                  <a:lnTo>
                    <a:pt x="200" y="65"/>
                  </a:lnTo>
                  <a:lnTo>
                    <a:pt x="196" y="66"/>
                  </a:lnTo>
                  <a:lnTo>
                    <a:pt x="192" y="68"/>
                  </a:lnTo>
                  <a:lnTo>
                    <a:pt x="189" y="70"/>
                  </a:lnTo>
                  <a:lnTo>
                    <a:pt x="185" y="72"/>
                  </a:lnTo>
                  <a:lnTo>
                    <a:pt x="183" y="74"/>
                  </a:lnTo>
                  <a:lnTo>
                    <a:pt x="180" y="75"/>
                  </a:lnTo>
                  <a:lnTo>
                    <a:pt x="176" y="75"/>
                  </a:lnTo>
                  <a:lnTo>
                    <a:pt x="168" y="87"/>
                  </a:lnTo>
                  <a:lnTo>
                    <a:pt x="160" y="97"/>
                  </a:lnTo>
                  <a:lnTo>
                    <a:pt x="151" y="109"/>
                  </a:lnTo>
                  <a:lnTo>
                    <a:pt x="143" y="120"/>
                  </a:lnTo>
                  <a:lnTo>
                    <a:pt x="137" y="136"/>
                  </a:lnTo>
                  <a:lnTo>
                    <a:pt x="133" y="154"/>
                  </a:lnTo>
                  <a:lnTo>
                    <a:pt x="132" y="171"/>
                  </a:lnTo>
                  <a:lnTo>
                    <a:pt x="135" y="189"/>
                  </a:lnTo>
                  <a:lnTo>
                    <a:pt x="140" y="197"/>
                  </a:lnTo>
                  <a:lnTo>
                    <a:pt x="147" y="203"/>
                  </a:lnTo>
                  <a:lnTo>
                    <a:pt x="155" y="210"/>
                  </a:lnTo>
                  <a:lnTo>
                    <a:pt x="161" y="217"/>
                  </a:lnTo>
                  <a:lnTo>
                    <a:pt x="161" y="218"/>
                  </a:lnTo>
                  <a:lnTo>
                    <a:pt x="161" y="219"/>
                  </a:lnTo>
                  <a:lnTo>
                    <a:pt x="160" y="222"/>
                  </a:lnTo>
                  <a:lnTo>
                    <a:pt x="160" y="223"/>
                  </a:lnTo>
                  <a:lnTo>
                    <a:pt x="155" y="231"/>
                  </a:lnTo>
                  <a:lnTo>
                    <a:pt x="148" y="237"/>
                  </a:lnTo>
                  <a:lnTo>
                    <a:pt x="140" y="242"/>
                  </a:lnTo>
                  <a:lnTo>
                    <a:pt x="132" y="247"/>
                  </a:lnTo>
                  <a:lnTo>
                    <a:pt x="124" y="252"/>
                  </a:lnTo>
                  <a:lnTo>
                    <a:pt x="116" y="256"/>
                  </a:lnTo>
                  <a:lnTo>
                    <a:pt x="108" y="260"/>
                  </a:lnTo>
                  <a:lnTo>
                    <a:pt x="101" y="265"/>
                  </a:lnTo>
                  <a:lnTo>
                    <a:pt x="95" y="268"/>
                  </a:lnTo>
                  <a:lnTo>
                    <a:pt x="90" y="270"/>
                  </a:lnTo>
                  <a:lnTo>
                    <a:pt x="84" y="271"/>
                  </a:lnTo>
                  <a:lnTo>
                    <a:pt x="78" y="272"/>
                  </a:lnTo>
                  <a:lnTo>
                    <a:pt x="71" y="273"/>
                  </a:lnTo>
                  <a:lnTo>
                    <a:pt x="65" y="275"/>
                  </a:lnTo>
                  <a:lnTo>
                    <a:pt x="60" y="275"/>
                  </a:lnTo>
                  <a:lnTo>
                    <a:pt x="53" y="275"/>
                  </a:lnTo>
                  <a:lnTo>
                    <a:pt x="47" y="272"/>
                  </a:lnTo>
                  <a:lnTo>
                    <a:pt x="40" y="270"/>
                  </a:lnTo>
                  <a:lnTo>
                    <a:pt x="33" y="269"/>
                  </a:lnTo>
                  <a:lnTo>
                    <a:pt x="27" y="267"/>
                  </a:lnTo>
                  <a:lnTo>
                    <a:pt x="17" y="258"/>
                  </a:lnTo>
                  <a:lnTo>
                    <a:pt x="9" y="248"/>
                  </a:lnTo>
                  <a:lnTo>
                    <a:pt x="2" y="238"/>
                  </a:lnTo>
                  <a:lnTo>
                    <a:pt x="0" y="224"/>
                  </a:lnTo>
                  <a:lnTo>
                    <a:pt x="0" y="216"/>
                  </a:lnTo>
                  <a:lnTo>
                    <a:pt x="1" y="207"/>
                  </a:lnTo>
                  <a:lnTo>
                    <a:pt x="2" y="199"/>
                  </a:lnTo>
                  <a:lnTo>
                    <a:pt x="3" y="190"/>
                  </a:lnTo>
                  <a:lnTo>
                    <a:pt x="7" y="184"/>
                  </a:lnTo>
                  <a:lnTo>
                    <a:pt x="10" y="177"/>
                  </a:lnTo>
                  <a:lnTo>
                    <a:pt x="14" y="170"/>
                  </a:lnTo>
                  <a:lnTo>
                    <a:pt x="17" y="163"/>
                  </a:lnTo>
                  <a:lnTo>
                    <a:pt x="23" y="155"/>
                  </a:lnTo>
                  <a:lnTo>
                    <a:pt x="26" y="147"/>
                  </a:lnTo>
                  <a:lnTo>
                    <a:pt x="30" y="139"/>
                  </a:lnTo>
                  <a:lnTo>
                    <a:pt x="36" y="131"/>
                  </a:lnTo>
                  <a:lnTo>
                    <a:pt x="42" y="121"/>
                  </a:lnTo>
                  <a:lnTo>
                    <a:pt x="48" y="111"/>
                  </a:lnTo>
                  <a:lnTo>
                    <a:pt x="53" y="100"/>
                  </a:lnTo>
                  <a:lnTo>
                    <a:pt x="57" y="88"/>
                  </a:lnTo>
                  <a:lnTo>
                    <a:pt x="60" y="82"/>
                  </a:lnTo>
                  <a:lnTo>
                    <a:pt x="63" y="78"/>
                  </a:lnTo>
                  <a:lnTo>
                    <a:pt x="65" y="72"/>
                  </a:lnTo>
                  <a:lnTo>
                    <a:pt x="69" y="67"/>
                  </a:lnTo>
                  <a:lnTo>
                    <a:pt x="70" y="65"/>
                  </a:lnTo>
                  <a:lnTo>
                    <a:pt x="71" y="64"/>
                  </a:lnTo>
                  <a:lnTo>
                    <a:pt x="74" y="61"/>
                  </a:lnTo>
                  <a:lnTo>
                    <a:pt x="75" y="60"/>
                  </a:lnTo>
                  <a:lnTo>
                    <a:pt x="83" y="49"/>
                  </a:lnTo>
                  <a:lnTo>
                    <a:pt x="90" y="36"/>
                  </a:lnTo>
                  <a:lnTo>
                    <a:pt x="98" y="26"/>
                  </a:lnTo>
                  <a:lnTo>
                    <a:pt x="108" y="17"/>
                  </a:lnTo>
                  <a:lnTo>
                    <a:pt x="112" y="14"/>
                  </a:lnTo>
                  <a:lnTo>
                    <a:pt x="116" y="11"/>
                  </a:lnTo>
                  <a:lnTo>
                    <a:pt x="120" y="9"/>
                  </a:lnTo>
                  <a:lnTo>
                    <a:pt x="124" y="6"/>
                  </a:lnTo>
                  <a:lnTo>
                    <a:pt x="128" y="4"/>
                  </a:lnTo>
                  <a:lnTo>
                    <a:pt x="131" y="3"/>
                  </a:lnTo>
                  <a:lnTo>
                    <a:pt x="133" y="3"/>
                  </a:lnTo>
                  <a:lnTo>
                    <a:pt x="137" y="0"/>
                  </a:lnTo>
                  <a:lnTo>
                    <a:pt x="144" y="0"/>
                  </a:lnTo>
                  <a:lnTo>
                    <a:pt x="151" y="2"/>
                  </a:lnTo>
                  <a:lnTo>
                    <a:pt x="158" y="3"/>
                  </a:lnTo>
                  <a:lnTo>
                    <a:pt x="165" y="5"/>
                  </a:lnTo>
                  <a:lnTo>
                    <a:pt x="170" y="9"/>
                  </a:lnTo>
                  <a:lnTo>
                    <a:pt x="176" y="12"/>
                  </a:lnTo>
                  <a:lnTo>
                    <a:pt x="182" y="15"/>
                  </a:lnTo>
                  <a:lnTo>
                    <a:pt x="188" y="20"/>
                  </a:lnTo>
                  <a:close/>
                </a:path>
              </a:pathLst>
            </a:custGeom>
            <a:solidFill>
              <a:srgbClr val="7F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8" name="Freeform 18"/>
            <p:cNvSpPr>
              <a:spLocks/>
            </p:cNvSpPr>
            <p:nvPr/>
          </p:nvSpPr>
          <p:spPr bwMode="auto">
            <a:xfrm>
              <a:off x="3859" y="1460"/>
              <a:ext cx="116" cy="135"/>
            </a:xfrm>
            <a:custGeom>
              <a:avLst/>
              <a:gdLst>
                <a:gd name="T0" fmla="*/ 1 w 232"/>
                <a:gd name="T1" fmla="*/ 0 h 271"/>
                <a:gd name="T2" fmla="*/ 1 w 232"/>
                <a:gd name="T3" fmla="*/ 0 h 271"/>
                <a:gd name="T4" fmla="*/ 1 w 232"/>
                <a:gd name="T5" fmla="*/ 0 h 271"/>
                <a:gd name="T6" fmla="*/ 1 w 232"/>
                <a:gd name="T7" fmla="*/ 0 h 271"/>
                <a:gd name="T8" fmla="*/ 1 w 232"/>
                <a:gd name="T9" fmla="*/ 0 h 271"/>
                <a:gd name="T10" fmla="*/ 1 w 232"/>
                <a:gd name="T11" fmla="*/ 0 h 271"/>
                <a:gd name="T12" fmla="*/ 1 w 232"/>
                <a:gd name="T13" fmla="*/ 0 h 271"/>
                <a:gd name="T14" fmla="*/ 1 w 232"/>
                <a:gd name="T15" fmla="*/ 0 h 271"/>
                <a:gd name="T16" fmla="*/ 1 w 232"/>
                <a:gd name="T17" fmla="*/ 0 h 271"/>
                <a:gd name="T18" fmla="*/ 1 w 232"/>
                <a:gd name="T19" fmla="*/ 0 h 271"/>
                <a:gd name="T20" fmla="*/ 1 w 232"/>
                <a:gd name="T21" fmla="*/ 0 h 271"/>
                <a:gd name="T22" fmla="*/ 1 w 232"/>
                <a:gd name="T23" fmla="*/ 0 h 271"/>
                <a:gd name="T24" fmla="*/ 1 w 232"/>
                <a:gd name="T25" fmla="*/ 0 h 271"/>
                <a:gd name="T26" fmla="*/ 1 w 232"/>
                <a:gd name="T27" fmla="*/ 0 h 271"/>
                <a:gd name="T28" fmla="*/ 1 w 232"/>
                <a:gd name="T29" fmla="*/ 0 h 271"/>
                <a:gd name="T30" fmla="*/ 1 w 232"/>
                <a:gd name="T31" fmla="*/ 0 h 271"/>
                <a:gd name="T32" fmla="*/ 1 w 232"/>
                <a:gd name="T33" fmla="*/ 0 h 271"/>
                <a:gd name="T34" fmla="*/ 1 w 232"/>
                <a:gd name="T35" fmla="*/ 0 h 271"/>
                <a:gd name="T36" fmla="*/ 1 w 232"/>
                <a:gd name="T37" fmla="*/ 0 h 271"/>
                <a:gd name="T38" fmla="*/ 1 w 232"/>
                <a:gd name="T39" fmla="*/ 0 h 271"/>
                <a:gd name="T40" fmla="*/ 1 w 232"/>
                <a:gd name="T41" fmla="*/ 0 h 271"/>
                <a:gd name="T42" fmla="*/ 1 w 232"/>
                <a:gd name="T43" fmla="*/ 0 h 271"/>
                <a:gd name="T44" fmla="*/ 1 w 232"/>
                <a:gd name="T45" fmla="*/ 0 h 271"/>
                <a:gd name="T46" fmla="*/ 1 w 232"/>
                <a:gd name="T47" fmla="*/ 0 h 271"/>
                <a:gd name="T48" fmla="*/ 1 w 232"/>
                <a:gd name="T49" fmla="*/ 0 h 271"/>
                <a:gd name="T50" fmla="*/ 1 w 232"/>
                <a:gd name="T51" fmla="*/ 0 h 271"/>
                <a:gd name="T52" fmla="*/ 1 w 232"/>
                <a:gd name="T53" fmla="*/ 0 h 271"/>
                <a:gd name="T54" fmla="*/ 1 w 232"/>
                <a:gd name="T55" fmla="*/ 0 h 271"/>
                <a:gd name="T56" fmla="*/ 1 w 232"/>
                <a:gd name="T57" fmla="*/ 0 h 271"/>
                <a:gd name="T58" fmla="*/ 1 w 232"/>
                <a:gd name="T59" fmla="*/ 0 h 271"/>
                <a:gd name="T60" fmla="*/ 0 w 232"/>
                <a:gd name="T61" fmla="*/ 0 h 271"/>
                <a:gd name="T62" fmla="*/ 1 w 232"/>
                <a:gd name="T63" fmla="*/ 0 h 271"/>
                <a:gd name="T64" fmla="*/ 1 w 232"/>
                <a:gd name="T65" fmla="*/ 0 h 271"/>
                <a:gd name="T66" fmla="*/ 1 w 232"/>
                <a:gd name="T67" fmla="*/ 0 h 271"/>
                <a:gd name="T68" fmla="*/ 1 w 232"/>
                <a:gd name="T69" fmla="*/ 0 h 271"/>
                <a:gd name="T70" fmla="*/ 1 w 232"/>
                <a:gd name="T71" fmla="*/ 0 h 271"/>
                <a:gd name="T72" fmla="*/ 1 w 232"/>
                <a:gd name="T73" fmla="*/ 0 h 271"/>
                <a:gd name="T74" fmla="*/ 1 w 232"/>
                <a:gd name="T75" fmla="*/ 0 h 271"/>
                <a:gd name="T76" fmla="*/ 1 w 232"/>
                <a:gd name="T77" fmla="*/ 0 h 271"/>
                <a:gd name="T78" fmla="*/ 1 w 232"/>
                <a:gd name="T79" fmla="*/ 0 h 271"/>
                <a:gd name="T80" fmla="*/ 1 w 232"/>
                <a:gd name="T81" fmla="*/ 0 h 271"/>
                <a:gd name="T82" fmla="*/ 1 w 232"/>
                <a:gd name="T83" fmla="*/ 0 h 271"/>
                <a:gd name="T84" fmla="*/ 1 w 232"/>
                <a:gd name="T85" fmla="*/ 0 h 271"/>
                <a:gd name="T86" fmla="*/ 1 w 232"/>
                <a:gd name="T87" fmla="*/ 0 h 271"/>
                <a:gd name="T88" fmla="*/ 1 w 232"/>
                <a:gd name="T89" fmla="*/ 0 h 271"/>
                <a:gd name="T90" fmla="*/ 1 w 232"/>
                <a:gd name="T91" fmla="*/ 0 h 271"/>
                <a:gd name="T92" fmla="*/ 1 w 232"/>
                <a:gd name="T93" fmla="*/ 0 h 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2"/>
                <a:gd name="T142" fmla="*/ 0 h 271"/>
                <a:gd name="T143" fmla="*/ 232 w 232"/>
                <a:gd name="T144" fmla="*/ 271 h 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2" h="271">
                  <a:moveTo>
                    <a:pt x="222" y="11"/>
                  </a:moveTo>
                  <a:lnTo>
                    <a:pt x="225" y="14"/>
                  </a:lnTo>
                  <a:lnTo>
                    <a:pt x="228" y="16"/>
                  </a:lnTo>
                  <a:lnTo>
                    <a:pt x="232" y="19"/>
                  </a:lnTo>
                  <a:lnTo>
                    <a:pt x="230" y="22"/>
                  </a:lnTo>
                  <a:lnTo>
                    <a:pt x="228" y="24"/>
                  </a:lnTo>
                  <a:lnTo>
                    <a:pt x="227" y="27"/>
                  </a:lnTo>
                  <a:lnTo>
                    <a:pt x="225" y="29"/>
                  </a:lnTo>
                  <a:lnTo>
                    <a:pt x="221" y="29"/>
                  </a:lnTo>
                  <a:lnTo>
                    <a:pt x="221" y="28"/>
                  </a:lnTo>
                  <a:lnTo>
                    <a:pt x="220" y="27"/>
                  </a:lnTo>
                  <a:lnTo>
                    <a:pt x="218" y="27"/>
                  </a:lnTo>
                  <a:lnTo>
                    <a:pt x="217" y="27"/>
                  </a:lnTo>
                  <a:lnTo>
                    <a:pt x="213" y="29"/>
                  </a:lnTo>
                  <a:lnTo>
                    <a:pt x="210" y="31"/>
                  </a:lnTo>
                  <a:lnTo>
                    <a:pt x="206" y="34"/>
                  </a:lnTo>
                  <a:lnTo>
                    <a:pt x="204" y="36"/>
                  </a:lnTo>
                  <a:lnTo>
                    <a:pt x="198" y="37"/>
                  </a:lnTo>
                  <a:lnTo>
                    <a:pt x="194" y="40"/>
                  </a:lnTo>
                  <a:lnTo>
                    <a:pt x="189" y="45"/>
                  </a:lnTo>
                  <a:lnTo>
                    <a:pt x="184" y="51"/>
                  </a:lnTo>
                  <a:lnTo>
                    <a:pt x="179" y="57"/>
                  </a:lnTo>
                  <a:lnTo>
                    <a:pt x="174" y="62"/>
                  </a:lnTo>
                  <a:lnTo>
                    <a:pt x="171" y="69"/>
                  </a:lnTo>
                  <a:lnTo>
                    <a:pt x="166" y="76"/>
                  </a:lnTo>
                  <a:lnTo>
                    <a:pt x="160" y="88"/>
                  </a:lnTo>
                  <a:lnTo>
                    <a:pt x="159" y="101"/>
                  </a:lnTo>
                  <a:lnTo>
                    <a:pt x="160" y="115"/>
                  </a:lnTo>
                  <a:lnTo>
                    <a:pt x="164" y="128"/>
                  </a:lnTo>
                  <a:lnTo>
                    <a:pt x="161" y="140"/>
                  </a:lnTo>
                  <a:lnTo>
                    <a:pt x="154" y="150"/>
                  </a:lnTo>
                  <a:lnTo>
                    <a:pt x="149" y="160"/>
                  </a:lnTo>
                  <a:lnTo>
                    <a:pt x="145" y="172"/>
                  </a:lnTo>
                  <a:lnTo>
                    <a:pt x="145" y="183"/>
                  </a:lnTo>
                  <a:lnTo>
                    <a:pt x="148" y="194"/>
                  </a:lnTo>
                  <a:lnTo>
                    <a:pt x="151" y="204"/>
                  </a:lnTo>
                  <a:lnTo>
                    <a:pt x="158" y="213"/>
                  </a:lnTo>
                  <a:lnTo>
                    <a:pt x="158" y="224"/>
                  </a:lnTo>
                  <a:lnTo>
                    <a:pt x="152" y="232"/>
                  </a:lnTo>
                  <a:lnTo>
                    <a:pt x="143" y="237"/>
                  </a:lnTo>
                  <a:lnTo>
                    <a:pt x="136" y="244"/>
                  </a:lnTo>
                  <a:lnTo>
                    <a:pt x="129" y="249"/>
                  </a:lnTo>
                  <a:lnTo>
                    <a:pt x="122" y="252"/>
                  </a:lnTo>
                  <a:lnTo>
                    <a:pt x="115" y="256"/>
                  </a:lnTo>
                  <a:lnTo>
                    <a:pt x="107" y="258"/>
                  </a:lnTo>
                  <a:lnTo>
                    <a:pt x="99" y="260"/>
                  </a:lnTo>
                  <a:lnTo>
                    <a:pt x="92" y="263"/>
                  </a:lnTo>
                  <a:lnTo>
                    <a:pt x="84" y="265"/>
                  </a:lnTo>
                  <a:lnTo>
                    <a:pt x="76" y="267"/>
                  </a:lnTo>
                  <a:lnTo>
                    <a:pt x="70" y="270"/>
                  </a:lnTo>
                  <a:lnTo>
                    <a:pt x="63" y="270"/>
                  </a:lnTo>
                  <a:lnTo>
                    <a:pt x="57" y="271"/>
                  </a:lnTo>
                  <a:lnTo>
                    <a:pt x="50" y="270"/>
                  </a:lnTo>
                  <a:lnTo>
                    <a:pt x="43" y="269"/>
                  </a:lnTo>
                  <a:lnTo>
                    <a:pt x="37" y="266"/>
                  </a:lnTo>
                  <a:lnTo>
                    <a:pt x="30" y="263"/>
                  </a:lnTo>
                  <a:lnTo>
                    <a:pt x="25" y="258"/>
                  </a:lnTo>
                  <a:lnTo>
                    <a:pt x="23" y="257"/>
                  </a:lnTo>
                  <a:lnTo>
                    <a:pt x="14" y="245"/>
                  </a:lnTo>
                  <a:lnTo>
                    <a:pt x="6" y="234"/>
                  </a:lnTo>
                  <a:lnTo>
                    <a:pt x="1" y="221"/>
                  </a:lnTo>
                  <a:lnTo>
                    <a:pt x="0" y="206"/>
                  </a:lnTo>
                  <a:lnTo>
                    <a:pt x="1" y="195"/>
                  </a:lnTo>
                  <a:lnTo>
                    <a:pt x="2" y="184"/>
                  </a:lnTo>
                  <a:lnTo>
                    <a:pt x="5" y="175"/>
                  </a:lnTo>
                  <a:lnTo>
                    <a:pt x="9" y="166"/>
                  </a:lnTo>
                  <a:lnTo>
                    <a:pt x="14" y="156"/>
                  </a:lnTo>
                  <a:lnTo>
                    <a:pt x="21" y="146"/>
                  </a:lnTo>
                  <a:lnTo>
                    <a:pt x="28" y="138"/>
                  </a:lnTo>
                  <a:lnTo>
                    <a:pt x="36" y="130"/>
                  </a:lnTo>
                  <a:lnTo>
                    <a:pt x="39" y="129"/>
                  </a:lnTo>
                  <a:lnTo>
                    <a:pt x="43" y="126"/>
                  </a:lnTo>
                  <a:lnTo>
                    <a:pt x="45" y="123"/>
                  </a:lnTo>
                  <a:lnTo>
                    <a:pt x="48" y="121"/>
                  </a:lnTo>
                  <a:lnTo>
                    <a:pt x="58" y="113"/>
                  </a:lnTo>
                  <a:lnTo>
                    <a:pt x="67" y="105"/>
                  </a:lnTo>
                  <a:lnTo>
                    <a:pt x="75" y="95"/>
                  </a:lnTo>
                  <a:lnTo>
                    <a:pt x="82" y="84"/>
                  </a:lnTo>
                  <a:lnTo>
                    <a:pt x="91" y="74"/>
                  </a:lnTo>
                  <a:lnTo>
                    <a:pt x="99" y="62"/>
                  </a:lnTo>
                  <a:lnTo>
                    <a:pt x="108" y="52"/>
                  </a:lnTo>
                  <a:lnTo>
                    <a:pt x="119" y="42"/>
                  </a:lnTo>
                  <a:lnTo>
                    <a:pt x="129" y="31"/>
                  </a:lnTo>
                  <a:lnTo>
                    <a:pt x="139" y="22"/>
                  </a:lnTo>
                  <a:lnTo>
                    <a:pt x="151" y="14"/>
                  </a:lnTo>
                  <a:lnTo>
                    <a:pt x="164" y="7"/>
                  </a:lnTo>
                  <a:lnTo>
                    <a:pt x="171" y="5"/>
                  </a:lnTo>
                  <a:lnTo>
                    <a:pt x="177" y="4"/>
                  </a:lnTo>
                  <a:lnTo>
                    <a:pt x="183" y="2"/>
                  </a:lnTo>
                  <a:lnTo>
                    <a:pt x="190" y="0"/>
                  </a:lnTo>
                  <a:lnTo>
                    <a:pt x="198" y="1"/>
                  </a:lnTo>
                  <a:lnTo>
                    <a:pt x="207" y="4"/>
                  </a:lnTo>
                  <a:lnTo>
                    <a:pt x="215" y="6"/>
                  </a:lnTo>
                  <a:lnTo>
                    <a:pt x="222" y="11"/>
                  </a:lnTo>
                  <a:close/>
                </a:path>
              </a:pathLst>
            </a:custGeom>
            <a:solidFill>
              <a:srgbClr val="7F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9" name="Freeform 19"/>
            <p:cNvSpPr>
              <a:spLocks/>
            </p:cNvSpPr>
            <p:nvPr/>
          </p:nvSpPr>
          <p:spPr bwMode="auto">
            <a:xfrm>
              <a:off x="3947" y="1481"/>
              <a:ext cx="285" cy="110"/>
            </a:xfrm>
            <a:custGeom>
              <a:avLst/>
              <a:gdLst>
                <a:gd name="T0" fmla="*/ 1 w 569"/>
                <a:gd name="T1" fmla="*/ 1 h 220"/>
                <a:gd name="T2" fmla="*/ 1 w 569"/>
                <a:gd name="T3" fmla="*/ 1 h 220"/>
                <a:gd name="T4" fmla="*/ 1 w 569"/>
                <a:gd name="T5" fmla="*/ 1 h 220"/>
                <a:gd name="T6" fmla="*/ 1 w 569"/>
                <a:gd name="T7" fmla="*/ 1 h 220"/>
                <a:gd name="T8" fmla="*/ 1 w 569"/>
                <a:gd name="T9" fmla="*/ 1 h 220"/>
                <a:gd name="T10" fmla="*/ 1 w 569"/>
                <a:gd name="T11" fmla="*/ 1 h 220"/>
                <a:gd name="T12" fmla="*/ 1 w 569"/>
                <a:gd name="T13" fmla="*/ 1 h 220"/>
                <a:gd name="T14" fmla="*/ 1 w 569"/>
                <a:gd name="T15" fmla="*/ 1 h 220"/>
                <a:gd name="T16" fmla="*/ 1 w 569"/>
                <a:gd name="T17" fmla="*/ 1 h 220"/>
                <a:gd name="T18" fmla="*/ 1 w 569"/>
                <a:gd name="T19" fmla="*/ 1 h 220"/>
                <a:gd name="T20" fmla="*/ 1 w 569"/>
                <a:gd name="T21" fmla="*/ 1 h 220"/>
                <a:gd name="T22" fmla="*/ 1 w 569"/>
                <a:gd name="T23" fmla="*/ 1 h 220"/>
                <a:gd name="T24" fmla="*/ 1 w 569"/>
                <a:gd name="T25" fmla="*/ 1 h 220"/>
                <a:gd name="T26" fmla="*/ 1 w 569"/>
                <a:gd name="T27" fmla="*/ 1 h 220"/>
                <a:gd name="T28" fmla="*/ 1 w 569"/>
                <a:gd name="T29" fmla="*/ 1 h 220"/>
                <a:gd name="T30" fmla="*/ 1 w 569"/>
                <a:gd name="T31" fmla="*/ 1 h 220"/>
                <a:gd name="T32" fmla="*/ 1 w 569"/>
                <a:gd name="T33" fmla="*/ 1 h 220"/>
                <a:gd name="T34" fmla="*/ 1 w 569"/>
                <a:gd name="T35" fmla="*/ 1 h 220"/>
                <a:gd name="T36" fmla="*/ 1 w 569"/>
                <a:gd name="T37" fmla="*/ 1 h 220"/>
                <a:gd name="T38" fmla="*/ 1 w 569"/>
                <a:gd name="T39" fmla="*/ 1 h 220"/>
                <a:gd name="T40" fmla="*/ 1 w 569"/>
                <a:gd name="T41" fmla="*/ 1 h 220"/>
                <a:gd name="T42" fmla="*/ 1 w 569"/>
                <a:gd name="T43" fmla="*/ 1 h 220"/>
                <a:gd name="T44" fmla="*/ 1 w 569"/>
                <a:gd name="T45" fmla="*/ 1 h 220"/>
                <a:gd name="T46" fmla="*/ 1 w 569"/>
                <a:gd name="T47" fmla="*/ 1 h 220"/>
                <a:gd name="T48" fmla="*/ 1 w 569"/>
                <a:gd name="T49" fmla="*/ 1 h 220"/>
                <a:gd name="T50" fmla="*/ 1 w 569"/>
                <a:gd name="T51" fmla="*/ 1 h 220"/>
                <a:gd name="T52" fmla="*/ 1 w 569"/>
                <a:gd name="T53" fmla="*/ 1 h 220"/>
                <a:gd name="T54" fmla="*/ 1 w 569"/>
                <a:gd name="T55" fmla="*/ 1 h 220"/>
                <a:gd name="T56" fmla="*/ 1 w 569"/>
                <a:gd name="T57" fmla="*/ 1 h 220"/>
                <a:gd name="T58" fmla="*/ 1 w 569"/>
                <a:gd name="T59" fmla="*/ 1 h 220"/>
                <a:gd name="T60" fmla="*/ 1 w 569"/>
                <a:gd name="T61" fmla="*/ 1 h 220"/>
                <a:gd name="T62" fmla="*/ 1 w 569"/>
                <a:gd name="T63" fmla="*/ 1 h 220"/>
                <a:gd name="T64" fmla="*/ 1 w 569"/>
                <a:gd name="T65" fmla="*/ 1 h 220"/>
                <a:gd name="T66" fmla="*/ 1 w 569"/>
                <a:gd name="T67" fmla="*/ 1 h 220"/>
                <a:gd name="T68" fmla="*/ 1 w 569"/>
                <a:gd name="T69" fmla="*/ 1 h 220"/>
                <a:gd name="T70" fmla="*/ 1 w 569"/>
                <a:gd name="T71" fmla="*/ 1 h 220"/>
                <a:gd name="T72" fmla="*/ 1 w 569"/>
                <a:gd name="T73" fmla="*/ 1 h 220"/>
                <a:gd name="T74" fmla="*/ 1 w 569"/>
                <a:gd name="T75" fmla="*/ 1 h 220"/>
                <a:gd name="T76" fmla="*/ 1 w 569"/>
                <a:gd name="T77" fmla="*/ 1 h 220"/>
                <a:gd name="T78" fmla="*/ 1 w 569"/>
                <a:gd name="T79" fmla="*/ 1 h 220"/>
                <a:gd name="T80" fmla="*/ 1 w 569"/>
                <a:gd name="T81" fmla="*/ 1 h 220"/>
                <a:gd name="T82" fmla="*/ 1 w 569"/>
                <a:gd name="T83" fmla="*/ 1 h 220"/>
                <a:gd name="T84" fmla="*/ 1 w 569"/>
                <a:gd name="T85" fmla="*/ 1 h 220"/>
                <a:gd name="T86" fmla="*/ 1 w 569"/>
                <a:gd name="T87" fmla="*/ 1 h 220"/>
                <a:gd name="T88" fmla="*/ 1 w 569"/>
                <a:gd name="T89" fmla="*/ 1 h 220"/>
                <a:gd name="T90" fmla="*/ 1 w 569"/>
                <a:gd name="T91" fmla="*/ 1 h 220"/>
                <a:gd name="T92" fmla="*/ 1 w 569"/>
                <a:gd name="T93" fmla="*/ 1 h 220"/>
                <a:gd name="T94" fmla="*/ 1 w 569"/>
                <a:gd name="T95" fmla="*/ 1 h 220"/>
                <a:gd name="T96" fmla="*/ 1 w 569"/>
                <a:gd name="T97" fmla="*/ 1 h 220"/>
                <a:gd name="T98" fmla="*/ 1 w 569"/>
                <a:gd name="T99" fmla="*/ 1 h 220"/>
                <a:gd name="T100" fmla="*/ 1 w 569"/>
                <a:gd name="T101" fmla="*/ 1 h 220"/>
                <a:gd name="T102" fmla="*/ 1 w 569"/>
                <a:gd name="T103" fmla="*/ 1 h 220"/>
                <a:gd name="T104" fmla="*/ 1 w 569"/>
                <a:gd name="T105" fmla="*/ 1 h 220"/>
                <a:gd name="T106" fmla="*/ 1 w 569"/>
                <a:gd name="T107" fmla="*/ 1 h 220"/>
                <a:gd name="T108" fmla="*/ 1 w 569"/>
                <a:gd name="T109" fmla="*/ 1 h 220"/>
                <a:gd name="T110" fmla="*/ 1 w 569"/>
                <a:gd name="T111" fmla="*/ 1 h 220"/>
                <a:gd name="T112" fmla="*/ 1 w 569"/>
                <a:gd name="T113" fmla="*/ 1 h 220"/>
                <a:gd name="T114" fmla="*/ 1 w 569"/>
                <a:gd name="T115" fmla="*/ 1 h 220"/>
                <a:gd name="T116" fmla="*/ 1 w 569"/>
                <a:gd name="T117" fmla="*/ 1 h 220"/>
                <a:gd name="T118" fmla="*/ 1 w 569"/>
                <a:gd name="T119" fmla="*/ 1 h 220"/>
                <a:gd name="T120" fmla="*/ 1 w 569"/>
                <a:gd name="T121" fmla="*/ 1 h 220"/>
                <a:gd name="T122" fmla="*/ 1 w 569"/>
                <a:gd name="T123" fmla="*/ 1 h 220"/>
                <a:gd name="T124" fmla="*/ 1 w 569"/>
                <a:gd name="T125" fmla="*/ 0 h 2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9"/>
                <a:gd name="T190" fmla="*/ 0 h 220"/>
                <a:gd name="T191" fmla="*/ 569 w 569"/>
                <a:gd name="T192" fmla="*/ 220 h 2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9" h="220">
                  <a:moveTo>
                    <a:pt x="117" y="0"/>
                  </a:moveTo>
                  <a:lnTo>
                    <a:pt x="114" y="10"/>
                  </a:lnTo>
                  <a:lnTo>
                    <a:pt x="110" y="20"/>
                  </a:lnTo>
                  <a:lnTo>
                    <a:pt x="104" y="30"/>
                  </a:lnTo>
                  <a:lnTo>
                    <a:pt x="102" y="40"/>
                  </a:lnTo>
                  <a:lnTo>
                    <a:pt x="98" y="43"/>
                  </a:lnTo>
                  <a:lnTo>
                    <a:pt x="97" y="48"/>
                  </a:lnTo>
                  <a:lnTo>
                    <a:pt x="97" y="53"/>
                  </a:lnTo>
                  <a:lnTo>
                    <a:pt x="96" y="56"/>
                  </a:lnTo>
                  <a:lnTo>
                    <a:pt x="95" y="61"/>
                  </a:lnTo>
                  <a:lnTo>
                    <a:pt x="94" y="65"/>
                  </a:lnTo>
                  <a:lnTo>
                    <a:pt x="92" y="70"/>
                  </a:lnTo>
                  <a:lnTo>
                    <a:pt x="95" y="74"/>
                  </a:lnTo>
                  <a:lnTo>
                    <a:pt x="97" y="81"/>
                  </a:lnTo>
                  <a:lnTo>
                    <a:pt x="99" y="87"/>
                  </a:lnTo>
                  <a:lnTo>
                    <a:pt x="102" y="94"/>
                  </a:lnTo>
                  <a:lnTo>
                    <a:pt x="106" y="100"/>
                  </a:lnTo>
                  <a:lnTo>
                    <a:pt x="113" y="110"/>
                  </a:lnTo>
                  <a:lnTo>
                    <a:pt x="122" y="118"/>
                  </a:lnTo>
                  <a:lnTo>
                    <a:pt x="133" y="124"/>
                  </a:lnTo>
                  <a:lnTo>
                    <a:pt x="144" y="129"/>
                  </a:lnTo>
                  <a:lnTo>
                    <a:pt x="156" y="132"/>
                  </a:lnTo>
                  <a:lnTo>
                    <a:pt x="168" y="133"/>
                  </a:lnTo>
                  <a:lnTo>
                    <a:pt x="180" y="133"/>
                  </a:lnTo>
                  <a:lnTo>
                    <a:pt x="193" y="133"/>
                  </a:lnTo>
                  <a:lnTo>
                    <a:pt x="198" y="131"/>
                  </a:lnTo>
                  <a:lnTo>
                    <a:pt x="204" y="129"/>
                  </a:lnTo>
                  <a:lnTo>
                    <a:pt x="210" y="126"/>
                  </a:lnTo>
                  <a:lnTo>
                    <a:pt x="216" y="125"/>
                  </a:lnTo>
                  <a:lnTo>
                    <a:pt x="221" y="124"/>
                  </a:lnTo>
                  <a:lnTo>
                    <a:pt x="227" y="123"/>
                  </a:lnTo>
                  <a:lnTo>
                    <a:pt x="234" y="123"/>
                  </a:lnTo>
                  <a:lnTo>
                    <a:pt x="240" y="122"/>
                  </a:lnTo>
                  <a:lnTo>
                    <a:pt x="248" y="118"/>
                  </a:lnTo>
                  <a:lnTo>
                    <a:pt x="256" y="116"/>
                  </a:lnTo>
                  <a:lnTo>
                    <a:pt x="264" y="114"/>
                  </a:lnTo>
                  <a:lnTo>
                    <a:pt x="272" y="110"/>
                  </a:lnTo>
                  <a:lnTo>
                    <a:pt x="274" y="110"/>
                  </a:lnTo>
                  <a:lnTo>
                    <a:pt x="277" y="108"/>
                  </a:lnTo>
                  <a:lnTo>
                    <a:pt x="278" y="107"/>
                  </a:lnTo>
                  <a:lnTo>
                    <a:pt x="281" y="107"/>
                  </a:lnTo>
                  <a:lnTo>
                    <a:pt x="285" y="104"/>
                  </a:lnTo>
                  <a:lnTo>
                    <a:pt x="289" y="103"/>
                  </a:lnTo>
                  <a:lnTo>
                    <a:pt x="293" y="103"/>
                  </a:lnTo>
                  <a:lnTo>
                    <a:pt x="296" y="102"/>
                  </a:lnTo>
                  <a:lnTo>
                    <a:pt x="300" y="101"/>
                  </a:lnTo>
                  <a:lnTo>
                    <a:pt x="303" y="99"/>
                  </a:lnTo>
                  <a:lnTo>
                    <a:pt x="306" y="98"/>
                  </a:lnTo>
                  <a:lnTo>
                    <a:pt x="309" y="96"/>
                  </a:lnTo>
                  <a:lnTo>
                    <a:pt x="312" y="94"/>
                  </a:lnTo>
                  <a:lnTo>
                    <a:pt x="315" y="91"/>
                  </a:lnTo>
                  <a:lnTo>
                    <a:pt x="317" y="88"/>
                  </a:lnTo>
                  <a:lnTo>
                    <a:pt x="322" y="89"/>
                  </a:lnTo>
                  <a:lnTo>
                    <a:pt x="325" y="92"/>
                  </a:lnTo>
                  <a:lnTo>
                    <a:pt x="329" y="94"/>
                  </a:lnTo>
                  <a:lnTo>
                    <a:pt x="332" y="96"/>
                  </a:lnTo>
                  <a:lnTo>
                    <a:pt x="335" y="96"/>
                  </a:lnTo>
                  <a:lnTo>
                    <a:pt x="340" y="99"/>
                  </a:lnTo>
                  <a:lnTo>
                    <a:pt x="345" y="100"/>
                  </a:lnTo>
                  <a:lnTo>
                    <a:pt x="348" y="102"/>
                  </a:lnTo>
                  <a:lnTo>
                    <a:pt x="353" y="103"/>
                  </a:lnTo>
                  <a:lnTo>
                    <a:pt x="357" y="106"/>
                  </a:lnTo>
                  <a:lnTo>
                    <a:pt x="362" y="108"/>
                  </a:lnTo>
                  <a:lnTo>
                    <a:pt x="365" y="109"/>
                  </a:lnTo>
                  <a:lnTo>
                    <a:pt x="370" y="111"/>
                  </a:lnTo>
                  <a:lnTo>
                    <a:pt x="376" y="111"/>
                  </a:lnTo>
                  <a:lnTo>
                    <a:pt x="382" y="114"/>
                  </a:lnTo>
                  <a:lnTo>
                    <a:pt x="387" y="115"/>
                  </a:lnTo>
                  <a:lnTo>
                    <a:pt x="394" y="116"/>
                  </a:lnTo>
                  <a:lnTo>
                    <a:pt x="401" y="118"/>
                  </a:lnTo>
                  <a:lnTo>
                    <a:pt x="408" y="122"/>
                  </a:lnTo>
                  <a:lnTo>
                    <a:pt x="415" y="125"/>
                  </a:lnTo>
                  <a:lnTo>
                    <a:pt x="422" y="130"/>
                  </a:lnTo>
                  <a:lnTo>
                    <a:pt x="430" y="134"/>
                  </a:lnTo>
                  <a:lnTo>
                    <a:pt x="438" y="138"/>
                  </a:lnTo>
                  <a:lnTo>
                    <a:pt x="446" y="141"/>
                  </a:lnTo>
                  <a:lnTo>
                    <a:pt x="454" y="145"/>
                  </a:lnTo>
                  <a:lnTo>
                    <a:pt x="463" y="148"/>
                  </a:lnTo>
                  <a:lnTo>
                    <a:pt x="471" y="152"/>
                  </a:lnTo>
                  <a:lnTo>
                    <a:pt x="481" y="155"/>
                  </a:lnTo>
                  <a:lnTo>
                    <a:pt x="490" y="157"/>
                  </a:lnTo>
                  <a:lnTo>
                    <a:pt x="499" y="160"/>
                  </a:lnTo>
                  <a:lnTo>
                    <a:pt x="509" y="161"/>
                  </a:lnTo>
                  <a:lnTo>
                    <a:pt x="519" y="163"/>
                  </a:lnTo>
                  <a:lnTo>
                    <a:pt x="528" y="165"/>
                  </a:lnTo>
                  <a:lnTo>
                    <a:pt x="532" y="167"/>
                  </a:lnTo>
                  <a:lnTo>
                    <a:pt x="538" y="167"/>
                  </a:lnTo>
                  <a:lnTo>
                    <a:pt x="543" y="167"/>
                  </a:lnTo>
                  <a:lnTo>
                    <a:pt x="549" y="167"/>
                  </a:lnTo>
                  <a:lnTo>
                    <a:pt x="553" y="167"/>
                  </a:lnTo>
                  <a:lnTo>
                    <a:pt x="559" y="168"/>
                  </a:lnTo>
                  <a:lnTo>
                    <a:pt x="563" y="168"/>
                  </a:lnTo>
                  <a:lnTo>
                    <a:pt x="569" y="168"/>
                  </a:lnTo>
                  <a:lnTo>
                    <a:pt x="568" y="176"/>
                  </a:lnTo>
                  <a:lnTo>
                    <a:pt x="565" y="183"/>
                  </a:lnTo>
                  <a:lnTo>
                    <a:pt x="559" y="188"/>
                  </a:lnTo>
                  <a:lnTo>
                    <a:pt x="552" y="192"/>
                  </a:lnTo>
                  <a:lnTo>
                    <a:pt x="545" y="194"/>
                  </a:lnTo>
                  <a:lnTo>
                    <a:pt x="538" y="199"/>
                  </a:lnTo>
                  <a:lnTo>
                    <a:pt x="530" y="202"/>
                  </a:lnTo>
                  <a:lnTo>
                    <a:pt x="523" y="206"/>
                  </a:lnTo>
                  <a:lnTo>
                    <a:pt x="506" y="212"/>
                  </a:lnTo>
                  <a:lnTo>
                    <a:pt x="489" y="216"/>
                  </a:lnTo>
                  <a:lnTo>
                    <a:pt x="471" y="218"/>
                  </a:lnTo>
                  <a:lnTo>
                    <a:pt x="453" y="220"/>
                  </a:lnTo>
                  <a:lnTo>
                    <a:pt x="434" y="220"/>
                  </a:lnTo>
                  <a:lnTo>
                    <a:pt x="416" y="218"/>
                  </a:lnTo>
                  <a:lnTo>
                    <a:pt x="398" y="217"/>
                  </a:lnTo>
                  <a:lnTo>
                    <a:pt x="379" y="215"/>
                  </a:lnTo>
                  <a:lnTo>
                    <a:pt x="376" y="214"/>
                  </a:lnTo>
                  <a:lnTo>
                    <a:pt x="373" y="214"/>
                  </a:lnTo>
                  <a:lnTo>
                    <a:pt x="370" y="213"/>
                  </a:lnTo>
                  <a:lnTo>
                    <a:pt x="367" y="212"/>
                  </a:lnTo>
                  <a:lnTo>
                    <a:pt x="361" y="212"/>
                  </a:lnTo>
                  <a:lnTo>
                    <a:pt x="355" y="210"/>
                  </a:lnTo>
                  <a:lnTo>
                    <a:pt x="349" y="208"/>
                  </a:lnTo>
                  <a:lnTo>
                    <a:pt x="345" y="206"/>
                  </a:lnTo>
                  <a:lnTo>
                    <a:pt x="339" y="205"/>
                  </a:lnTo>
                  <a:lnTo>
                    <a:pt x="333" y="202"/>
                  </a:lnTo>
                  <a:lnTo>
                    <a:pt x="327" y="201"/>
                  </a:lnTo>
                  <a:lnTo>
                    <a:pt x="322" y="201"/>
                  </a:lnTo>
                  <a:lnTo>
                    <a:pt x="309" y="198"/>
                  </a:lnTo>
                  <a:lnTo>
                    <a:pt x="296" y="193"/>
                  </a:lnTo>
                  <a:lnTo>
                    <a:pt x="284" y="190"/>
                  </a:lnTo>
                  <a:lnTo>
                    <a:pt x="271" y="186"/>
                  </a:lnTo>
                  <a:lnTo>
                    <a:pt x="258" y="183"/>
                  </a:lnTo>
                  <a:lnTo>
                    <a:pt x="244" y="179"/>
                  </a:lnTo>
                  <a:lnTo>
                    <a:pt x="232" y="177"/>
                  </a:lnTo>
                  <a:lnTo>
                    <a:pt x="219" y="175"/>
                  </a:lnTo>
                  <a:lnTo>
                    <a:pt x="211" y="172"/>
                  </a:lnTo>
                  <a:lnTo>
                    <a:pt x="203" y="170"/>
                  </a:lnTo>
                  <a:lnTo>
                    <a:pt x="195" y="168"/>
                  </a:lnTo>
                  <a:lnTo>
                    <a:pt x="187" y="165"/>
                  </a:lnTo>
                  <a:lnTo>
                    <a:pt x="179" y="163"/>
                  </a:lnTo>
                  <a:lnTo>
                    <a:pt x="172" y="161"/>
                  </a:lnTo>
                  <a:lnTo>
                    <a:pt x="164" y="159"/>
                  </a:lnTo>
                  <a:lnTo>
                    <a:pt x="156" y="157"/>
                  </a:lnTo>
                  <a:lnTo>
                    <a:pt x="151" y="157"/>
                  </a:lnTo>
                  <a:lnTo>
                    <a:pt x="145" y="157"/>
                  </a:lnTo>
                  <a:lnTo>
                    <a:pt x="141" y="159"/>
                  </a:lnTo>
                  <a:lnTo>
                    <a:pt x="136" y="159"/>
                  </a:lnTo>
                  <a:lnTo>
                    <a:pt x="132" y="159"/>
                  </a:lnTo>
                  <a:lnTo>
                    <a:pt x="127" y="157"/>
                  </a:lnTo>
                  <a:lnTo>
                    <a:pt x="122" y="157"/>
                  </a:lnTo>
                  <a:lnTo>
                    <a:pt x="119" y="155"/>
                  </a:lnTo>
                  <a:lnTo>
                    <a:pt x="117" y="156"/>
                  </a:lnTo>
                  <a:lnTo>
                    <a:pt x="114" y="156"/>
                  </a:lnTo>
                  <a:lnTo>
                    <a:pt x="111" y="155"/>
                  </a:lnTo>
                  <a:lnTo>
                    <a:pt x="109" y="155"/>
                  </a:lnTo>
                  <a:lnTo>
                    <a:pt x="101" y="154"/>
                  </a:lnTo>
                  <a:lnTo>
                    <a:pt x="94" y="154"/>
                  </a:lnTo>
                  <a:lnTo>
                    <a:pt x="86" y="153"/>
                  </a:lnTo>
                  <a:lnTo>
                    <a:pt x="77" y="152"/>
                  </a:lnTo>
                  <a:lnTo>
                    <a:pt x="71" y="150"/>
                  </a:lnTo>
                  <a:lnTo>
                    <a:pt x="63" y="150"/>
                  </a:lnTo>
                  <a:lnTo>
                    <a:pt x="54" y="149"/>
                  </a:lnTo>
                  <a:lnTo>
                    <a:pt x="46" y="149"/>
                  </a:lnTo>
                  <a:lnTo>
                    <a:pt x="42" y="148"/>
                  </a:lnTo>
                  <a:lnTo>
                    <a:pt x="38" y="147"/>
                  </a:lnTo>
                  <a:lnTo>
                    <a:pt x="34" y="147"/>
                  </a:lnTo>
                  <a:lnTo>
                    <a:pt x="29" y="146"/>
                  </a:lnTo>
                  <a:lnTo>
                    <a:pt x="22" y="146"/>
                  </a:lnTo>
                  <a:lnTo>
                    <a:pt x="14" y="146"/>
                  </a:lnTo>
                  <a:lnTo>
                    <a:pt x="7" y="144"/>
                  </a:lnTo>
                  <a:lnTo>
                    <a:pt x="1" y="140"/>
                  </a:lnTo>
                  <a:lnTo>
                    <a:pt x="1" y="138"/>
                  </a:lnTo>
                  <a:lnTo>
                    <a:pt x="1" y="134"/>
                  </a:lnTo>
                  <a:lnTo>
                    <a:pt x="1" y="131"/>
                  </a:lnTo>
                  <a:lnTo>
                    <a:pt x="0" y="129"/>
                  </a:lnTo>
                  <a:lnTo>
                    <a:pt x="3" y="111"/>
                  </a:lnTo>
                  <a:lnTo>
                    <a:pt x="7" y="94"/>
                  </a:lnTo>
                  <a:lnTo>
                    <a:pt x="11" y="78"/>
                  </a:lnTo>
                  <a:lnTo>
                    <a:pt x="11" y="59"/>
                  </a:lnTo>
                  <a:lnTo>
                    <a:pt x="14" y="46"/>
                  </a:lnTo>
                  <a:lnTo>
                    <a:pt x="21" y="35"/>
                  </a:lnTo>
                  <a:lnTo>
                    <a:pt x="31" y="26"/>
                  </a:lnTo>
                  <a:lnTo>
                    <a:pt x="42" y="18"/>
                  </a:lnTo>
                  <a:lnTo>
                    <a:pt x="48" y="16"/>
                  </a:lnTo>
                  <a:lnTo>
                    <a:pt x="54" y="15"/>
                  </a:lnTo>
                  <a:lnTo>
                    <a:pt x="60" y="12"/>
                  </a:lnTo>
                  <a:lnTo>
                    <a:pt x="66" y="11"/>
                  </a:lnTo>
                  <a:lnTo>
                    <a:pt x="72" y="10"/>
                  </a:lnTo>
                  <a:lnTo>
                    <a:pt x="79" y="9"/>
                  </a:lnTo>
                  <a:lnTo>
                    <a:pt x="84" y="8"/>
                  </a:lnTo>
                  <a:lnTo>
                    <a:pt x="90" y="7"/>
                  </a:lnTo>
                  <a:lnTo>
                    <a:pt x="97" y="4"/>
                  </a:lnTo>
                  <a:lnTo>
                    <a:pt x="104" y="2"/>
                  </a:lnTo>
                  <a:lnTo>
                    <a:pt x="110" y="1"/>
                  </a:lnTo>
                  <a:lnTo>
                    <a:pt x="117" y="0"/>
                  </a:lnTo>
                  <a:close/>
                </a:path>
              </a:pathLst>
            </a:custGeom>
            <a:solidFill>
              <a:srgbClr val="2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 name="TextBox 19"/>
          <p:cNvSpPr txBox="1"/>
          <p:nvPr/>
        </p:nvSpPr>
        <p:spPr>
          <a:xfrm>
            <a:off x="3352800" y="6400800"/>
            <a:ext cx="2971800" cy="292388"/>
          </a:xfrm>
          <a:prstGeom prst="rect">
            <a:avLst/>
          </a:prstGeom>
          <a:noFill/>
        </p:spPr>
        <p:txBody>
          <a:bodyPr wrap="square" rtlCol="0">
            <a:spAutoFit/>
          </a:bodyPr>
          <a:lstStyle/>
          <a:p>
            <a:pPr algn="ctr"/>
            <a:r>
              <a:rPr lang="en-US" sz="1300" dirty="0" smtClean="0">
                <a:solidFill>
                  <a:schemeClr val="tx2"/>
                </a:solidFill>
              </a:rPr>
              <a:t>Source: N.L. Miller, 2004</a:t>
            </a:r>
            <a:endParaRPr lang="en-US" sz="13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fill="hold" nodeType="clickEffect">
                                  <p:stCondLst>
                                    <p:cond delay="0"/>
                                  </p:stCondLst>
                                  <p:childTnLst>
                                    <p:animMotion origin="layout" path="M -3.33333E-6 -2.48844E-6 C 0.00365 0.09505 0.00747 0.19034 0.01198 0.26457 C 0.0165 0.33881 0.02014 0.39478 0.02691 0.44542 C 0.03368 0.49607 0.04289 0.5858 0.05226 0.56869 C 0.06164 0.55158 0.0783 0.37974 0.08351 0.34205 " pathEditMode="relative" rAng="0" ptsTypes="aaaaA">
                                      <p:cBhvr>
                                        <p:cTn id="6" dur="5000" fill="hold"/>
                                        <p:tgtEl>
                                          <p:spTgt spid="2"/>
                                        </p:tgtEl>
                                        <p:attrNameLst>
                                          <p:attrName>ppt_x</p:attrName>
                                          <p:attrName>ppt_y</p:attrName>
                                        </p:attrNameLst>
                                      </p:cBhvr>
                                      <p:rCtr x="4200" y="29300"/>
                                    </p:animMotion>
                                  </p:childTnLst>
                                </p:cTn>
                              </p:par>
                            </p:childTnLst>
                          </p:cTn>
                        </p:par>
                        <p:par>
                          <p:cTn id="7" fill="hold" nodeType="afterGroup">
                            <p:stCondLst>
                              <p:cond delay="5000"/>
                            </p:stCondLst>
                            <p:childTnLst>
                              <p:par>
                                <p:cTn id="8" presetID="0" presetClass="path" presetSubtype="0" fill="hold" nodeType="afterEffect">
                                  <p:stCondLst>
                                    <p:cond delay="0"/>
                                  </p:stCondLst>
                                  <p:childTnLst>
                                    <p:animMotion origin="layout" path="M 0.08351 0.34204 C 0.09236 0.26364 0.10122 0.18524 0.10886 0.15518 C 0.1165 0.12511 0.12066 0.11586 0.12986 0.16119 C 0.13907 0.20652 0.15643 0.36309 0.16407 0.42761 C 0.1717 0.49213 0.17188 0.52174 0.17604 0.54879 C 0.18021 0.57585 0.1842 0.59204 0.18959 0.59065 C 0.19497 0.58927 0.20261 0.56915 0.20886 0.54093 C 0.21511 0.51272 0.22361 0.45328 0.22691 0.4216 C 0.23021 0.38991 0.22639 0.37257 0.2283 0.35014 C 0.23021 0.3277 0.23438 0.30689 0.23872 0.28631 " pathEditMode="relative" rAng="0" ptsTypes="aaaaaaaaaA">
                                      <p:cBhvr>
                                        <p:cTn id="9" dur="5000" fill="hold"/>
                                        <p:tgtEl>
                                          <p:spTgt spid="2"/>
                                        </p:tgtEl>
                                        <p:attrNameLst>
                                          <p:attrName>ppt_x</p:attrName>
                                          <p:attrName>ppt_y</p:attrName>
                                        </p:attrNameLst>
                                      </p:cBhvr>
                                      <p:rCtr x="7800" y="1200"/>
                                    </p:animMotion>
                                  </p:childTnLst>
                                </p:cTn>
                              </p:par>
                            </p:childTnLst>
                          </p:cTn>
                        </p:par>
                        <p:par>
                          <p:cTn id="10" fill="hold" nodeType="afterGroup">
                            <p:stCondLst>
                              <p:cond delay="10000"/>
                            </p:stCondLst>
                            <p:childTnLst>
                              <p:par>
                                <p:cTn id="11" presetID="0" presetClass="path" presetSubtype="0" fill="hold" nodeType="afterEffect">
                                  <p:stCondLst>
                                    <p:cond delay="0"/>
                                  </p:stCondLst>
                                  <p:childTnLst>
                                    <p:animMotion origin="layout" path="M 0.23872 0.28631 C 0.24723 0.23081 0.25573 0.1753 0.26563 0.1531 C 0.27552 0.1309 0.28924 0.13784 0.29844 0.1531 C 0.30764 0.16836 0.31493 0.21161 0.32084 0.24468 C 0.32674 0.27775 0.32917 0.31799 0.33438 0.35199 C 0.33959 0.38599 0.34549 0.4327 0.35226 0.44935 C 0.35903 0.466 0.36615 0.48034 0.37466 0.45143 C 0.38316 0.42253 0.3941 0.3247 0.40296 0.27637 C 0.41181 0.22803 0.42414 0.18039 0.4283 0.16119 " pathEditMode="relative" ptsTypes="aaaaaaaaA">
                                      <p:cBhvr>
                                        <p:cTn id="12" dur="5000" fill="hold"/>
                                        <p:tgtEl>
                                          <p:spTgt spid="2"/>
                                        </p:tgtEl>
                                        <p:attrNameLst>
                                          <p:attrName>ppt_x</p:attrName>
                                          <p:attrName>ppt_y</p:attrName>
                                        </p:attrNameLst>
                                      </p:cBhvr>
                                    </p:animMotion>
                                  </p:childTnLst>
                                </p:cTn>
                              </p:par>
                            </p:childTnLst>
                          </p:cTn>
                        </p:par>
                        <p:par>
                          <p:cTn id="13" fill="hold" nodeType="afterGroup">
                            <p:stCondLst>
                              <p:cond delay="15000"/>
                            </p:stCondLst>
                            <p:childTnLst>
                              <p:par>
                                <p:cTn id="14" presetID="0" presetClass="path" presetSubtype="0" fill="hold" nodeType="afterEffect">
                                  <p:stCondLst>
                                    <p:cond delay="0"/>
                                  </p:stCondLst>
                                  <p:childTnLst>
                                    <p:animMotion origin="layout" path="M 0.4283 0.1612 C 0.43924 0.14084 0.45035 0.12072 0.45955 0.11541 C 0.46875 0.11009 0.47604 0.1124 0.48351 0.12928 C 0.49097 0.14616 0.49913 0.18085 0.50434 0.21693 C 0.50955 0.25301 0.51146 0.31129 0.51476 0.34598 C 0.51806 0.38067 0.51875 0.4112 0.52379 0.42553 C 0.52882 0.43987 0.53889 0.4438 0.54462 0.43155 C 0.55035 0.41929 0.55521 0.37812 0.55816 0.35199 C 0.56111 0.32586 0.56181 0.28747 0.5625 0.27452 " pathEditMode="relative" ptsTypes="aaaaaaaaA">
                                      <p:cBhvr>
                                        <p:cTn id="15" dur="5000" fill="hold"/>
                                        <p:tgtEl>
                                          <p:spTgt spid="2"/>
                                        </p:tgtEl>
                                        <p:attrNameLst>
                                          <p:attrName>ppt_x</p:attrName>
                                          <p:attrName>ppt_y</p:attrName>
                                        </p:attrNameLst>
                                      </p:cBhvr>
                                    </p:animMotion>
                                  </p:childTnLst>
                                </p:cTn>
                              </p:par>
                            </p:childTnLst>
                          </p:cTn>
                        </p:par>
                        <p:par>
                          <p:cTn id="16" fill="hold" nodeType="afterGroup">
                            <p:stCondLst>
                              <p:cond delay="20000"/>
                            </p:stCondLst>
                            <p:childTnLst>
                              <p:par>
                                <p:cTn id="17" presetID="0" presetClass="path" presetSubtype="0" fill="hold" nodeType="afterEffect">
                                  <p:stCondLst>
                                    <p:cond delay="0"/>
                                  </p:stCondLst>
                                  <p:childTnLst>
                                    <p:animMotion origin="layout" path="M 0.56251 0.27452 C 0.56268 0.23613 0.56303 0.19797 0.56997 0.17114 C 0.57691 0.14431 0.59358 0.12165 0.60435 0.11332 C 0.61511 0.105 0.62622 0.1124 0.63421 0.12142 C 0.64219 0.13044 0.64705 0.14408 0.65209 0.16698 C 0.65712 0.18987 0.6599 0.23543 0.66407 0.25856 C 0.66823 0.28168 0.67327 0.29949 0.67744 0.3062 C 0.6816 0.31291 0.6849 0.31291 0.68941 0.29834 C 0.69393 0.28377 0.70105 0.24954 0.70435 0.21878 C 0.70764 0.18802 0.70556 0.14454 0.70886 0.11332 C 0.71216 0.0821 0.72136 0.04556 0.72379 0.03192 " pathEditMode="relative" ptsTypes="aaaaaaaaaaA">
                                      <p:cBhvr>
                                        <p:cTn id="18" dur="5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Benefits of Sleep</a:t>
            </a:r>
            <a:endParaRPr lang="en-US" b="0"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fld id="{ECA2329B-2F9B-2A46-9084-278B3F2BD5AC}" type="slidenum">
              <a:rPr lang="en-US" smtClean="0"/>
              <a:pPr/>
              <a:t>7</a:t>
            </a:fld>
            <a:endParaRPr lang="en-US"/>
          </a:p>
        </p:txBody>
      </p:sp>
      <p:sp>
        <p:nvSpPr>
          <p:cNvPr id="6" name="Subtitle 2"/>
          <p:cNvSpPr>
            <a:spLocks noGrp="1"/>
          </p:cNvSpPr>
          <p:nvPr>
            <p:ph idx="1"/>
          </p:nvPr>
        </p:nvSpPr>
        <p:spPr>
          <a:xfrm>
            <a:off x="457200" y="1295400"/>
            <a:ext cx="8610600" cy="4673025"/>
          </a:xfrm>
          <a:solidFill>
            <a:schemeClr val="bg1"/>
          </a:solidFill>
        </p:spPr>
        <p:txBody>
          <a:bodyPr lIns="0" tIns="0" rIns="0" bIns="0">
            <a:noAutofit/>
          </a:bodyPr>
          <a:lstStyle/>
          <a:p>
            <a:pPr marL="0" indent="0" algn="l">
              <a:spcAft>
                <a:spcPts val="600"/>
              </a:spcAft>
              <a:buNone/>
              <a:defRPr/>
            </a:pPr>
            <a:r>
              <a:rPr lang="en-US" sz="2800" dirty="0" smtClean="0">
                <a:cs typeface="Arial" panose="020B0604020202020204" pitchFamily="34" charset="0"/>
              </a:rPr>
              <a:t>Better sleep is linked to improved:</a:t>
            </a:r>
          </a:p>
          <a:p>
            <a:pPr marL="1143000" lvl="1" indent="-685800" algn="l">
              <a:spcAft>
                <a:spcPts val="600"/>
              </a:spcAft>
              <a:buFont typeface="LucidaGrande" charset="0"/>
              <a:buChar char="-"/>
              <a:defRPr/>
            </a:pPr>
            <a:r>
              <a:rPr lang="en-US" sz="2400" dirty="0" smtClean="0">
                <a:solidFill>
                  <a:schemeClr val="tx2"/>
                </a:solidFill>
                <a:cs typeface="Arial" panose="020B0604020202020204" pitchFamily="34" charset="0"/>
              </a:rPr>
              <a:t>Memory</a:t>
            </a:r>
          </a:p>
          <a:p>
            <a:pPr marL="1143000" lvl="1" indent="-685800" algn="l">
              <a:spcAft>
                <a:spcPts val="600"/>
              </a:spcAft>
              <a:buFont typeface="LucidaGrande" charset="0"/>
              <a:buChar char="-"/>
              <a:defRPr/>
            </a:pPr>
            <a:r>
              <a:rPr lang="en-US" sz="2400" dirty="0" smtClean="0">
                <a:solidFill>
                  <a:schemeClr val="tx2"/>
                </a:solidFill>
                <a:cs typeface="Arial" panose="020B0604020202020204" pitchFamily="34" charset="0"/>
              </a:rPr>
              <a:t>Creativity</a:t>
            </a:r>
          </a:p>
          <a:p>
            <a:pPr marL="1143000" lvl="1" indent="-685800" algn="l">
              <a:spcAft>
                <a:spcPts val="600"/>
              </a:spcAft>
              <a:buFont typeface="LucidaGrande" charset="0"/>
              <a:buChar char="-"/>
              <a:defRPr/>
            </a:pPr>
            <a:r>
              <a:rPr lang="en-US" sz="2400" dirty="0" smtClean="0">
                <a:solidFill>
                  <a:schemeClr val="tx2"/>
                </a:solidFill>
                <a:cs typeface="Arial" panose="020B0604020202020204" pitchFamily="34" charset="0"/>
              </a:rPr>
              <a:t>Productivity</a:t>
            </a:r>
            <a:endParaRPr lang="en-US" sz="2400" dirty="0">
              <a:solidFill>
                <a:schemeClr val="tx2"/>
              </a:solidFill>
              <a:cs typeface="Arial" panose="020B0604020202020204" pitchFamily="34" charset="0"/>
            </a:endParaRPr>
          </a:p>
          <a:p>
            <a:pPr marL="1143000" lvl="1" indent="-685800" algn="l">
              <a:spcAft>
                <a:spcPts val="600"/>
              </a:spcAft>
              <a:buFont typeface="LucidaGrande" charset="0"/>
              <a:buChar char="-"/>
              <a:defRPr/>
            </a:pPr>
            <a:r>
              <a:rPr lang="en-US" sz="2400" dirty="0" smtClean="0">
                <a:solidFill>
                  <a:schemeClr val="tx2"/>
                </a:solidFill>
                <a:cs typeface="Arial" panose="020B0604020202020204" pitchFamily="34" charset="0"/>
              </a:rPr>
              <a:t>Concentration </a:t>
            </a:r>
            <a:endParaRPr lang="en-US" sz="2400" dirty="0">
              <a:solidFill>
                <a:schemeClr val="tx2"/>
              </a:solidFill>
              <a:cs typeface="Arial" panose="020B0604020202020204" pitchFamily="34" charset="0"/>
            </a:endParaRPr>
          </a:p>
          <a:p>
            <a:pPr marL="1143000" lvl="1" indent="-685800" algn="l">
              <a:spcAft>
                <a:spcPts val="600"/>
              </a:spcAft>
              <a:buFont typeface="LucidaGrande" charset="0"/>
              <a:buChar char="-"/>
              <a:defRPr/>
            </a:pPr>
            <a:r>
              <a:rPr lang="en-US" sz="2400" dirty="0" smtClean="0">
                <a:solidFill>
                  <a:schemeClr val="tx2"/>
                </a:solidFill>
                <a:cs typeface="Arial" panose="020B0604020202020204" pitchFamily="34" charset="0"/>
              </a:rPr>
              <a:t>Happiness</a:t>
            </a:r>
            <a:endParaRPr lang="en-US" sz="2400" dirty="0">
              <a:solidFill>
                <a:schemeClr val="tx2"/>
              </a:solidFill>
              <a:cs typeface="Arial" panose="020B0604020202020204" pitchFamily="34" charset="0"/>
            </a:endParaRPr>
          </a:p>
          <a:p>
            <a:pPr marL="1143000" lvl="1" indent="-685800" algn="l">
              <a:spcAft>
                <a:spcPts val="600"/>
              </a:spcAft>
              <a:buFont typeface="LucidaGrande" charset="0"/>
              <a:buChar char="-"/>
              <a:defRPr/>
            </a:pPr>
            <a:r>
              <a:rPr lang="en-US" sz="2400" dirty="0" smtClean="0">
                <a:solidFill>
                  <a:schemeClr val="tx2"/>
                </a:solidFill>
                <a:cs typeface="Arial" panose="020B0604020202020204" pitchFamily="34" charset="0"/>
              </a:rPr>
              <a:t>Optimism</a:t>
            </a:r>
            <a:endParaRPr lang="en-US" sz="2400" dirty="0">
              <a:solidFill>
                <a:schemeClr val="tx2"/>
              </a:solidFill>
              <a:cs typeface="Arial" panose="020B0604020202020204" pitchFamily="34" charset="0"/>
            </a:endParaRPr>
          </a:p>
          <a:p>
            <a:pPr marL="1143000" lvl="1" indent="-685800" algn="l">
              <a:spcAft>
                <a:spcPts val="600"/>
              </a:spcAft>
              <a:buFont typeface="LucidaGrande" charset="0"/>
              <a:buChar char="-"/>
              <a:defRPr/>
            </a:pPr>
            <a:r>
              <a:rPr lang="en-US" sz="2400" dirty="0" smtClean="0">
                <a:solidFill>
                  <a:schemeClr val="tx2"/>
                </a:solidFill>
                <a:cs typeface="Arial" panose="020B0604020202020204" pitchFamily="34" charset="0"/>
              </a:rPr>
              <a:t>Frustration tolerance</a:t>
            </a:r>
          </a:p>
          <a:p>
            <a:pPr marL="742950" lvl="1" indent="-285750" algn="l">
              <a:spcAft>
                <a:spcPts val="600"/>
              </a:spcAft>
              <a:buFont typeface="Arial" panose="020B0604020202020204" pitchFamily="34" charset="0"/>
              <a:buChar char="•"/>
              <a:defRPr/>
            </a:pPr>
            <a:endParaRPr lang="en-US" sz="900" dirty="0" smtClean="0">
              <a:solidFill>
                <a:schemeClr val="tx2"/>
              </a:solidFill>
              <a:cs typeface="Arial" panose="020B0604020202020204" pitchFamily="34" charset="0"/>
            </a:endParaRPr>
          </a:p>
          <a:p>
            <a:pPr marL="285750" indent="-285750" algn="l">
              <a:spcAft>
                <a:spcPts val="600"/>
              </a:spcAft>
              <a:buFont typeface="Arial" panose="020B0604020202020204" pitchFamily="34" charset="0"/>
              <a:buChar char="•"/>
              <a:defRPr/>
            </a:pPr>
            <a:endParaRPr lang="en-US" sz="1100" dirty="0" smtClean="0">
              <a:cs typeface="Arial" panose="020B0604020202020204" pitchFamily="34" charset="0"/>
            </a:endParaRPr>
          </a:p>
          <a:p>
            <a:pPr marL="285750" indent="-285750" algn="l">
              <a:spcAft>
                <a:spcPts val="600"/>
              </a:spcAft>
              <a:buFont typeface="Arial" panose="020B0604020202020204" pitchFamily="34" charset="0"/>
              <a:buChar char="•"/>
              <a:defRPr/>
            </a:pPr>
            <a:endParaRPr lang="en-US" sz="1100" dirty="0" smtClean="0">
              <a:cs typeface="Arial" panose="020B0604020202020204" pitchFamily="34" charset="0"/>
            </a:endParaRPr>
          </a:p>
        </p:txBody>
      </p:sp>
      <p:pic>
        <p:nvPicPr>
          <p:cNvPr id="7" name="Picture 6" descr="921664-sleeping-baby.jpg"/>
          <p:cNvPicPr>
            <a:picLocks noChangeAspect="1"/>
          </p:cNvPicPr>
          <p:nvPr/>
        </p:nvPicPr>
        <p:blipFill>
          <a:blip r:embed="rId2" cstate="print"/>
          <a:stretch>
            <a:fillRect/>
          </a:stretch>
        </p:blipFill>
        <p:spPr>
          <a:xfrm>
            <a:off x="4648200" y="2667001"/>
            <a:ext cx="4178248" cy="2352675"/>
          </a:xfrm>
          <a:prstGeom prst="rect">
            <a:avLst/>
          </a:prstGeom>
        </p:spPr>
      </p:pic>
      <p:sp>
        <p:nvSpPr>
          <p:cNvPr id="8" name="TextBox 7"/>
          <p:cNvSpPr txBox="1"/>
          <p:nvPr/>
        </p:nvSpPr>
        <p:spPr>
          <a:xfrm>
            <a:off x="5486400" y="5867400"/>
            <a:ext cx="2819400" cy="430887"/>
          </a:xfrm>
          <a:prstGeom prst="rect">
            <a:avLst/>
          </a:prstGeom>
          <a:solidFill>
            <a:schemeClr val="bg1"/>
          </a:solidFill>
        </p:spPr>
        <p:txBody>
          <a:bodyPr wrap="square" rtlCol="0">
            <a:spAutoFit/>
          </a:bodyPr>
          <a:lstStyle/>
          <a:p>
            <a:endParaRPr lang="en-US" sz="1100" dirty="0" smtClean="0"/>
          </a:p>
          <a:p>
            <a:r>
              <a:rPr lang="en-US" sz="1100" dirty="0" smtClean="0"/>
              <a:t>Courtesy of Dr. Jennifer Murphy</a:t>
            </a:r>
          </a:p>
        </p:txBody>
      </p:sp>
    </p:spTree>
    <p:extLst>
      <p:ext uri="{BB962C8B-B14F-4D97-AF65-F5344CB8AC3E}">
        <p14:creationId xmlns:p14="http://schemas.microsoft.com/office/powerpoint/2010/main" val="57420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676400" y="76200"/>
            <a:ext cx="7239000" cy="762000"/>
          </a:xfrm>
        </p:spPr>
        <p:txBody>
          <a:bodyPr/>
          <a:lstStyle/>
          <a:p>
            <a:r>
              <a:rPr lang="en-US" dirty="0">
                <a:latin typeface="Arial Narrow" charset="0"/>
              </a:rPr>
              <a:t>The Straight Skinny about SLEEP</a:t>
            </a:r>
          </a:p>
        </p:txBody>
      </p:sp>
      <p:sp>
        <p:nvSpPr>
          <p:cNvPr id="22530" name="Content Placeholder 2"/>
          <p:cNvSpPr>
            <a:spLocks noGrp="1"/>
          </p:cNvSpPr>
          <p:nvPr>
            <p:ph idx="1"/>
          </p:nvPr>
        </p:nvSpPr>
        <p:spPr>
          <a:xfrm>
            <a:off x="312738" y="685800"/>
            <a:ext cx="8655050" cy="5204502"/>
          </a:xfrm>
        </p:spPr>
        <p:txBody>
          <a:bodyPr/>
          <a:lstStyle/>
          <a:p>
            <a:r>
              <a:rPr lang="en-US" sz="2400" dirty="0">
                <a:latin typeface="Arial" charset="0"/>
              </a:rPr>
              <a:t>Most individuals need 7 to 8 of sleep at night to function </a:t>
            </a:r>
            <a:r>
              <a:rPr lang="en-US" sz="2400" dirty="0" smtClean="0">
                <a:latin typeface="Arial" charset="0"/>
              </a:rPr>
              <a:t>optimally </a:t>
            </a:r>
            <a:r>
              <a:rPr lang="en-US" sz="2400" dirty="0">
                <a:latin typeface="Arial" charset="0"/>
              </a:rPr>
              <a:t>for maximum alertness. </a:t>
            </a:r>
            <a:endParaRPr lang="en-US" sz="1000" dirty="0">
              <a:latin typeface="Arial" charset="0"/>
            </a:endParaRPr>
          </a:p>
          <a:p>
            <a:pPr>
              <a:lnSpc>
                <a:spcPct val="50000"/>
              </a:lnSpc>
            </a:pPr>
            <a:r>
              <a:rPr lang="en-US" sz="2400" dirty="0">
                <a:latin typeface="Arial" charset="0"/>
              </a:rPr>
              <a:t>The human body </a:t>
            </a:r>
            <a:r>
              <a:rPr lang="en-US" sz="2400" b="1" i="1" u="sng" dirty="0">
                <a:latin typeface="Arial" charset="0"/>
              </a:rPr>
              <a:t>cannot be trained</a:t>
            </a:r>
            <a:r>
              <a:rPr lang="en-US" sz="2400" u="sng" dirty="0">
                <a:latin typeface="Arial" charset="0"/>
              </a:rPr>
              <a:t> </a:t>
            </a:r>
            <a:r>
              <a:rPr lang="en-US" sz="2400" dirty="0">
                <a:latin typeface="Arial" charset="0"/>
              </a:rPr>
              <a:t>to need less sleep.</a:t>
            </a:r>
            <a:endParaRPr lang="en-US" sz="1000" dirty="0">
              <a:latin typeface="Arial" charset="0"/>
            </a:endParaRPr>
          </a:p>
          <a:p>
            <a:pPr>
              <a:lnSpc>
                <a:spcPct val="50000"/>
              </a:lnSpc>
            </a:pPr>
            <a:r>
              <a:rPr lang="en-US" sz="2400" dirty="0" smtClean="0">
                <a:latin typeface="Arial" charset="0"/>
              </a:rPr>
              <a:t>Sleep </a:t>
            </a:r>
            <a:r>
              <a:rPr lang="en-US" sz="2400" dirty="0">
                <a:latin typeface="Arial" charset="0"/>
              </a:rPr>
              <a:t>loss: </a:t>
            </a:r>
          </a:p>
          <a:p>
            <a:pPr lvl="1"/>
            <a:r>
              <a:rPr lang="en-US" sz="2000" dirty="0">
                <a:latin typeface="Arial" charset="0"/>
              </a:rPr>
              <a:t>reduces the ability to control one’s impulses, delay gratification, and make mature and sound moral decisions;</a:t>
            </a:r>
          </a:p>
          <a:p>
            <a:pPr lvl="1"/>
            <a:r>
              <a:rPr lang="en-US" sz="2000" dirty="0">
                <a:latin typeface="Arial" charset="0"/>
              </a:rPr>
              <a:t>hinders one’s ability to accurately interpret the emotions of others and identify what one is feeling—specifically, the ability to identify angry and happy facial expressions;</a:t>
            </a:r>
          </a:p>
          <a:p>
            <a:pPr lvl="1"/>
            <a:r>
              <a:rPr lang="en-US" sz="2000" dirty="0">
                <a:latin typeface="Arial" charset="0"/>
              </a:rPr>
              <a:t>lowers the ability to interact effectively with those around you and to communicate effectively; </a:t>
            </a:r>
          </a:p>
          <a:p>
            <a:pPr lvl="1"/>
            <a:r>
              <a:rPr lang="en-US" sz="2000" dirty="0">
                <a:latin typeface="Arial" charset="0"/>
              </a:rPr>
              <a:t>decreases one’s ability to understand where others are coming from and reduces one’s ability to maintain good relationships. </a:t>
            </a:r>
          </a:p>
        </p:txBody>
      </p:sp>
      <p:sp>
        <p:nvSpPr>
          <p:cNvPr id="22532" name="TextBox 5"/>
          <p:cNvSpPr txBox="1">
            <a:spLocks noChangeArrowheads="1"/>
          </p:cNvSpPr>
          <p:nvPr/>
        </p:nvSpPr>
        <p:spPr bwMode="auto">
          <a:xfrm>
            <a:off x="4114800" y="5875338"/>
            <a:ext cx="3962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dirty="0"/>
              <a:t>Source: </a:t>
            </a:r>
          </a:p>
          <a:p>
            <a:pPr eaLnBrk="1" hangingPunct="1"/>
            <a:r>
              <a:rPr lang="en-US" sz="1200" b="1" dirty="0"/>
              <a:t>DOD Human Performance Resource Center</a:t>
            </a:r>
          </a:p>
          <a:p>
            <a:pPr eaLnBrk="1" hangingPunct="1"/>
            <a:r>
              <a:rPr lang="en-US" sz="1200" b="1" dirty="0"/>
              <a:t>HPRC-</a:t>
            </a:r>
            <a:r>
              <a:rPr lang="en-US" sz="1200" b="1" dirty="0" err="1"/>
              <a:t>online.org</a:t>
            </a:r>
            <a:endParaRPr lang="en-US" sz="1200" b="1" dirty="0"/>
          </a:p>
          <a:p>
            <a:pPr eaLnBrk="1" hangingPunct="1"/>
            <a:r>
              <a:rPr lang="en-US" sz="1200" b="1" dirty="0"/>
              <a:t>“The Impact of Sleep Loss on Total Fitness”</a:t>
            </a:r>
          </a:p>
        </p:txBody>
      </p:sp>
    </p:spTree>
    <p:extLst>
      <p:ext uri="{BB962C8B-B14F-4D97-AF65-F5344CB8AC3E}">
        <p14:creationId xmlns:p14="http://schemas.microsoft.com/office/powerpoint/2010/main" val="117072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295400" y="76200"/>
            <a:ext cx="7620000" cy="719138"/>
          </a:xfrm>
        </p:spPr>
        <p:txBody>
          <a:bodyPr/>
          <a:lstStyle/>
          <a:p>
            <a:pPr eaLnBrk="1" hangingPunct="1"/>
            <a:r>
              <a:rPr lang="en-US" dirty="0" smtClean="0">
                <a:latin typeface="Arial Narrow" charset="0"/>
                <a:ea typeface="ＭＳ Ｐゴシック" charset="0"/>
                <a:cs typeface="ＭＳ Ｐゴシック" charset="0"/>
              </a:rPr>
              <a:t>Scientific </a:t>
            </a:r>
            <a:r>
              <a:rPr lang="en-US" dirty="0">
                <a:latin typeface="Arial Narrow" charset="0"/>
                <a:ea typeface="ＭＳ Ｐゴシック" charset="0"/>
                <a:cs typeface="ＭＳ Ｐゴシック" charset="0"/>
              </a:rPr>
              <a:t>Findings</a:t>
            </a:r>
          </a:p>
        </p:txBody>
      </p:sp>
      <p:sp>
        <p:nvSpPr>
          <p:cNvPr id="60418" name="Rectangle 3"/>
          <p:cNvSpPr>
            <a:spLocks noGrp="1" noChangeArrowheads="1"/>
          </p:cNvSpPr>
          <p:nvPr>
            <p:ph idx="1"/>
          </p:nvPr>
        </p:nvSpPr>
        <p:spPr>
          <a:xfrm>
            <a:off x="762000" y="1391281"/>
            <a:ext cx="7715250" cy="3637919"/>
          </a:xfrm>
          <a:solidFill>
            <a:schemeClr val="bg1"/>
          </a:solidFill>
        </p:spPr>
        <p:txBody>
          <a:bodyPr/>
          <a:lstStyle/>
          <a:p>
            <a:pPr eaLnBrk="1" hangingPunct="1">
              <a:buSzPct val="80000"/>
            </a:pPr>
            <a:r>
              <a:rPr lang="en-US" b="1" dirty="0" smtClean="0">
                <a:latin typeface="Arial" charset="0"/>
                <a:ea typeface="ＭＳ Ｐゴシック" charset="0"/>
                <a:cs typeface="ＭＳ Ｐゴシック" charset="0"/>
              </a:rPr>
              <a:t>Decision-making</a:t>
            </a: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under uncertainty may be particularly vulnerable to sleep loss and </a:t>
            </a:r>
            <a:r>
              <a:rPr lang="en-US" b="1" dirty="0">
                <a:latin typeface="Arial" charset="0"/>
                <a:ea typeface="ＭＳ Ｐゴシック" charset="0"/>
                <a:cs typeface="ＭＳ Ｐゴシック" charset="0"/>
              </a:rPr>
              <a:t>is more pronounced with increased age.</a:t>
            </a:r>
            <a:r>
              <a:rPr lang="en-US" dirty="0">
                <a:latin typeface="Arial" charset="0"/>
                <a:ea typeface="ＭＳ Ｐゴシック" charset="0"/>
                <a:cs typeface="ＭＳ Ｐゴシック" charset="0"/>
              </a:rPr>
              <a:t> (</a:t>
            </a:r>
            <a:r>
              <a:rPr lang="en-US" i="1" dirty="0">
                <a:latin typeface="Arial" charset="0"/>
                <a:ea typeface="ＭＳ Ｐゴシック" charset="0"/>
                <a:cs typeface="ＭＳ Ｐゴシック" charset="0"/>
              </a:rPr>
              <a:t>J. Sleep Research</a:t>
            </a:r>
            <a:r>
              <a:rPr lang="en-US" dirty="0">
                <a:latin typeface="Arial" charset="0"/>
                <a:ea typeface="ＭＳ Ｐゴシック" charset="0"/>
                <a:cs typeface="ＭＳ Ｐゴシック" charset="0"/>
              </a:rPr>
              <a:t>, 2006)</a:t>
            </a:r>
          </a:p>
          <a:p>
            <a:pPr eaLnBrk="1" hangingPunct="1">
              <a:buSzPct val="80000"/>
            </a:pPr>
            <a:r>
              <a:rPr lang="en-US" b="1" dirty="0">
                <a:latin typeface="Arial" charset="0"/>
                <a:ea typeface="ＭＳ Ｐゴシック" charset="0"/>
                <a:cs typeface="ＭＳ Ｐゴシック" charset="0"/>
              </a:rPr>
              <a:t>Moral judgment </a:t>
            </a:r>
            <a:r>
              <a:rPr lang="en-US" dirty="0">
                <a:latin typeface="Arial" charset="0"/>
                <a:ea typeface="ＭＳ Ｐゴシック" charset="0"/>
                <a:cs typeface="ＭＳ Ｐゴシック" charset="0"/>
              </a:rPr>
              <a:t>is altered by sleep deprivation. (</a:t>
            </a:r>
            <a:r>
              <a:rPr lang="en-US" i="1" dirty="0">
                <a:latin typeface="Arial" charset="0"/>
                <a:ea typeface="ＭＳ Ｐゴシック" charset="0"/>
                <a:cs typeface="ＭＳ Ｐゴシック" charset="0"/>
              </a:rPr>
              <a:t>Sleep</a:t>
            </a:r>
            <a:r>
              <a:rPr lang="en-US" dirty="0">
                <a:latin typeface="Arial" charset="0"/>
                <a:ea typeface="ＭＳ Ｐゴシック" charset="0"/>
                <a:cs typeface="ＭＳ Ｐゴシック" charset="0"/>
              </a:rPr>
              <a:t>, March 2007)</a:t>
            </a:r>
          </a:p>
          <a:p>
            <a:pPr eaLnBrk="1" hangingPunct="1">
              <a:buSzPct val="80000"/>
            </a:pPr>
            <a:r>
              <a:rPr lang="en-US" dirty="0">
                <a:latin typeface="Arial" charset="0"/>
                <a:ea typeface="ＭＳ Ｐゴシック" charset="0"/>
                <a:cs typeface="ＭＳ Ｐゴシック" charset="0"/>
              </a:rPr>
              <a:t>Health consequences: weight gain (ghrelin and leptin levels), heart and kidney disease, immune response are all affected by sleep.</a:t>
            </a:r>
          </a:p>
        </p:txBody>
      </p:sp>
    </p:spTree>
    <p:extLst>
      <p:ext uri="{BB962C8B-B14F-4D97-AF65-F5344CB8AC3E}">
        <p14:creationId xmlns:p14="http://schemas.microsoft.com/office/powerpoint/2010/main" val="115383435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FFFFFF"/>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SI PowerPoint Template">
  <a:themeElements>
    <a:clrScheme name="HSI_Color_Scheme">
      <a:dk1>
        <a:srgbClr val="6F6E73"/>
      </a:dk1>
      <a:lt1>
        <a:srgbClr val="FFFFFF"/>
      </a:lt1>
      <a:dk2>
        <a:srgbClr val="152C40"/>
      </a:dk2>
      <a:lt2>
        <a:srgbClr val="224D73"/>
      </a:lt2>
      <a:accent1>
        <a:srgbClr val="FFF7E1"/>
      </a:accent1>
      <a:accent2>
        <a:srgbClr val="990000"/>
      </a:accent2>
      <a:accent3>
        <a:srgbClr val="FFFFFF"/>
      </a:accent3>
      <a:accent4>
        <a:srgbClr val="050B0D"/>
      </a:accent4>
      <a:accent5>
        <a:srgbClr val="FFF7E1"/>
      </a:accent5>
      <a:accent6>
        <a:srgbClr val="8A0000"/>
      </a:accent6>
      <a:hlink>
        <a:srgbClr val="3981BF"/>
      </a:hlink>
      <a:folHlink>
        <a:srgbClr val="3C3E65"/>
      </a:folHlink>
    </a:clrScheme>
    <a:fontScheme name="MS_design_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_design_templat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MS_design_templat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MS_design_templat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MS_design_templat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MS_design_templat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MS_design_templat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MS_design_templat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MS_design_templat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MS_design_templat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MS_design_template 10">
        <a:dk1>
          <a:srgbClr val="000000"/>
        </a:dk1>
        <a:lt1>
          <a:srgbClr val="FFFFFF"/>
        </a:lt1>
        <a:dk2>
          <a:srgbClr val="006633"/>
        </a:dk2>
        <a:lt2>
          <a:srgbClr val="5F5F5F"/>
        </a:lt2>
        <a:accent1>
          <a:srgbClr val="FAF4E5"/>
        </a:accent1>
        <a:accent2>
          <a:srgbClr val="3B812F"/>
        </a:accent2>
        <a:accent3>
          <a:srgbClr val="FFFFFF"/>
        </a:accent3>
        <a:accent4>
          <a:srgbClr val="000000"/>
        </a:accent4>
        <a:accent5>
          <a:srgbClr val="FCF8F0"/>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MS_design_template 11">
        <a:dk1>
          <a:srgbClr val="000000"/>
        </a:dk1>
        <a:lt1>
          <a:srgbClr val="FFFFFF"/>
        </a:lt1>
        <a:dk2>
          <a:srgbClr val="006633"/>
        </a:dk2>
        <a:lt2>
          <a:srgbClr val="5F5F5F"/>
        </a:lt2>
        <a:accent1>
          <a:srgbClr val="FAF4E5"/>
        </a:accent1>
        <a:accent2>
          <a:srgbClr val="333333"/>
        </a:accent2>
        <a:accent3>
          <a:srgbClr val="FFFFFF"/>
        </a:accent3>
        <a:accent4>
          <a:srgbClr val="000000"/>
        </a:accent4>
        <a:accent5>
          <a:srgbClr val="FCF8F0"/>
        </a:accent5>
        <a:accent6>
          <a:srgbClr val="2D2D2D"/>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MS_design_template 12">
        <a:dk1>
          <a:srgbClr val="050B2B"/>
        </a:dk1>
        <a:lt1>
          <a:srgbClr val="FFFFFF"/>
        </a:lt1>
        <a:dk2>
          <a:srgbClr val="061671"/>
        </a:dk2>
        <a:lt2>
          <a:srgbClr val="5F5F5F"/>
        </a:lt2>
        <a:accent1>
          <a:srgbClr val="FEF5D7"/>
        </a:accent1>
        <a:accent2>
          <a:srgbClr val="333333"/>
        </a:accent2>
        <a:accent3>
          <a:srgbClr val="FFFFFF"/>
        </a:accent3>
        <a:accent4>
          <a:srgbClr val="030823"/>
        </a:accent4>
        <a:accent5>
          <a:srgbClr val="FEF9E8"/>
        </a:accent5>
        <a:accent6>
          <a:srgbClr val="2D2D2D"/>
        </a:accent6>
        <a:hlink>
          <a:srgbClr val="065AB3"/>
        </a:hlink>
        <a:folHlink>
          <a:srgbClr val="3C3E65"/>
        </a:folHlink>
      </a:clrScheme>
      <a:clrMap bg1="lt1" tx1="dk1" bg2="lt2" tx2="dk2" accent1="accent1" accent2="accent2" accent3="accent3" accent4="accent4" accent5="accent5" accent6="accent6" hlink="hlink" folHlink="folHlink"/>
    </a:extraClrScheme>
    <a:extraClrScheme>
      <a:clrScheme name="MS_design_template 13">
        <a:dk1>
          <a:srgbClr val="333333"/>
        </a:dk1>
        <a:lt1>
          <a:srgbClr val="FFFFFF"/>
        </a:lt1>
        <a:dk2>
          <a:srgbClr val="061671"/>
        </a:dk2>
        <a:lt2>
          <a:srgbClr val="5F5F5F"/>
        </a:lt2>
        <a:accent1>
          <a:srgbClr val="FEF5D7"/>
        </a:accent1>
        <a:accent2>
          <a:srgbClr val="990000"/>
        </a:accent2>
        <a:accent3>
          <a:srgbClr val="FFFFFF"/>
        </a:accent3>
        <a:accent4>
          <a:srgbClr val="2A2A2A"/>
        </a:accent4>
        <a:accent5>
          <a:srgbClr val="FEF9E8"/>
        </a:accent5>
        <a:accent6>
          <a:srgbClr val="8A0000"/>
        </a:accent6>
        <a:hlink>
          <a:srgbClr val="065AB3"/>
        </a:hlink>
        <a:folHlink>
          <a:srgbClr val="3C3E6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ps_ppoint  format">
  <a:themeElements>
    <a:clrScheme name="nps_ppoint  form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ps_ppoint  form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nps_ppoint  form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s_ppoint  forma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s_ppoint  forma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s_ppoint  forma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s_ppoint  forma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s_ppoint  forma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s_ppoint  forma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s_ppoint  forma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s_ppoint  forma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s_ppoint  forma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s_ppoint  forma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s_ppoint  forma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HSI PowerPoint Template">
  <a:themeElements>
    <a:clrScheme name="HSI_Color_Scheme">
      <a:dk1>
        <a:srgbClr val="6F6E73"/>
      </a:dk1>
      <a:lt1>
        <a:srgbClr val="FFFFFF"/>
      </a:lt1>
      <a:dk2>
        <a:srgbClr val="152C40"/>
      </a:dk2>
      <a:lt2>
        <a:srgbClr val="224D73"/>
      </a:lt2>
      <a:accent1>
        <a:srgbClr val="FFF7E1"/>
      </a:accent1>
      <a:accent2>
        <a:srgbClr val="990000"/>
      </a:accent2>
      <a:accent3>
        <a:srgbClr val="FFFFFF"/>
      </a:accent3>
      <a:accent4>
        <a:srgbClr val="050B0D"/>
      </a:accent4>
      <a:accent5>
        <a:srgbClr val="FFF7E1"/>
      </a:accent5>
      <a:accent6>
        <a:srgbClr val="8A0000"/>
      </a:accent6>
      <a:hlink>
        <a:srgbClr val="3981BF"/>
      </a:hlink>
      <a:folHlink>
        <a:srgbClr val="3C3E65"/>
      </a:folHlink>
    </a:clrScheme>
    <a:fontScheme name="MS_design_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_design_templat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MS_design_templat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MS_design_templat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MS_design_templat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MS_design_templat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MS_design_templat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MS_design_templat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MS_design_templat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MS_design_templat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MS_design_template 10">
        <a:dk1>
          <a:srgbClr val="000000"/>
        </a:dk1>
        <a:lt1>
          <a:srgbClr val="FFFFFF"/>
        </a:lt1>
        <a:dk2>
          <a:srgbClr val="006633"/>
        </a:dk2>
        <a:lt2>
          <a:srgbClr val="5F5F5F"/>
        </a:lt2>
        <a:accent1>
          <a:srgbClr val="FAF4E5"/>
        </a:accent1>
        <a:accent2>
          <a:srgbClr val="3B812F"/>
        </a:accent2>
        <a:accent3>
          <a:srgbClr val="FFFFFF"/>
        </a:accent3>
        <a:accent4>
          <a:srgbClr val="000000"/>
        </a:accent4>
        <a:accent5>
          <a:srgbClr val="FCF8F0"/>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MS_design_template 11">
        <a:dk1>
          <a:srgbClr val="000000"/>
        </a:dk1>
        <a:lt1>
          <a:srgbClr val="FFFFFF"/>
        </a:lt1>
        <a:dk2>
          <a:srgbClr val="006633"/>
        </a:dk2>
        <a:lt2>
          <a:srgbClr val="5F5F5F"/>
        </a:lt2>
        <a:accent1>
          <a:srgbClr val="FAF4E5"/>
        </a:accent1>
        <a:accent2>
          <a:srgbClr val="333333"/>
        </a:accent2>
        <a:accent3>
          <a:srgbClr val="FFFFFF"/>
        </a:accent3>
        <a:accent4>
          <a:srgbClr val="000000"/>
        </a:accent4>
        <a:accent5>
          <a:srgbClr val="FCF8F0"/>
        </a:accent5>
        <a:accent6>
          <a:srgbClr val="2D2D2D"/>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MS_design_template 12">
        <a:dk1>
          <a:srgbClr val="050B2B"/>
        </a:dk1>
        <a:lt1>
          <a:srgbClr val="FFFFFF"/>
        </a:lt1>
        <a:dk2>
          <a:srgbClr val="061671"/>
        </a:dk2>
        <a:lt2>
          <a:srgbClr val="5F5F5F"/>
        </a:lt2>
        <a:accent1>
          <a:srgbClr val="FEF5D7"/>
        </a:accent1>
        <a:accent2>
          <a:srgbClr val="333333"/>
        </a:accent2>
        <a:accent3>
          <a:srgbClr val="FFFFFF"/>
        </a:accent3>
        <a:accent4>
          <a:srgbClr val="030823"/>
        </a:accent4>
        <a:accent5>
          <a:srgbClr val="FEF9E8"/>
        </a:accent5>
        <a:accent6>
          <a:srgbClr val="2D2D2D"/>
        </a:accent6>
        <a:hlink>
          <a:srgbClr val="065AB3"/>
        </a:hlink>
        <a:folHlink>
          <a:srgbClr val="3C3E65"/>
        </a:folHlink>
      </a:clrScheme>
      <a:clrMap bg1="lt1" tx1="dk1" bg2="lt2" tx2="dk2" accent1="accent1" accent2="accent2" accent3="accent3" accent4="accent4" accent5="accent5" accent6="accent6" hlink="hlink" folHlink="folHlink"/>
    </a:extraClrScheme>
    <a:extraClrScheme>
      <a:clrScheme name="MS_design_template 13">
        <a:dk1>
          <a:srgbClr val="333333"/>
        </a:dk1>
        <a:lt1>
          <a:srgbClr val="FFFFFF"/>
        </a:lt1>
        <a:dk2>
          <a:srgbClr val="061671"/>
        </a:dk2>
        <a:lt2>
          <a:srgbClr val="5F5F5F"/>
        </a:lt2>
        <a:accent1>
          <a:srgbClr val="FEF5D7"/>
        </a:accent1>
        <a:accent2>
          <a:srgbClr val="990000"/>
        </a:accent2>
        <a:accent3>
          <a:srgbClr val="FFFFFF"/>
        </a:accent3>
        <a:accent4>
          <a:srgbClr val="2A2A2A"/>
        </a:accent4>
        <a:accent5>
          <a:srgbClr val="FEF9E8"/>
        </a:accent5>
        <a:accent6>
          <a:srgbClr val="8A0000"/>
        </a:accent6>
        <a:hlink>
          <a:srgbClr val="065AB3"/>
        </a:hlink>
        <a:folHlink>
          <a:srgbClr val="3C3E6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A3401Module 5 Attention Workload and Memory">
  <a:themeElements>
    <a:clrScheme name="HSI_Color_Scheme">
      <a:dk1>
        <a:srgbClr val="6F6E73"/>
      </a:dk1>
      <a:lt1>
        <a:srgbClr val="FFFFFF"/>
      </a:lt1>
      <a:dk2>
        <a:srgbClr val="152C40"/>
      </a:dk2>
      <a:lt2>
        <a:srgbClr val="224D73"/>
      </a:lt2>
      <a:accent1>
        <a:srgbClr val="FFF7E1"/>
      </a:accent1>
      <a:accent2>
        <a:srgbClr val="990000"/>
      </a:accent2>
      <a:accent3>
        <a:srgbClr val="FFFFFF"/>
      </a:accent3>
      <a:accent4>
        <a:srgbClr val="050B0D"/>
      </a:accent4>
      <a:accent5>
        <a:srgbClr val="FFF7E1"/>
      </a:accent5>
      <a:accent6>
        <a:srgbClr val="8A0000"/>
      </a:accent6>
      <a:hlink>
        <a:srgbClr val="3981BF"/>
      </a:hlink>
      <a:folHlink>
        <a:srgbClr val="3C3E65"/>
      </a:folHlink>
    </a:clrScheme>
    <a:fontScheme name="MS_design_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_design_templat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MS_design_templat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MS_design_templat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MS_design_templat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MS_design_templat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MS_design_templat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MS_design_templat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MS_design_templat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MS_design_templat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MS_design_template 10">
        <a:dk1>
          <a:srgbClr val="000000"/>
        </a:dk1>
        <a:lt1>
          <a:srgbClr val="FFFFFF"/>
        </a:lt1>
        <a:dk2>
          <a:srgbClr val="006633"/>
        </a:dk2>
        <a:lt2>
          <a:srgbClr val="5F5F5F"/>
        </a:lt2>
        <a:accent1>
          <a:srgbClr val="FAF4E5"/>
        </a:accent1>
        <a:accent2>
          <a:srgbClr val="3B812F"/>
        </a:accent2>
        <a:accent3>
          <a:srgbClr val="FFFFFF"/>
        </a:accent3>
        <a:accent4>
          <a:srgbClr val="000000"/>
        </a:accent4>
        <a:accent5>
          <a:srgbClr val="FCF8F0"/>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MS_design_template 11">
        <a:dk1>
          <a:srgbClr val="000000"/>
        </a:dk1>
        <a:lt1>
          <a:srgbClr val="FFFFFF"/>
        </a:lt1>
        <a:dk2>
          <a:srgbClr val="006633"/>
        </a:dk2>
        <a:lt2>
          <a:srgbClr val="5F5F5F"/>
        </a:lt2>
        <a:accent1>
          <a:srgbClr val="FAF4E5"/>
        </a:accent1>
        <a:accent2>
          <a:srgbClr val="333333"/>
        </a:accent2>
        <a:accent3>
          <a:srgbClr val="FFFFFF"/>
        </a:accent3>
        <a:accent4>
          <a:srgbClr val="000000"/>
        </a:accent4>
        <a:accent5>
          <a:srgbClr val="FCF8F0"/>
        </a:accent5>
        <a:accent6>
          <a:srgbClr val="2D2D2D"/>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MS_design_template 12">
        <a:dk1>
          <a:srgbClr val="050B2B"/>
        </a:dk1>
        <a:lt1>
          <a:srgbClr val="FFFFFF"/>
        </a:lt1>
        <a:dk2>
          <a:srgbClr val="061671"/>
        </a:dk2>
        <a:lt2>
          <a:srgbClr val="5F5F5F"/>
        </a:lt2>
        <a:accent1>
          <a:srgbClr val="FEF5D7"/>
        </a:accent1>
        <a:accent2>
          <a:srgbClr val="333333"/>
        </a:accent2>
        <a:accent3>
          <a:srgbClr val="FFFFFF"/>
        </a:accent3>
        <a:accent4>
          <a:srgbClr val="030823"/>
        </a:accent4>
        <a:accent5>
          <a:srgbClr val="FEF9E8"/>
        </a:accent5>
        <a:accent6>
          <a:srgbClr val="2D2D2D"/>
        </a:accent6>
        <a:hlink>
          <a:srgbClr val="065AB3"/>
        </a:hlink>
        <a:folHlink>
          <a:srgbClr val="3C3E65"/>
        </a:folHlink>
      </a:clrScheme>
      <a:clrMap bg1="lt1" tx1="dk1" bg2="lt2" tx2="dk2" accent1="accent1" accent2="accent2" accent3="accent3" accent4="accent4" accent5="accent5" accent6="accent6" hlink="hlink" folHlink="folHlink"/>
    </a:extraClrScheme>
    <a:extraClrScheme>
      <a:clrScheme name="MS_design_template 13">
        <a:dk1>
          <a:srgbClr val="333333"/>
        </a:dk1>
        <a:lt1>
          <a:srgbClr val="FFFFFF"/>
        </a:lt1>
        <a:dk2>
          <a:srgbClr val="061671"/>
        </a:dk2>
        <a:lt2>
          <a:srgbClr val="5F5F5F"/>
        </a:lt2>
        <a:accent1>
          <a:srgbClr val="FEF5D7"/>
        </a:accent1>
        <a:accent2>
          <a:srgbClr val="990000"/>
        </a:accent2>
        <a:accent3>
          <a:srgbClr val="FFFFFF"/>
        </a:accent3>
        <a:accent4>
          <a:srgbClr val="2A2A2A"/>
        </a:accent4>
        <a:accent5>
          <a:srgbClr val="FEF9E8"/>
        </a:accent5>
        <a:accent6>
          <a:srgbClr val="8A0000"/>
        </a:accent6>
        <a:hlink>
          <a:srgbClr val="065AB3"/>
        </a:hlink>
        <a:folHlink>
          <a:srgbClr val="3C3E6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81574</TotalTime>
  <Words>4602</Words>
  <Application>Microsoft Office PowerPoint</Application>
  <PresentationFormat>On-screen Show (4:3)</PresentationFormat>
  <Paragraphs>686</Paragraphs>
  <Slides>59</Slides>
  <Notes>19</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2</vt:i4>
      </vt:variant>
      <vt:variant>
        <vt:lpstr>Slide Titles</vt:lpstr>
      </vt:variant>
      <vt:variant>
        <vt:i4>59</vt:i4>
      </vt:variant>
    </vt:vector>
  </HeadingPairs>
  <TitlesOfParts>
    <vt:vector size="79" baseType="lpstr">
      <vt:lpstr>ＭＳ Ｐゴシック</vt:lpstr>
      <vt:lpstr>Arial</vt:lpstr>
      <vt:lpstr>Arial Narrow</vt:lpstr>
      <vt:lpstr>Calibri</vt:lpstr>
      <vt:lpstr>Calibri Light</vt:lpstr>
      <vt:lpstr>LucidaGrande</vt:lpstr>
      <vt:lpstr>Tahoma</vt:lpstr>
      <vt:lpstr>Times New Roman</vt:lpstr>
      <vt:lpstr>Wingdings</vt:lpstr>
      <vt:lpstr>Default Design</vt:lpstr>
      <vt:lpstr>Office Theme</vt:lpstr>
      <vt:lpstr>HSI PowerPoint Template</vt:lpstr>
      <vt:lpstr>nps_ppoint  format</vt:lpstr>
      <vt:lpstr>1_HSI PowerPoint Template</vt:lpstr>
      <vt:lpstr>OA3401Module 5 Attention Workload and Memory</vt:lpstr>
      <vt:lpstr>blank</vt:lpstr>
      <vt:lpstr>1_Default Design</vt:lpstr>
      <vt:lpstr>1_Office Theme</vt:lpstr>
      <vt:lpstr>Document</vt:lpstr>
      <vt:lpstr>Worksheet</vt:lpstr>
      <vt:lpstr> Scheduling Sleep:  A Clear Mind, A Combat Edge   Nita Lewis Shattuck, Ph.D. Operations Research Department</vt:lpstr>
      <vt:lpstr>PowerPoint Presentation</vt:lpstr>
      <vt:lpstr>Overview</vt:lpstr>
      <vt:lpstr>What is Sleep?</vt:lpstr>
      <vt:lpstr>Examples of Total Daily Sleep in Mammals</vt:lpstr>
      <vt:lpstr>PowerPoint Presentation</vt:lpstr>
      <vt:lpstr>Benefits of Sleep</vt:lpstr>
      <vt:lpstr>The Straight Skinny about SLEEP</vt:lpstr>
      <vt:lpstr>Scientific Findings</vt:lpstr>
      <vt:lpstr>Sleep Patterns over the Life Span</vt:lpstr>
      <vt:lpstr>Circadian Rhythms</vt:lpstr>
      <vt:lpstr>Time of Day Effects on Leg Strength Measures</vt:lpstr>
      <vt:lpstr>Melatonin in Adults</vt:lpstr>
      <vt:lpstr>Melatonin in Adolescents and Young Adults</vt:lpstr>
      <vt:lpstr>What happens when I go without sleep?</vt:lpstr>
      <vt:lpstr>Reasoning Performance vs. BAC and Hours Awake</vt:lpstr>
      <vt:lpstr>WRAIR Restricted Sleep Study: PVT Adaptation to Chronic Sleep Restriction</vt:lpstr>
      <vt:lpstr>Fatigue Avoidance Scheduling Tool (FAST)</vt:lpstr>
      <vt:lpstr>Sleep Loss Degrades Brain Energy Metabolism</vt:lpstr>
      <vt:lpstr>Sleep in the digital age</vt:lpstr>
      <vt:lpstr>RAND Europe Report, 2016</vt:lpstr>
      <vt:lpstr>RAND Europe Report, 2016</vt:lpstr>
      <vt:lpstr>Individual Costs of Insufficient Sleep</vt:lpstr>
      <vt:lpstr>Epworth Sleepiness Scale</vt:lpstr>
      <vt:lpstr>PowerPoint Presentation</vt:lpstr>
      <vt:lpstr>Shiftwork Implications for Organizations</vt:lpstr>
      <vt:lpstr>Shiftwork in the civilian population</vt:lpstr>
      <vt:lpstr>Shiftwork Findings</vt:lpstr>
      <vt:lpstr>Shiftwork and Sleep in Retirees</vt:lpstr>
      <vt:lpstr>The Big Gray Elephant</vt:lpstr>
      <vt:lpstr>Sleep and the Warfighter </vt:lpstr>
      <vt:lpstr>NPS Sleep Studies 2002-2016</vt:lpstr>
      <vt:lpstr>NPS Sleep Studies 2002-2016</vt:lpstr>
      <vt:lpstr>PowerPoint Presentation</vt:lpstr>
      <vt:lpstr>PowerPoint Presentation</vt:lpstr>
      <vt:lpstr>On average, how many hours did you sleep per night in the past 30 days?</vt:lpstr>
      <vt:lpstr>Scientific Studies in Military Training and Education </vt:lpstr>
      <vt:lpstr>      Adolescents &amp; young adults have a distinct phase-delayed sleep pattern</vt:lpstr>
      <vt:lpstr>Insufficient sleep has known negative  effects on training &amp; education</vt:lpstr>
      <vt:lpstr>Potential Benefits of Extending and Improving Sleep in Training</vt:lpstr>
      <vt:lpstr>Great Lakes USN Recruit Studies: 2002-2004</vt:lpstr>
      <vt:lpstr>USN Recruits Standardized Test Scores  with 6 vs. 8 hrs Sleep/Night</vt:lpstr>
      <vt:lpstr>USMA West Point Cadet Sleep by Gender and Academic Year</vt:lpstr>
      <vt:lpstr>FT Leonard Wood US Army Basic Combat Training Study</vt:lpstr>
      <vt:lpstr>Soldiers on phase-delayed sleep schedule obtained  33 minutes more sleep per night  than those on the standard  schedule</vt:lpstr>
      <vt:lpstr>Soldiers on the phase-delayed sleep schedule</vt:lpstr>
      <vt:lpstr>Common USN Watchbills</vt:lpstr>
      <vt:lpstr>NIMITZ PVT Results – Reaction Time and Errors</vt:lpstr>
      <vt:lpstr>Mood Results</vt:lpstr>
      <vt:lpstr>Guiding Principles developed for ADM Richardson </vt:lpstr>
      <vt:lpstr>Sleep as a Weapon</vt:lpstr>
      <vt:lpstr>NPS Crew Endurance Website</vt:lpstr>
      <vt:lpstr>RAND Europe Report, 2016</vt:lpstr>
      <vt:lpstr>Questions?</vt:lpstr>
      <vt:lpstr>Sleep Resources</vt:lpstr>
      <vt:lpstr>10 Sleep Tips </vt:lpstr>
      <vt:lpstr>10 Sleep Tips (continued)</vt:lpstr>
      <vt:lpstr>NOW 3/9 Schedule</vt:lpstr>
      <vt:lpstr>PowerPoint Presentation</vt:lpstr>
    </vt:vector>
  </TitlesOfParts>
  <Manager/>
  <Company>Naval Postgraduate School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nlmiller</dc:creator>
  <cp:keywords/>
  <dc:description/>
  <cp:lastModifiedBy>Deirdre Ralph</cp:lastModifiedBy>
  <cp:revision>446</cp:revision>
  <cp:lastPrinted>2012-03-13T17:21:29Z</cp:lastPrinted>
  <dcterms:created xsi:type="dcterms:W3CDTF">2011-03-16T00:20:53Z</dcterms:created>
  <dcterms:modified xsi:type="dcterms:W3CDTF">2017-02-23T01:35:39Z</dcterms:modified>
  <cp:category/>
</cp:coreProperties>
</file>